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77" r:id="rId1"/>
  </p:sldMasterIdLst>
  <p:notesMasterIdLst>
    <p:notesMasterId r:id="rId53"/>
  </p:notesMasterIdLst>
  <p:handoutMasterIdLst>
    <p:handoutMasterId r:id="rId54"/>
  </p:handoutMasterIdLst>
  <p:sldIdLst>
    <p:sldId id="429" r:id="rId2"/>
    <p:sldId id="351" r:id="rId3"/>
    <p:sldId id="410" r:id="rId4"/>
    <p:sldId id="350" r:id="rId5"/>
    <p:sldId id="411" r:id="rId6"/>
    <p:sldId id="352" r:id="rId7"/>
    <p:sldId id="292" r:id="rId8"/>
    <p:sldId id="347" r:id="rId9"/>
    <p:sldId id="312" r:id="rId10"/>
    <p:sldId id="412" r:id="rId11"/>
    <p:sldId id="304" r:id="rId12"/>
    <p:sldId id="307" r:id="rId13"/>
    <p:sldId id="309" r:id="rId14"/>
    <p:sldId id="308" r:id="rId15"/>
    <p:sldId id="311" r:id="rId16"/>
    <p:sldId id="310" r:id="rId17"/>
    <p:sldId id="306" r:id="rId18"/>
    <p:sldId id="313" r:id="rId19"/>
    <p:sldId id="328" r:id="rId20"/>
    <p:sldId id="436" r:id="rId21"/>
    <p:sldId id="413" r:id="rId22"/>
    <p:sldId id="415" r:id="rId23"/>
    <p:sldId id="414" r:id="rId24"/>
    <p:sldId id="437" r:id="rId25"/>
    <p:sldId id="417" r:id="rId26"/>
    <p:sldId id="418" r:id="rId27"/>
    <p:sldId id="419" r:id="rId28"/>
    <p:sldId id="420" r:id="rId29"/>
    <p:sldId id="438" r:id="rId30"/>
    <p:sldId id="422" r:id="rId31"/>
    <p:sldId id="423" r:id="rId32"/>
    <p:sldId id="424" r:id="rId33"/>
    <p:sldId id="425" r:id="rId34"/>
    <p:sldId id="426" r:id="rId35"/>
    <p:sldId id="427" r:id="rId36"/>
    <p:sldId id="439" r:id="rId37"/>
    <p:sldId id="430" r:id="rId38"/>
    <p:sldId id="431" r:id="rId39"/>
    <p:sldId id="432" r:id="rId40"/>
    <p:sldId id="440" r:id="rId41"/>
    <p:sldId id="433" r:id="rId42"/>
    <p:sldId id="434" r:id="rId43"/>
    <p:sldId id="435" r:id="rId44"/>
    <p:sldId id="421" r:id="rId45"/>
    <p:sldId id="399" r:id="rId46"/>
    <p:sldId id="400" r:id="rId47"/>
    <p:sldId id="401" r:id="rId48"/>
    <p:sldId id="402" r:id="rId49"/>
    <p:sldId id="403" r:id="rId50"/>
    <p:sldId id="404" r:id="rId51"/>
    <p:sldId id="428" r:id="rId5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361B"/>
    <a:srgbClr val="C3E1E7"/>
    <a:srgbClr val="EAF5F6"/>
    <a:srgbClr val="FFCC99"/>
    <a:srgbClr val="306C78"/>
    <a:srgbClr val="377B89"/>
    <a:srgbClr val="9ACCD6"/>
    <a:srgbClr val="97E1E5"/>
    <a:srgbClr val="CAE8AA"/>
    <a:srgbClr val="DFF1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83681" autoAdjust="0"/>
  </p:normalViewPr>
  <p:slideViewPr>
    <p:cSldViewPr>
      <p:cViewPr varScale="1">
        <p:scale>
          <a:sx n="90" d="100"/>
          <a:sy n="90" d="100"/>
        </p:scale>
        <p:origin x="-600"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135" cy="496253"/>
          </a:xfrm>
          <a:prstGeom prst="rect">
            <a:avLst/>
          </a:prstGeom>
        </p:spPr>
        <p:txBody>
          <a:bodyPr vert="horz" lIns="91321" tIns="45661" rIns="91321" bIns="45661" rtlCol="0"/>
          <a:lstStyle>
            <a:lvl1pPr algn="l">
              <a:defRPr sz="1200"/>
            </a:lvl1pPr>
          </a:lstStyle>
          <a:p>
            <a:endParaRPr lang="en-AU"/>
          </a:p>
        </p:txBody>
      </p:sp>
      <p:sp>
        <p:nvSpPr>
          <p:cNvPr id="3" name="Date Placeholder 2"/>
          <p:cNvSpPr>
            <a:spLocks noGrp="1"/>
          </p:cNvSpPr>
          <p:nvPr>
            <p:ph type="dt" sz="quarter" idx="1"/>
          </p:nvPr>
        </p:nvSpPr>
        <p:spPr>
          <a:xfrm>
            <a:off x="3849955" y="0"/>
            <a:ext cx="2946135" cy="496253"/>
          </a:xfrm>
          <a:prstGeom prst="rect">
            <a:avLst/>
          </a:prstGeom>
        </p:spPr>
        <p:txBody>
          <a:bodyPr vert="horz" lIns="91321" tIns="45661" rIns="91321" bIns="45661" rtlCol="0"/>
          <a:lstStyle>
            <a:lvl1pPr algn="r">
              <a:defRPr sz="1200"/>
            </a:lvl1pPr>
          </a:lstStyle>
          <a:p>
            <a:fld id="{A5CA86D7-DB70-4BD0-AA32-2BF965649E1B}" type="datetimeFigureOut">
              <a:rPr lang="en-AU" smtClean="0"/>
              <a:pPr/>
              <a:t>16/03/2017</a:t>
            </a:fld>
            <a:endParaRPr lang="en-AU"/>
          </a:p>
        </p:txBody>
      </p:sp>
      <p:sp>
        <p:nvSpPr>
          <p:cNvPr id="4" name="Footer Placeholder 3"/>
          <p:cNvSpPr>
            <a:spLocks noGrp="1"/>
          </p:cNvSpPr>
          <p:nvPr>
            <p:ph type="ftr" sz="quarter" idx="2"/>
          </p:nvPr>
        </p:nvSpPr>
        <p:spPr>
          <a:xfrm>
            <a:off x="0" y="9428800"/>
            <a:ext cx="2946135" cy="496252"/>
          </a:xfrm>
          <a:prstGeom prst="rect">
            <a:avLst/>
          </a:prstGeom>
        </p:spPr>
        <p:txBody>
          <a:bodyPr vert="horz" lIns="91321" tIns="45661" rIns="91321" bIns="45661" rtlCol="0" anchor="b"/>
          <a:lstStyle>
            <a:lvl1pPr algn="l">
              <a:defRPr sz="1200"/>
            </a:lvl1pPr>
          </a:lstStyle>
          <a:p>
            <a:endParaRPr lang="en-AU"/>
          </a:p>
        </p:txBody>
      </p:sp>
      <p:sp>
        <p:nvSpPr>
          <p:cNvPr id="5" name="Slide Number Placeholder 4"/>
          <p:cNvSpPr>
            <a:spLocks noGrp="1"/>
          </p:cNvSpPr>
          <p:nvPr>
            <p:ph type="sldNum" sz="quarter" idx="3"/>
          </p:nvPr>
        </p:nvSpPr>
        <p:spPr>
          <a:xfrm>
            <a:off x="3849955" y="9428800"/>
            <a:ext cx="2946135" cy="496252"/>
          </a:xfrm>
          <a:prstGeom prst="rect">
            <a:avLst/>
          </a:prstGeom>
        </p:spPr>
        <p:txBody>
          <a:bodyPr vert="horz" lIns="91321" tIns="45661" rIns="91321" bIns="45661" rtlCol="0" anchor="b"/>
          <a:lstStyle>
            <a:lvl1pPr algn="r">
              <a:defRPr sz="1200"/>
            </a:lvl1pPr>
          </a:lstStyle>
          <a:p>
            <a:fld id="{276D2FE3-EFC7-4D04-95BB-E257EDB1D8CC}" type="slidenum">
              <a:rPr lang="en-AU" smtClean="0"/>
              <a:pPr/>
              <a:t>‹#›</a:t>
            </a:fld>
            <a:endParaRPr lang="en-AU"/>
          </a:p>
        </p:txBody>
      </p:sp>
    </p:spTree>
    <p:extLst>
      <p:ext uri="{BB962C8B-B14F-4D97-AF65-F5344CB8AC3E}">
        <p14:creationId xmlns:p14="http://schemas.microsoft.com/office/powerpoint/2010/main" val="3078376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321" tIns="45661" rIns="91321" bIns="45661"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321" tIns="45661" rIns="91321" bIns="45661" rtlCol="0"/>
          <a:lstStyle>
            <a:lvl1pPr algn="r">
              <a:defRPr sz="1200"/>
            </a:lvl1pPr>
          </a:lstStyle>
          <a:p>
            <a:fld id="{66128ADB-3354-4D5C-A10D-C3731CE0121A}" type="datetimeFigureOut">
              <a:rPr lang="en-AU" smtClean="0"/>
              <a:pPr/>
              <a:t>16/03/2017</a:t>
            </a:fld>
            <a:endParaRPr lang="en-AU"/>
          </a:p>
        </p:txBody>
      </p:sp>
      <p:sp>
        <p:nvSpPr>
          <p:cNvPr id="4" name="Slide Image Placeholder 3"/>
          <p:cNvSpPr>
            <a:spLocks noGrp="1" noRot="1" noChangeAspect="1"/>
          </p:cNvSpPr>
          <p:nvPr>
            <p:ph type="sldImg" idx="2"/>
          </p:nvPr>
        </p:nvSpPr>
        <p:spPr>
          <a:xfrm>
            <a:off x="919163" y="744538"/>
            <a:ext cx="4960937" cy="3721100"/>
          </a:xfrm>
          <a:prstGeom prst="rect">
            <a:avLst/>
          </a:prstGeom>
          <a:noFill/>
          <a:ln w="12700">
            <a:solidFill>
              <a:prstClr val="black"/>
            </a:solidFill>
          </a:ln>
        </p:spPr>
        <p:txBody>
          <a:bodyPr vert="horz" lIns="91321" tIns="45661" rIns="91321" bIns="45661"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321" tIns="45661" rIns="91321" bIns="4566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28584"/>
            <a:ext cx="2945659" cy="496332"/>
          </a:xfrm>
          <a:prstGeom prst="rect">
            <a:avLst/>
          </a:prstGeom>
        </p:spPr>
        <p:txBody>
          <a:bodyPr vert="horz" lIns="91321" tIns="45661" rIns="91321" bIns="45661"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321" tIns="45661" rIns="91321" bIns="45661" rtlCol="0" anchor="b"/>
          <a:lstStyle>
            <a:lvl1pPr algn="r">
              <a:defRPr sz="1200"/>
            </a:lvl1pPr>
          </a:lstStyle>
          <a:p>
            <a:fld id="{6F73244E-F58A-4E19-99BA-8FC3E34B3273}" type="slidenum">
              <a:rPr lang="en-AU" smtClean="0"/>
              <a:pPr/>
              <a:t>‹#›</a:t>
            </a:fld>
            <a:endParaRPr lang="en-AU"/>
          </a:p>
        </p:txBody>
      </p:sp>
    </p:spTree>
    <p:extLst>
      <p:ext uri="{BB962C8B-B14F-4D97-AF65-F5344CB8AC3E}">
        <p14:creationId xmlns:p14="http://schemas.microsoft.com/office/powerpoint/2010/main" val="2519884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aussieeducator.org.au/reference/general/famousaustralians.html#indi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det.wa.edu.au/aboriginaleducation/apac/detcms/aboriginal-education/apac/lesson-plans/early-adolescence.en?oid=com.arsdigita.cms.contenttypes.CourseUnit-id-9475720"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bing.com/search?FORM=UP97DF&amp;PC=UP97&amp;q=12+canoe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det.wa.edu.au/det-learning-resources/viewLearningResource/%5b28169%5d328578/apac261.pd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indent="0" algn="l" defTabSz="914400" rtl="0" eaLnBrk="1" fontAlgn="auto" latinLnBrk="0" hangingPunct="1">
              <a:lnSpc>
                <a:spcPct val="100000"/>
              </a:lnSpc>
              <a:spcBef>
                <a:spcPts val="0"/>
              </a:spcBef>
              <a:spcAft>
                <a:spcPts val="0"/>
              </a:spcAft>
              <a:buClrTx/>
              <a:buSzTx/>
              <a:buFontTx/>
              <a:buNone/>
              <a:tabLst/>
              <a:defRPr/>
            </a:pPr>
            <a:r>
              <a:rPr lang="en-AU" dirty="0"/>
              <a:t>This series of slides provides an insight into the Aboriginal and Torres Strait Islander Histories and Cultures,</a:t>
            </a:r>
            <a:r>
              <a:rPr lang="en-AU" baseline="0" dirty="0"/>
              <a:t> cross curriculum priority of the Australian Curriculum.  The subject areas provide teaching ideas and resource links.</a:t>
            </a:r>
            <a:endParaRPr lang="en-AU" dirty="0"/>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indent="0" algn="l" defTabSz="914400" rtl="0" eaLnBrk="1" fontAlgn="auto" latinLnBrk="0" hangingPunct="1">
              <a:lnSpc>
                <a:spcPct val="100000"/>
              </a:lnSpc>
              <a:spcBef>
                <a:spcPts val="0"/>
              </a:spcBef>
              <a:spcAft>
                <a:spcPts val="0"/>
              </a:spcAft>
              <a:buClrTx/>
              <a:buSzTx/>
              <a:buFontTx/>
              <a:buNone/>
              <a:tabLst/>
              <a:defRPr/>
            </a:pPr>
            <a:r>
              <a:rPr lang="en-AU" dirty="0"/>
              <a:t>Photography, copyright Christine</a:t>
            </a:r>
            <a:r>
              <a:rPr lang="en-AU" baseline="0" dirty="0"/>
              <a:t> Reid</a:t>
            </a:r>
            <a:endParaRPr lang="en-AU" dirty="0"/>
          </a:p>
          <a:p>
            <a:endParaRPr lang="en-AU" dirty="0"/>
          </a:p>
        </p:txBody>
      </p:sp>
      <p:sp>
        <p:nvSpPr>
          <p:cNvPr id="4" name="Slide Number Placeholder 3"/>
          <p:cNvSpPr>
            <a:spLocks noGrp="1"/>
          </p:cNvSpPr>
          <p:nvPr>
            <p:ph type="sldNum" sz="quarter" idx="10"/>
          </p:nvPr>
        </p:nvSpPr>
        <p:spPr/>
        <p:txBody>
          <a:bodyPr/>
          <a:lstStyle/>
          <a:p>
            <a:fld id="{6F73244E-F58A-4E19-99BA-8FC3E34B3273}" type="slidenum">
              <a:rPr lang="en-AU" smtClean="0"/>
              <a:pPr/>
              <a:t>1</a:t>
            </a:fld>
            <a:endParaRPr lang="en-AU"/>
          </a:p>
        </p:txBody>
      </p:sp>
    </p:spTree>
    <p:extLst>
      <p:ext uri="{BB962C8B-B14F-4D97-AF65-F5344CB8AC3E}">
        <p14:creationId xmlns:p14="http://schemas.microsoft.com/office/powerpoint/2010/main" val="4031546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OI 1 Australia has two distinct Indigenous groups;</a:t>
            </a:r>
            <a:r>
              <a:rPr lang="en-US" baseline="0" dirty="0"/>
              <a:t> Aboriginal peoples and Torres Strait Islander peoples.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OI 2 Aboriginal and Torres Strait Islander communities maintain a special connection to and responsibility for Country/Place throughout all of Australia.</a:t>
            </a:r>
            <a:endParaRPr lang="en-US" dirty="0"/>
          </a:p>
          <a:p>
            <a:endParaRPr lang="en-US" dirty="0"/>
          </a:p>
          <a:p>
            <a:r>
              <a:rPr lang="en-US" dirty="0"/>
              <a:t>The Torres Strait Islander people are related to the New Guinean people.  </a:t>
            </a:r>
          </a:p>
          <a:p>
            <a:r>
              <a:rPr lang="en-US" dirty="0"/>
              <a:t>They come from a series of islands between Papua New Guinea and Australia.  </a:t>
            </a:r>
          </a:p>
          <a:p>
            <a:r>
              <a:rPr lang="en-US" dirty="0"/>
              <a:t>Fishing was the main occupation.  </a:t>
            </a:r>
          </a:p>
          <a:p>
            <a:r>
              <a:rPr lang="en-US" dirty="0"/>
              <a:t>The ceremonial head dress has become their emblem and is shown as the centerpiece of their flag. </a:t>
            </a:r>
          </a:p>
          <a:p>
            <a:r>
              <a:rPr lang="en-US" dirty="0" err="1"/>
              <a:t>Tagai</a:t>
            </a:r>
            <a:r>
              <a:rPr lang="en-US" dirty="0"/>
              <a:t> is the mythological creature shown in the slides. </a:t>
            </a:r>
          </a:p>
          <a:p>
            <a:r>
              <a:rPr lang="en-US" dirty="0"/>
              <a:t> Torres Strait Islander</a:t>
            </a:r>
            <a:r>
              <a:rPr lang="en-US" baseline="0" dirty="0"/>
              <a:t> people do not have Dreaming stories, instead they have mythology and legends. </a:t>
            </a:r>
            <a:endParaRPr lang="en-AU" dirty="0"/>
          </a:p>
        </p:txBody>
      </p:sp>
      <p:sp>
        <p:nvSpPr>
          <p:cNvPr id="4" name="Slide Number Placeholder 3"/>
          <p:cNvSpPr>
            <a:spLocks noGrp="1"/>
          </p:cNvSpPr>
          <p:nvPr>
            <p:ph type="sldNum" sz="quarter" idx="10"/>
          </p:nvPr>
        </p:nvSpPr>
        <p:spPr/>
        <p:txBody>
          <a:bodyPr/>
          <a:lstStyle/>
          <a:p>
            <a:fld id="{6F73244E-F58A-4E19-99BA-8FC3E34B3273}" type="slidenum">
              <a:rPr lang="en-AU" smtClean="0"/>
              <a:pPr/>
              <a:t>11</a:t>
            </a:fld>
            <a:endParaRPr lang="en-AU"/>
          </a:p>
        </p:txBody>
      </p:sp>
    </p:spTree>
    <p:extLst>
      <p:ext uri="{BB962C8B-B14F-4D97-AF65-F5344CB8AC3E}">
        <p14:creationId xmlns:p14="http://schemas.microsoft.com/office/powerpoint/2010/main" val="2207279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13211">
              <a:defRPr/>
            </a:pPr>
            <a:r>
              <a:rPr lang="en-US" dirty="0"/>
              <a:t>O I.3  Aboriginal and Torres Strait Islander Peoples have unique belief systems and are spiritually connected to the land, sea, sky and waterways.</a:t>
            </a:r>
          </a:p>
          <a:p>
            <a:pPr algn="l">
              <a:spcBef>
                <a:spcPct val="10000"/>
              </a:spcBef>
            </a:pPr>
            <a:endParaRPr lang="en-US" sz="1200" b="0" i="0" baseline="0" dirty="0">
              <a:latin typeface="Arial" pitchFamily="34" charset="0"/>
              <a:cs typeface="Arial" pitchFamily="34" charset="0"/>
            </a:endParaRPr>
          </a:p>
          <a:p>
            <a:pPr algn="l">
              <a:spcBef>
                <a:spcPct val="10000"/>
              </a:spcBef>
            </a:pPr>
            <a:r>
              <a:rPr lang="en-US" sz="1200" b="0" i="0" baseline="0" dirty="0">
                <a:latin typeface="Arial" pitchFamily="34" charset="0"/>
                <a:cs typeface="Arial" pitchFamily="34" charset="0"/>
              </a:rPr>
              <a:t>The wheel shows us that The Dreaming encapsulates all aspects of life.  </a:t>
            </a:r>
          </a:p>
          <a:p>
            <a:pPr algn="l">
              <a:spcBef>
                <a:spcPct val="10000"/>
              </a:spcBef>
            </a:pPr>
            <a:r>
              <a:rPr lang="en-US" sz="1200" b="0" i="0" baseline="0" dirty="0">
                <a:latin typeface="Arial" pitchFamily="34" charset="0"/>
                <a:cs typeface="Arial" pitchFamily="34" charset="0"/>
              </a:rPr>
              <a:t>The stories explain the spiritual, the physical and the relationships between people.  </a:t>
            </a:r>
          </a:p>
          <a:p>
            <a:pPr algn="l">
              <a:spcBef>
                <a:spcPct val="10000"/>
              </a:spcBef>
            </a:pPr>
            <a:r>
              <a:rPr lang="en-US" sz="1200" b="0" i="0" baseline="0" dirty="0">
                <a:latin typeface="Arial" pitchFamily="34" charset="0"/>
                <a:cs typeface="Arial" pitchFamily="34" charset="0"/>
              </a:rPr>
              <a:t>The Dreaming stories can be investigated through telling, dancing, looking at themes, comparing similar stories from different language groups, acting, writing, painting, singing, investigating. </a:t>
            </a:r>
          </a:p>
          <a:p>
            <a:pPr algn="l">
              <a:spcBef>
                <a:spcPct val="10000"/>
              </a:spcBef>
            </a:pPr>
            <a:r>
              <a:rPr lang="en-US" sz="1200" b="0" i="0" baseline="0" dirty="0">
                <a:latin typeface="Arial" pitchFamily="34" charset="0"/>
                <a:cs typeface="Arial" pitchFamily="34" charset="0"/>
              </a:rPr>
              <a:t>The Dreaming is an English name but each Aboriginal nation has its own name, for example it is the </a:t>
            </a:r>
            <a:r>
              <a:rPr lang="en-US" sz="1200" b="0" i="0" baseline="0" dirty="0" err="1">
                <a:latin typeface="Arial" pitchFamily="34" charset="0"/>
                <a:cs typeface="Arial" pitchFamily="34" charset="0"/>
              </a:rPr>
              <a:t>Tjukurrpa</a:t>
            </a:r>
            <a:r>
              <a:rPr lang="en-US" sz="1200" b="0" i="0" baseline="0" dirty="0">
                <a:latin typeface="Arial" pitchFamily="34" charset="0"/>
                <a:cs typeface="Arial" pitchFamily="34" charset="0"/>
              </a:rPr>
              <a:t> for </a:t>
            </a:r>
            <a:r>
              <a:rPr lang="en-US" sz="1200" b="0" i="0" baseline="0" dirty="0" err="1">
                <a:latin typeface="Arial" pitchFamily="34" charset="0"/>
                <a:cs typeface="Arial" pitchFamily="34" charset="0"/>
              </a:rPr>
              <a:t>Pitjantjatjara</a:t>
            </a:r>
            <a:r>
              <a:rPr lang="en-US" sz="1200" b="0" i="0" baseline="0" dirty="0">
                <a:latin typeface="Arial" pitchFamily="34" charset="0"/>
                <a:cs typeface="Arial" pitchFamily="34" charset="0"/>
              </a:rPr>
              <a:t> people and the </a:t>
            </a:r>
            <a:r>
              <a:rPr lang="en-US" sz="1200" b="0" i="0" baseline="0" dirty="0" err="1">
                <a:latin typeface="Arial" pitchFamily="34" charset="0"/>
                <a:cs typeface="Arial" pitchFamily="34" charset="0"/>
              </a:rPr>
              <a:t>Altyerrenge</a:t>
            </a:r>
            <a:r>
              <a:rPr lang="en-US" sz="1200" b="0" i="0" baseline="0" dirty="0">
                <a:latin typeface="Arial" pitchFamily="34" charset="0"/>
                <a:cs typeface="Arial" pitchFamily="34" charset="0"/>
              </a:rPr>
              <a:t> for Arrernte people.  </a:t>
            </a:r>
          </a:p>
          <a:p>
            <a:pPr algn="l">
              <a:spcBef>
                <a:spcPct val="10000"/>
              </a:spcBef>
            </a:pPr>
            <a:r>
              <a:rPr lang="en-US" sz="1200" b="0" i="0" baseline="0" dirty="0">
                <a:latin typeface="Arial" pitchFamily="34" charset="0"/>
                <a:cs typeface="Arial" pitchFamily="34" charset="0"/>
              </a:rPr>
              <a:t>The Dreaming is the time when the Ancestral Beings moved across the land and created life and significant geographic features.  </a:t>
            </a:r>
          </a:p>
          <a:p>
            <a:pPr algn="l">
              <a:spcBef>
                <a:spcPct val="10000"/>
              </a:spcBef>
            </a:pPr>
            <a:r>
              <a:rPr lang="en-US" sz="1200" b="0" i="0" baseline="0" dirty="0">
                <a:latin typeface="Arial" pitchFamily="34" charset="0"/>
                <a:cs typeface="Arial" pitchFamily="34" charset="0"/>
              </a:rPr>
              <a:t>The Dreaming also means to see and understand the law.</a:t>
            </a:r>
          </a:p>
          <a:p>
            <a:r>
              <a:rPr lang="en-AU" sz="1200" b="0" i="0" kern="1200" dirty="0">
                <a:solidFill>
                  <a:schemeClr val="tx1"/>
                </a:solidFill>
                <a:effectLst/>
                <a:latin typeface="+mn-lt"/>
                <a:ea typeface="+mn-ea"/>
                <a:cs typeface="+mn-cs"/>
              </a:rPr>
              <a:t>Dreaming stories pass on important knowledge, cultural values and belief systems to later generations,</a:t>
            </a:r>
            <a:r>
              <a:rPr lang="en-AU" sz="1200" b="0" i="0" kern="1200" baseline="0" dirty="0">
                <a:solidFill>
                  <a:schemeClr val="tx1"/>
                </a:solidFill>
                <a:effectLst/>
                <a:latin typeface="+mn-lt"/>
                <a:ea typeface="+mn-ea"/>
                <a:cs typeface="+mn-cs"/>
              </a:rPr>
              <a:t> this is done t</a:t>
            </a:r>
            <a:r>
              <a:rPr lang="en-AU" sz="1200" b="0" i="0" kern="1200" dirty="0">
                <a:solidFill>
                  <a:schemeClr val="tx1"/>
                </a:solidFill>
                <a:effectLst/>
                <a:latin typeface="+mn-lt"/>
                <a:ea typeface="+mn-ea"/>
                <a:cs typeface="+mn-cs"/>
              </a:rPr>
              <a:t>hrough song, dance, painting and storytelling which express the Dreaming stories,</a:t>
            </a:r>
          </a:p>
          <a:p>
            <a:r>
              <a:rPr lang="en-AU" sz="1200" b="0" i="0" kern="1200" dirty="0">
                <a:solidFill>
                  <a:schemeClr val="tx1"/>
                </a:solidFill>
                <a:effectLst/>
                <a:latin typeface="+mn-lt"/>
                <a:ea typeface="+mn-ea"/>
                <a:cs typeface="+mn-cs"/>
              </a:rPr>
              <a:t>When the ancestor spirits had finished creating the world they changed into the trees, rocks, rivers, stars and other physical objects.  These</a:t>
            </a:r>
            <a:r>
              <a:rPr lang="en-AU" sz="1200" b="0" i="0" kern="1200" baseline="0" dirty="0">
                <a:solidFill>
                  <a:schemeClr val="tx1"/>
                </a:solidFill>
                <a:effectLst/>
                <a:latin typeface="+mn-lt"/>
                <a:ea typeface="+mn-ea"/>
                <a:cs typeface="+mn-cs"/>
              </a:rPr>
              <a:t> are now the sacred places for the Aboriginal people.  The Dreaming is never-ending, it links the past and the present to the people and the land.</a:t>
            </a:r>
          </a:p>
          <a:p>
            <a:r>
              <a:rPr lang="en-AU" sz="1200" b="0" i="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Arial" pitchFamily="34" charset="0"/>
                <a:cs typeface="Arial" pitchFamily="34" charset="0"/>
              </a:rPr>
              <a:t>*W H Edwards,</a:t>
            </a:r>
            <a:r>
              <a:rPr lang="en-US" sz="1200" b="0" baseline="0" dirty="0">
                <a:latin typeface="Arial" pitchFamily="34" charset="0"/>
                <a:cs typeface="Arial" pitchFamily="34" charset="0"/>
              </a:rPr>
              <a:t> </a:t>
            </a:r>
            <a:r>
              <a:rPr lang="en-US" sz="1200" b="0" dirty="0">
                <a:latin typeface="Arial" pitchFamily="34" charset="0"/>
                <a:cs typeface="Arial" pitchFamily="34" charset="0"/>
              </a:rPr>
              <a:t> </a:t>
            </a:r>
            <a:r>
              <a:rPr lang="en-US" sz="1200" b="0" i="0" dirty="0">
                <a:latin typeface="Arial" pitchFamily="34" charset="0"/>
                <a:cs typeface="Arial" pitchFamily="34" charset="0"/>
              </a:rPr>
              <a:t>Introduction to Aboriginal Societies, Social Science Press, Wentworth Falls, NSW 1988, the second edition was</a:t>
            </a:r>
            <a:r>
              <a:rPr lang="en-US" sz="1200" b="0" i="0" baseline="0" dirty="0">
                <a:latin typeface="Arial" pitchFamily="34" charset="0"/>
                <a:cs typeface="Arial" pitchFamily="34" charset="0"/>
              </a:rPr>
              <a:t> published by Thomson in 2007.</a:t>
            </a:r>
          </a:p>
          <a:p>
            <a:endParaRPr lang="en-AU"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dirty="0"/>
              <a:t>Photography, copyright Christine</a:t>
            </a:r>
            <a:r>
              <a:rPr lang="en-AU" baseline="0" dirty="0"/>
              <a:t> Reid</a:t>
            </a:r>
            <a:endParaRPr lang="en-AU" dirty="0"/>
          </a:p>
          <a:p>
            <a:endParaRPr lang="en-AU" sz="1200" b="0" i="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F73244E-F58A-4E19-99BA-8FC3E34B3273}" type="slidenum">
              <a:rPr lang="en-AU" smtClean="0"/>
              <a:pPr/>
              <a:t>12</a:t>
            </a:fld>
            <a:endParaRPr lang="en-AU"/>
          </a:p>
        </p:txBody>
      </p:sp>
    </p:spTree>
    <p:extLst>
      <p:ext uri="{BB962C8B-B14F-4D97-AF65-F5344CB8AC3E}">
        <p14:creationId xmlns:p14="http://schemas.microsoft.com/office/powerpoint/2010/main" val="718666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3211">
              <a:defRPr/>
            </a:pPr>
            <a:r>
              <a:rPr lang="en-US" dirty="0"/>
              <a:t>OI 4 Aboriginal and Torres Strait Islander societies have many language groups.</a:t>
            </a:r>
          </a:p>
          <a:p>
            <a:pPr defTabSz="913211">
              <a:defRPr/>
            </a:pPr>
            <a:endParaRPr lang="en-US" dirty="0"/>
          </a:p>
          <a:p>
            <a:pPr defTabSz="913211">
              <a:defRPr/>
            </a:pPr>
            <a:r>
              <a:rPr lang="en-US" dirty="0"/>
              <a:t>Explore identity</a:t>
            </a:r>
            <a:r>
              <a:rPr lang="en-US" baseline="0" dirty="0"/>
              <a:t> through looking at the culture of different language groups.  Place the language group that you want to learn about in the </a:t>
            </a:r>
            <a:r>
              <a:rPr lang="en-US" baseline="0" dirty="0" err="1"/>
              <a:t>centre</a:t>
            </a:r>
            <a:r>
              <a:rPr lang="en-US" baseline="0" dirty="0"/>
              <a:t> e.g.  </a:t>
            </a:r>
            <a:r>
              <a:rPr lang="en-US" baseline="0" dirty="0" err="1"/>
              <a:t>Pitjantjatjara</a:t>
            </a:r>
            <a:r>
              <a:rPr lang="en-US" baseline="0" dirty="0"/>
              <a:t> or Kaurna, then research both the past and the present using the headings. An example of this could be looking at the technology of the past – boomerangs, then technology of the present, modern Aboriginal inventors.</a:t>
            </a:r>
            <a:endParaRPr lang="en-US" dirty="0"/>
          </a:p>
          <a:p>
            <a:pPr defTabSz="913211">
              <a:defRPr/>
            </a:pPr>
            <a:endParaRPr lang="en-US" dirty="0"/>
          </a:p>
          <a:p>
            <a:pPr marL="0" marR="0" indent="0" algn="l" defTabSz="913211" rtl="0" eaLnBrk="1" fontAlgn="auto" latinLnBrk="0" hangingPunct="1">
              <a:lnSpc>
                <a:spcPct val="100000"/>
              </a:lnSpc>
              <a:spcBef>
                <a:spcPts val="0"/>
              </a:spcBef>
              <a:spcAft>
                <a:spcPts val="0"/>
              </a:spcAft>
              <a:buClrTx/>
              <a:buSzTx/>
              <a:buFontTx/>
              <a:buNone/>
              <a:tabLst/>
              <a:defRPr/>
            </a:pPr>
            <a:r>
              <a:rPr lang="en-AU" dirty="0"/>
              <a:t>Photography, copyright Christine</a:t>
            </a:r>
            <a:r>
              <a:rPr lang="en-AU" baseline="0" dirty="0"/>
              <a:t> Reid</a:t>
            </a:r>
            <a:endParaRPr lang="en-AU" dirty="0"/>
          </a:p>
          <a:p>
            <a:pPr defTabSz="913211">
              <a:defRPr/>
            </a:pPr>
            <a:endParaRPr lang="en-AU" dirty="0"/>
          </a:p>
        </p:txBody>
      </p:sp>
      <p:sp>
        <p:nvSpPr>
          <p:cNvPr id="4" name="Slide Number Placeholder 3"/>
          <p:cNvSpPr>
            <a:spLocks noGrp="1"/>
          </p:cNvSpPr>
          <p:nvPr>
            <p:ph type="sldNum" sz="quarter" idx="10"/>
          </p:nvPr>
        </p:nvSpPr>
        <p:spPr/>
        <p:txBody>
          <a:bodyPr/>
          <a:lstStyle/>
          <a:p>
            <a:fld id="{6F73244E-F58A-4E19-99BA-8FC3E34B3273}" type="slidenum">
              <a:rPr lang="en-AU" smtClean="0"/>
              <a:pPr/>
              <a:t>13</a:t>
            </a:fld>
            <a:endParaRPr lang="en-AU"/>
          </a:p>
        </p:txBody>
      </p:sp>
    </p:spTree>
    <p:extLst>
      <p:ext uri="{BB962C8B-B14F-4D97-AF65-F5344CB8AC3E}">
        <p14:creationId xmlns:p14="http://schemas.microsoft.com/office/powerpoint/2010/main" val="2077541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3211">
              <a:defRPr/>
            </a:pPr>
            <a:r>
              <a:rPr lang="en-US" sz="1100" dirty="0"/>
              <a:t>OI 5 Aboriginal and Torres Strait Islander Peoples’ ways of life are uniquely expressed through ways of being, knowing, thinking, and doing.</a:t>
            </a:r>
          </a:p>
          <a:p>
            <a:pPr defTabSz="913211">
              <a:defRPr/>
            </a:pPr>
            <a:endParaRPr lang="en-US" sz="1100" dirty="0"/>
          </a:p>
          <a:p>
            <a:pPr defTabSz="913211">
              <a:defRPr/>
            </a:pPr>
            <a:r>
              <a:rPr lang="en-US" sz="1100" b="1" dirty="0"/>
              <a:t>8 ways of learning </a:t>
            </a:r>
            <a:r>
              <a:rPr lang="en-US" sz="1100" dirty="0"/>
              <a:t>- a pedagogy framework that allows teachers to include Aboriginal perspectives by using Aboriginal learning techniques. Tell a story. Make a plan. Think and do. Draw it. Take it outside. Try a new way. Watch first, then do. Share it with others.  </a:t>
            </a:r>
            <a:r>
              <a:rPr lang="en-AU" sz="1100" dirty="0"/>
              <a:t>Teaching through Aboriginal processes and protocols, not just Aboriginal content validates and teaches through Aboriginal culture and may enhance the learning for all students. </a:t>
            </a:r>
          </a:p>
        </p:txBody>
      </p:sp>
      <p:sp>
        <p:nvSpPr>
          <p:cNvPr id="4" name="Slide Number Placeholder 3"/>
          <p:cNvSpPr>
            <a:spLocks noGrp="1"/>
          </p:cNvSpPr>
          <p:nvPr>
            <p:ph type="sldNum" sz="quarter" idx="10"/>
          </p:nvPr>
        </p:nvSpPr>
        <p:spPr/>
        <p:txBody>
          <a:bodyPr/>
          <a:lstStyle/>
          <a:p>
            <a:fld id="{6F73244E-F58A-4E19-99BA-8FC3E34B3273}" type="slidenum">
              <a:rPr lang="en-AU" smtClean="0"/>
              <a:pPr/>
              <a:t>14</a:t>
            </a:fld>
            <a:endParaRPr lang="en-AU"/>
          </a:p>
        </p:txBody>
      </p:sp>
    </p:spTree>
    <p:extLst>
      <p:ext uri="{BB962C8B-B14F-4D97-AF65-F5344CB8AC3E}">
        <p14:creationId xmlns:p14="http://schemas.microsoft.com/office/powerpoint/2010/main" val="3235433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3211">
              <a:defRPr/>
            </a:pPr>
            <a:r>
              <a:rPr lang="en-US" sz="1100" dirty="0"/>
              <a:t>OI 6 Aboriginal and Torres Strait Islander Peoples have lived in Australia for thousands of years and experiences can be viewed through historical, social and political lenses. </a:t>
            </a:r>
          </a:p>
          <a:p>
            <a:pPr defTabSz="913211">
              <a:defRPr/>
            </a:pPr>
            <a:endParaRPr lang="en-US" sz="1100" dirty="0"/>
          </a:p>
          <a:p>
            <a:pPr defTabSz="913211">
              <a:defRPr/>
            </a:pPr>
            <a:r>
              <a:rPr lang="en-US" sz="1100" dirty="0"/>
              <a:t>There are two</a:t>
            </a:r>
            <a:r>
              <a:rPr lang="en-US" sz="1100" baseline="0" dirty="0"/>
              <a:t> perspectives on history, the Indigenous Australian and the </a:t>
            </a:r>
            <a:r>
              <a:rPr lang="en-US" sz="1100" baseline="0" dirty="0" err="1"/>
              <a:t>Colonising</a:t>
            </a:r>
            <a:r>
              <a:rPr lang="en-US" sz="1100" baseline="0" dirty="0"/>
              <a:t> people. Inquiry questions can be developed based on </a:t>
            </a:r>
            <a:r>
              <a:rPr lang="en-US" sz="1100" i="1" baseline="0" dirty="0"/>
              <a:t>Was it </a:t>
            </a:r>
            <a:r>
              <a:rPr lang="en-US" sz="1100" i="1" dirty="0" err="1"/>
              <a:t>Colonisation</a:t>
            </a:r>
            <a:r>
              <a:rPr lang="en-US" sz="1100" i="1" dirty="0"/>
              <a:t> or Invasion</a:t>
            </a:r>
            <a:r>
              <a:rPr lang="en-US" sz="1100" dirty="0"/>
              <a:t>? </a:t>
            </a:r>
            <a:r>
              <a:rPr lang="en-US" sz="1100" i="1" dirty="0"/>
              <a:t> Is it Australia Day or Survival Day? What is the Indigenous perspective on history?</a:t>
            </a:r>
          </a:p>
          <a:p>
            <a:pPr defTabSz="913211">
              <a:defRPr/>
            </a:pPr>
            <a:endParaRPr lang="en-AU" sz="1100" i="1" dirty="0"/>
          </a:p>
          <a:p>
            <a:r>
              <a:rPr lang="en-AU" dirty="0"/>
              <a:t>Racism</a:t>
            </a:r>
            <a:r>
              <a:rPr lang="en-AU" baseline="0" dirty="0"/>
              <a:t> no way provides many teaching ideas and resources, </a:t>
            </a:r>
          </a:p>
          <a:p>
            <a:r>
              <a:rPr lang="en-AU" dirty="0"/>
              <a:t>National Reconciliation Week: </a:t>
            </a:r>
          </a:p>
          <a:p>
            <a:r>
              <a:rPr lang="en-AU" dirty="0"/>
              <a:t>Sorry Day:</a:t>
            </a:r>
          </a:p>
          <a:p>
            <a:r>
              <a:rPr lang="en-AU" dirty="0"/>
              <a:t>NAIDOC</a:t>
            </a:r>
          </a:p>
          <a:p>
            <a:r>
              <a:rPr lang="en-AU" dirty="0"/>
              <a:t> Closing the gap:</a:t>
            </a:r>
          </a:p>
          <a:p>
            <a:r>
              <a:rPr lang="en-AU" dirty="0"/>
              <a:t>Stolen Generation:</a:t>
            </a:r>
          </a:p>
        </p:txBody>
      </p:sp>
      <p:sp>
        <p:nvSpPr>
          <p:cNvPr id="4" name="Slide Number Placeholder 3"/>
          <p:cNvSpPr>
            <a:spLocks noGrp="1"/>
          </p:cNvSpPr>
          <p:nvPr>
            <p:ph type="sldNum" sz="quarter" idx="10"/>
          </p:nvPr>
        </p:nvSpPr>
        <p:spPr/>
        <p:txBody>
          <a:bodyPr/>
          <a:lstStyle/>
          <a:p>
            <a:fld id="{6F73244E-F58A-4E19-99BA-8FC3E34B3273}" type="slidenum">
              <a:rPr lang="en-AU" smtClean="0"/>
              <a:pPr/>
              <a:t>15</a:t>
            </a:fld>
            <a:endParaRPr lang="en-AU"/>
          </a:p>
        </p:txBody>
      </p:sp>
    </p:spTree>
    <p:extLst>
      <p:ext uri="{BB962C8B-B14F-4D97-AF65-F5344CB8AC3E}">
        <p14:creationId xmlns:p14="http://schemas.microsoft.com/office/powerpoint/2010/main" val="1893735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OI 7 The broader Aboriginal and Torres Strait Islander societies encompass a diversity of nations across Australia.</a:t>
            </a:r>
          </a:p>
          <a:p>
            <a:r>
              <a:rPr lang="en-US" dirty="0"/>
              <a:t> </a:t>
            </a:r>
          </a:p>
          <a:p>
            <a:r>
              <a:rPr lang="en-US" dirty="0"/>
              <a:t>Explore the diversity of Aboriginal Australians, for example look at the food, art, technology, stories, clothing and shelter from different Aboriginal language groups.  Choose people from</a:t>
            </a:r>
            <a:r>
              <a:rPr lang="en-US" baseline="0" dirty="0"/>
              <a:t> different environments, the desert, the ocean, the rainforests, the mountains.  What affects their needs? The resources available, the weather, the animals and birds available, the landscape, access to water? </a:t>
            </a:r>
          </a:p>
          <a:p>
            <a:endParaRPr lang="en-US" baseline="0" dirty="0"/>
          </a:p>
          <a:p>
            <a:endParaRPr lang="en-AU" dirty="0"/>
          </a:p>
        </p:txBody>
      </p:sp>
      <p:sp>
        <p:nvSpPr>
          <p:cNvPr id="4" name="Slide Number Placeholder 3"/>
          <p:cNvSpPr>
            <a:spLocks noGrp="1"/>
          </p:cNvSpPr>
          <p:nvPr>
            <p:ph type="sldNum" sz="quarter" idx="10"/>
          </p:nvPr>
        </p:nvSpPr>
        <p:spPr/>
        <p:txBody>
          <a:bodyPr/>
          <a:lstStyle/>
          <a:p>
            <a:fld id="{6F73244E-F58A-4E19-99BA-8FC3E34B3273}" type="slidenum">
              <a:rPr lang="en-AU" smtClean="0"/>
              <a:pPr/>
              <a:t>16</a:t>
            </a:fld>
            <a:endParaRPr lang="en-AU"/>
          </a:p>
        </p:txBody>
      </p:sp>
    </p:spTree>
    <p:extLst>
      <p:ext uri="{BB962C8B-B14F-4D97-AF65-F5344CB8AC3E}">
        <p14:creationId xmlns:p14="http://schemas.microsoft.com/office/powerpoint/2010/main" val="4104428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OI 8 Aboriginal and Torres Strait Islander Peoples have sophisticated family and kinship structures.</a:t>
            </a:r>
          </a:p>
          <a:p>
            <a:endParaRPr lang="en-US" dirty="0"/>
          </a:p>
          <a:p>
            <a:r>
              <a:rPr lang="en-US" b="1" dirty="0"/>
              <a:t>Explore</a:t>
            </a:r>
          </a:p>
          <a:p>
            <a:r>
              <a:rPr lang="en-US" dirty="0"/>
              <a:t>Kinship Systems:</a:t>
            </a:r>
            <a:r>
              <a:rPr lang="en-US" baseline="0" dirty="0"/>
              <a:t> </a:t>
            </a:r>
          </a:p>
          <a:p>
            <a:r>
              <a:rPr lang="en-US" dirty="0"/>
              <a:t>Clans: </a:t>
            </a:r>
          </a:p>
          <a:p>
            <a:r>
              <a:rPr lang="en-US" dirty="0" err="1"/>
              <a:t>Moities</a:t>
            </a:r>
            <a:r>
              <a:rPr lang="en-US" dirty="0"/>
              <a:t>: </a:t>
            </a:r>
          </a:p>
          <a:p>
            <a:r>
              <a:rPr lang="en-US" dirty="0"/>
              <a:t>Totems:</a:t>
            </a:r>
          </a:p>
          <a:p>
            <a:r>
              <a:rPr lang="en-US" dirty="0"/>
              <a:t>Extended families and responsibilities: </a:t>
            </a:r>
          </a:p>
          <a:p>
            <a:endParaRPr lang="en-US" dirty="0"/>
          </a:p>
          <a:p>
            <a:r>
              <a:rPr lang="en-AU" sz="1200" b="1" i="0" u="none" strike="noStrike" kern="1200" dirty="0">
                <a:solidFill>
                  <a:schemeClr val="tx1"/>
                </a:solidFill>
                <a:effectLst/>
                <a:latin typeface="+mn-lt"/>
                <a:ea typeface="+mn-ea"/>
                <a:cs typeface="+mn-cs"/>
              </a:rPr>
              <a:t>Tom </a:t>
            </a:r>
            <a:r>
              <a:rPr lang="en-AU" sz="1200" b="1" i="0" u="none" strike="noStrike" kern="1200" dirty="0" err="1">
                <a:solidFill>
                  <a:schemeClr val="tx1"/>
                </a:solidFill>
                <a:effectLst/>
                <a:latin typeface="+mn-lt"/>
                <a:ea typeface="+mn-ea"/>
                <a:cs typeface="+mn-cs"/>
              </a:rPr>
              <a:t>Tom</a:t>
            </a:r>
            <a:r>
              <a:rPr lang="en-AU" sz="1200" b="1" i="0" u="none" strike="noStrike" kern="1200" baseline="0" dirty="0">
                <a:solidFill>
                  <a:schemeClr val="tx1"/>
                </a:solidFill>
                <a:effectLst/>
                <a:latin typeface="+mn-lt"/>
                <a:ea typeface="+mn-ea"/>
                <a:cs typeface="+mn-cs"/>
              </a:rPr>
              <a:t> </a:t>
            </a:r>
            <a:r>
              <a:rPr lang="en-AU" sz="1200" b="0" i="0" u="none" strike="noStrike" kern="1200" baseline="0" dirty="0">
                <a:solidFill>
                  <a:schemeClr val="tx1"/>
                </a:solidFill>
                <a:effectLst/>
                <a:latin typeface="+mn-lt"/>
                <a:ea typeface="+mn-ea"/>
                <a:cs typeface="+mn-cs"/>
              </a:rPr>
              <a:t>by Rosemary Sullivan and illustrated by Dee Huxley</a:t>
            </a:r>
            <a:r>
              <a:rPr lang="en-AU" sz="1200" b="0" i="0" u="none" kern="1200" dirty="0">
                <a:solidFill>
                  <a:schemeClr val="tx1"/>
                </a:solidFill>
                <a:effectLst/>
                <a:latin typeface="+mn-lt"/>
                <a:ea typeface="+mn-ea"/>
                <a:cs typeface="+mn-cs"/>
              </a:rPr>
              <a:t> </a:t>
            </a:r>
            <a:r>
              <a:rPr lang="en-AU" sz="1200" b="0" i="0" kern="1200" dirty="0">
                <a:solidFill>
                  <a:schemeClr val="tx1"/>
                </a:solidFill>
                <a:effectLst/>
                <a:latin typeface="+mn-lt"/>
                <a:ea typeface="+mn-ea"/>
                <a:cs typeface="+mn-cs"/>
              </a:rPr>
              <a:t>is a delightful book for younger primary aged readers.  It provides an excellent example of extended families and responsibilities.  The author has a web site with activities connected to the book,</a:t>
            </a:r>
            <a:r>
              <a:rPr lang="en-AU" sz="1200" b="0" i="0" kern="1200" baseline="0" dirty="0">
                <a:solidFill>
                  <a:schemeClr val="tx1"/>
                </a:solidFill>
                <a:effectLst/>
                <a:latin typeface="+mn-lt"/>
                <a:ea typeface="+mn-ea"/>
                <a:cs typeface="+mn-cs"/>
              </a:rPr>
              <a:t> this is available at </a:t>
            </a:r>
            <a:r>
              <a:rPr lang="en-US" dirty="0"/>
              <a:t>http://www.lemonadesprings.com.au/.</a:t>
            </a:r>
          </a:p>
          <a:p>
            <a:endParaRPr lang="en-AU" dirty="0"/>
          </a:p>
        </p:txBody>
      </p:sp>
      <p:sp>
        <p:nvSpPr>
          <p:cNvPr id="4" name="Slide Number Placeholder 3"/>
          <p:cNvSpPr>
            <a:spLocks noGrp="1"/>
          </p:cNvSpPr>
          <p:nvPr>
            <p:ph type="sldNum" sz="quarter" idx="10"/>
          </p:nvPr>
        </p:nvSpPr>
        <p:spPr/>
        <p:txBody>
          <a:bodyPr/>
          <a:lstStyle/>
          <a:p>
            <a:fld id="{6F73244E-F58A-4E19-99BA-8FC3E34B3273}" type="slidenum">
              <a:rPr lang="en-AU" smtClean="0"/>
              <a:pPr/>
              <a:t>17</a:t>
            </a:fld>
            <a:endParaRPr lang="en-AU"/>
          </a:p>
        </p:txBody>
      </p:sp>
    </p:spTree>
    <p:extLst>
      <p:ext uri="{BB962C8B-B14F-4D97-AF65-F5344CB8AC3E}">
        <p14:creationId xmlns:p14="http://schemas.microsoft.com/office/powerpoint/2010/main" val="3097615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OI 9 Australia acknowledges the significant contributions of Aboriginal and Torres Strait Islander people locally and globally.</a:t>
            </a:r>
          </a:p>
          <a:p>
            <a:endParaRPr lang="en-US" dirty="0"/>
          </a:p>
          <a:p>
            <a:r>
              <a:rPr lang="en-US" dirty="0"/>
              <a:t>Students could research in the areas of politics, art,</a:t>
            </a:r>
            <a:r>
              <a:rPr lang="en-US" baseline="0" dirty="0"/>
              <a:t> music, dance, literature, sport, inventions.</a:t>
            </a:r>
          </a:p>
          <a:p>
            <a:r>
              <a:rPr lang="en-US" baseline="0" dirty="0"/>
              <a:t>The people included on this slide are Centre the </a:t>
            </a:r>
            <a:r>
              <a:rPr lang="en-US" baseline="0" dirty="0" err="1"/>
              <a:t>Bangarra</a:t>
            </a:r>
            <a:r>
              <a:rPr lang="en-US" baseline="0" dirty="0"/>
              <a:t> Dance Company, then from Top right, Jessica </a:t>
            </a:r>
            <a:r>
              <a:rPr lang="en-US" baseline="0" dirty="0" err="1"/>
              <a:t>Mauboy</a:t>
            </a:r>
            <a:r>
              <a:rPr lang="en-US" baseline="0" dirty="0"/>
              <a:t>, Neville Bonner, Cathy Freeman, Michael Long, Shelley </a:t>
            </a:r>
            <a:r>
              <a:rPr lang="en-US" baseline="0" dirty="0" err="1"/>
              <a:t>Reys</a:t>
            </a:r>
            <a:r>
              <a:rPr lang="en-US" baseline="0" dirty="0"/>
              <a:t>, Mick Dobson, Charlie Perkins, David Unaipon, Deborah </a:t>
            </a:r>
            <a:r>
              <a:rPr lang="en-US" baseline="0" dirty="0" err="1"/>
              <a:t>Cheetham</a:t>
            </a:r>
            <a:r>
              <a:rPr lang="en-US" baseline="0" dirty="0"/>
              <a:t>, Eddie Mabo.</a:t>
            </a: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F73244E-F58A-4E19-99BA-8FC3E34B3273}" type="slidenum">
              <a:rPr lang="en-AU" smtClean="0"/>
              <a:pPr/>
              <a:t>18</a:t>
            </a:fld>
            <a:endParaRPr lang="en-AU"/>
          </a:p>
        </p:txBody>
      </p:sp>
    </p:spTree>
    <p:extLst>
      <p:ext uri="{BB962C8B-B14F-4D97-AF65-F5344CB8AC3E}">
        <p14:creationId xmlns:p14="http://schemas.microsoft.com/office/powerpoint/2010/main" val="1281713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B367AEB5-33B2-48A8-AC78-CD0E69C4E490}" type="slidenum">
              <a:rPr lang="en-AU" smtClean="0"/>
              <a:pPr/>
              <a:t>19</a:t>
            </a:fld>
            <a:endParaRPr lang="en-AU"/>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AU" dirty="0"/>
              <a:t>The following series of slides will focus on the Australian Curriculum, Aboriginal and Torres Strait Islander histories and cultures in the Learning</a:t>
            </a:r>
            <a:r>
              <a:rPr lang="en-AU" baseline="0" dirty="0"/>
              <a:t> Areas of History, Geography, English, Science and Mathematics.</a:t>
            </a:r>
          </a:p>
          <a:p>
            <a:pPr eaLnBrk="1" hangingPunct="1"/>
            <a:endParaRPr lang="en-AU" baseline="0" dirty="0"/>
          </a:p>
          <a:p>
            <a:pPr eaLnBrk="1" hangingPunct="1"/>
            <a:r>
              <a:rPr lang="en-AU" baseline="0" dirty="0"/>
              <a:t>There is a cross over with the Indigenous component across learning areas, for example, examining the ‘Seasonal calendar’ is in History, Geography, Science and Mathematics.</a:t>
            </a:r>
          </a:p>
          <a:p>
            <a:pPr eaLnBrk="1" hangingPunct="1"/>
            <a:endParaRPr lang="en-AU" dirty="0"/>
          </a:p>
        </p:txBody>
      </p:sp>
    </p:spTree>
    <p:extLst>
      <p:ext uri="{BB962C8B-B14F-4D97-AF65-F5344CB8AC3E}">
        <p14:creationId xmlns:p14="http://schemas.microsoft.com/office/powerpoint/2010/main" val="3064114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F73244E-F58A-4E19-99BA-8FC3E34B3273}" type="slidenum">
              <a:rPr lang="en-AU" smtClean="0"/>
              <a:pPr/>
              <a:t>20</a:t>
            </a:fld>
            <a:endParaRPr lang="en-AU"/>
          </a:p>
        </p:txBody>
      </p:sp>
    </p:spTree>
    <p:extLst>
      <p:ext uri="{BB962C8B-B14F-4D97-AF65-F5344CB8AC3E}">
        <p14:creationId xmlns:p14="http://schemas.microsoft.com/office/powerpoint/2010/main" val="3856336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411163" indent="-342900">
              <a:spcBef>
                <a:spcPts val="700"/>
              </a:spcBef>
              <a:buClr>
                <a:schemeClr val="tx2"/>
              </a:buClr>
              <a:buSzPct val="95000"/>
              <a:defRPr/>
            </a:pPr>
            <a:r>
              <a:rPr lang="en-AU" sz="1200" b="1" dirty="0">
                <a:effectLst>
                  <a:outerShdw blurRad="38100" dist="38100" dir="2700000" algn="tl">
                    <a:srgbClr val="000000">
                      <a:alpha val="43137"/>
                    </a:srgbClr>
                  </a:outerShdw>
                </a:effectLst>
                <a:latin typeface="+mn-lt"/>
              </a:rPr>
              <a:t>Acknowledgement</a:t>
            </a:r>
            <a:r>
              <a:rPr lang="en-AU" sz="1200" b="1" baseline="0" dirty="0">
                <a:effectLst>
                  <a:outerShdw blurRad="38100" dist="38100" dir="2700000" algn="tl">
                    <a:srgbClr val="000000">
                      <a:alpha val="43137"/>
                    </a:srgbClr>
                  </a:outerShdw>
                </a:effectLst>
                <a:latin typeface="+mn-lt"/>
              </a:rPr>
              <a:t> of country</a:t>
            </a:r>
          </a:p>
          <a:p>
            <a:pPr marL="411163" indent="-342900">
              <a:spcBef>
                <a:spcPts val="700"/>
              </a:spcBef>
              <a:buClr>
                <a:schemeClr val="tx2"/>
              </a:buClr>
              <a:buSzPct val="95000"/>
              <a:defRPr/>
            </a:pPr>
            <a:r>
              <a:rPr lang="en-AU" sz="1200" b="0" dirty="0">
                <a:effectLst>
                  <a:outerShdw blurRad="38100" dist="38100" dir="2700000" algn="tl">
                    <a:srgbClr val="000000">
                      <a:alpha val="43137"/>
                    </a:srgbClr>
                  </a:outerShdw>
                </a:effectLst>
                <a:latin typeface="+mn-lt"/>
              </a:rPr>
              <a:t>Acknowledgement</a:t>
            </a:r>
            <a:r>
              <a:rPr lang="en-AU" sz="1200" b="0" baseline="0" dirty="0">
                <a:effectLst>
                  <a:outerShdw blurRad="38100" dist="38100" dir="2700000" algn="tl">
                    <a:srgbClr val="000000">
                      <a:alpha val="43137"/>
                    </a:srgbClr>
                  </a:outerShdw>
                </a:effectLst>
                <a:latin typeface="+mn-lt"/>
              </a:rPr>
              <a:t> of country </a:t>
            </a:r>
            <a:r>
              <a:rPr lang="en-AU" sz="1200" b="0" dirty="0">
                <a:effectLst>
                  <a:outerShdw blurRad="38100" dist="38100" dir="2700000" algn="tl">
                    <a:srgbClr val="000000">
                      <a:alpha val="43137"/>
                    </a:srgbClr>
                  </a:outerShdw>
                </a:effectLst>
                <a:latin typeface="+mn-lt"/>
              </a:rPr>
              <a:t>is the </a:t>
            </a:r>
            <a:r>
              <a:rPr lang="en-AU" sz="1200" b="0" dirty="0">
                <a:solidFill>
                  <a:schemeClr val="tx2"/>
                </a:solidFill>
                <a:effectLst>
                  <a:outerShdw blurRad="38100" dist="38100" dir="2700000" algn="tl">
                    <a:srgbClr val="000000">
                      <a:alpha val="43137"/>
                    </a:srgbClr>
                  </a:outerShdw>
                </a:effectLst>
                <a:latin typeface="+mn-lt"/>
              </a:rPr>
              <a:t>privilege</a:t>
            </a:r>
            <a:r>
              <a:rPr lang="en-AU" sz="1200" b="0" dirty="0">
                <a:effectLst>
                  <a:outerShdw blurRad="38100" dist="38100" dir="2700000" algn="tl">
                    <a:srgbClr val="000000">
                      <a:alpha val="43137"/>
                    </a:srgbClr>
                  </a:outerShdw>
                </a:effectLst>
                <a:latin typeface="+mn-lt"/>
              </a:rPr>
              <a:t> of all Australians. It is given by any Australian or presenter who is not an Aboriginal or Torres</a:t>
            </a:r>
            <a:r>
              <a:rPr lang="en-AU" sz="1200" b="0" baseline="0" dirty="0">
                <a:effectLst>
                  <a:outerShdw blurRad="38100" dist="38100" dir="2700000" algn="tl">
                    <a:srgbClr val="000000">
                      <a:alpha val="43137"/>
                    </a:srgbClr>
                  </a:outerShdw>
                </a:effectLst>
                <a:latin typeface="+mn-lt"/>
              </a:rPr>
              <a:t> Strait Islander person from that area.</a:t>
            </a:r>
            <a:endParaRPr lang="en-AU" sz="1200" b="0" dirty="0">
              <a:effectLst>
                <a:outerShdw blurRad="38100" dist="38100" dir="2700000" algn="tl">
                  <a:srgbClr val="000000">
                    <a:alpha val="43137"/>
                  </a:srgbClr>
                </a:outerShdw>
              </a:effectLst>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latin typeface="+mn-lt"/>
              </a:rPr>
              <a:t>An </a:t>
            </a:r>
            <a:r>
              <a:rPr lang="en-US" b="0" dirty="0">
                <a:solidFill>
                  <a:srgbClr val="FF0000"/>
                </a:solidFill>
                <a:latin typeface="+mn-lt"/>
              </a:rPr>
              <a:t>‘Acknowledgement of Country’ </a:t>
            </a:r>
            <a:r>
              <a:rPr lang="en-US" b="0" dirty="0">
                <a:latin typeface="+mn-lt"/>
              </a:rPr>
              <a:t>is a way that all people can show respect for Indigenous Australian culture.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latin typeface="+mn-lt"/>
              </a:rPr>
              <a:t>It recognises the unique position of Indigenous people in Australian culture and history.  I</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latin typeface="+mn-lt"/>
              </a:rPr>
              <a:t>Indigenous people are the original </a:t>
            </a:r>
            <a:r>
              <a:rPr lang="en-US" b="0" i="1" dirty="0">
                <a:latin typeface="+mn-lt"/>
              </a:rPr>
              <a:t>Custodians of the Land</a:t>
            </a:r>
            <a:r>
              <a:rPr lang="en-US" b="0" dirty="0">
                <a:latin typeface="+mn-lt"/>
              </a:rPr>
              <a:t>.  It is important this unique position is </a:t>
            </a:r>
            <a:r>
              <a:rPr lang="en-US" b="0" dirty="0" err="1">
                <a:latin typeface="+mn-lt"/>
              </a:rPr>
              <a:t>recognised</a:t>
            </a:r>
            <a:r>
              <a:rPr lang="en-US" b="0" dirty="0">
                <a:latin typeface="+mn-lt"/>
              </a:rPr>
              <a:t> and incorporated as part of official  protocols and events to enable the wider community to share in Indigenous Australian culture and heritage, facilitating better relationships between Indigenous people and other Australians.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latin typeface="+mn-lt"/>
            </a:endParaRPr>
          </a:p>
          <a:p>
            <a:r>
              <a:rPr lang="en-AU" b="1" dirty="0">
                <a:latin typeface="+mn-lt"/>
              </a:rPr>
              <a:t>Traditionally</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dirty="0">
                <a:latin typeface="+mn-lt"/>
              </a:rPr>
              <a:t>For thousands of years different groups of Aboriginal people have travelled across Country for the purposes of trade and ceremonies.  When approaching another group’s Country certain protocols were followed, e.g. permission was sought and respectful body language was portrayed with open palms of hands (possibly a sign of goodwill and respect to the people and ancestral spirits).</a:t>
            </a:r>
          </a:p>
          <a:p>
            <a:pPr marL="285750" indent="-285750">
              <a:buFont typeface="Arial" pitchFamily="34" charset="0"/>
              <a:buChar char="•"/>
              <a:defRPr/>
            </a:pPr>
            <a:endParaRPr lang="en-AU" sz="1200" b="0" dirty="0">
              <a:latin typeface="+mn-lt"/>
            </a:endParaRPr>
          </a:p>
          <a:p>
            <a:r>
              <a:rPr lang="en-AU" b="1" dirty="0">
                <a:latin typeface="+mn-lt"/>
              </a:rPr>
              <a:t>Welcome to Country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rPr>
              <a:t>Is a welcome given by a local Elder or person from the community.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mn-lt"/>
            </a:endParaRPr>
          </a:p>
          <a:p>
            <a:pPr marL="0" indent="0">
              <a:buFontTx/>
              <a:buNone/>
            </a:pPr>
            <a:r>
              <a:rPr lang="en-US" b="1" dirty="0">
                <a:latin typeface="+mn-lt"/>
              </a:rPr>
              <a:t>An easy way to understand the difference between ‘Acknowledgement of country’ and ‘Welcome to country’.</a:t>
            </a:r>
          </a:p>
          <a:p>
            <a:pPr marL="0" indent="0">
              <a:buFontTx/>
              <a:buNone/>
            </a:pPr>
            <a:r>
              <a:rPr lang="en-US" b="0" dirty="0">
                <a:latin typeface="+mn-lt"/>
              </a:rPr>
              <a:t>Welcome to country can be likened to a home owner welcoming</a:t>
            </a:r>
            <a:r>
              <a:rPr lang="en-US" b="0" baseline="0" dirty="0">
                <a:latin typeface="+mn-lt"/>
              </a:rPr>
              <a:t> you to their home, Acknowledgement of country can be likened to you saying how great another person’s home is.</a:t>
            </a:r>
            <a:endParaRPr lang="en-US" b="0" dirty="0">
              <a:latin typeface="+mn-lt"/>
            </a:endParaRPr>
          </a:p>
          <a:p>
            <a:pPr marL="171450" indent="-171450">
              <a:buFont typeface="Arial" panose="020B0604020202020204" pitchFamily="34" charset="0"/>
              <a:buChar char="•"/>
            </a:pPr>
            <a:endParaRPr lang="en-US" b="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dirty="0"/>
              <a:t>Photography, copyright Christine</a:t>
            </a:r>
            <a:r>
              <a:rPr lang="en-AU" baseline="0" dirty="0"/>
              <a:t> Reid</a:t>
            </a:r>
            <a:endParaRPr lang="en-AU"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p>
        </p:txBody>
      </p:sp>
      <p:sp>
        <p:nvSpPr>
          <p:cNvPr id="4" name="Slide Number Placeholder 3"/>
          <p:cNvSpPr>
            <a:spLocks noGrp="1"/>
          </p:cNvSpPr>
          <p:nvPr>
            <p:ph type="sldNum" sz="quarter" idx="10"/>
          </p:nvPr>
        </p:nvSpPr>
        <p:spPr/>
        <p:txBody>
          <a:bodyPr/>
          <a:lstStyle/>
          <a:p>
            <a:fld id="{6F73244E-F58A-4E19-99BA-8FC3E34B3273}" type="slidenum">
              <a:rPr lang="en-AU" smtClean="0"/>
              <a:pPr/>
              <a:t>2</a:t>
            </a:fld>
            <a:endParaRPr lang="en-AU"/>
          </a:p>
        </p:txBody>
      </p:sp>
    </p:spTree>
    <p:extLst>
      <p:ext uri="{BB962C8B-B14F-4D97-AF65-F5344CB8AC3E}">
        <p14:creationId xmlns:p14="http://schemas.microsoft.com/office/powerpoint/2010/main" val="4242026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b="1" kern="1200" dirty="0">
                <a:solidFill>
                  <a:schemeClr val="tx1"/>
                </a:solidFill>
                <a:effectLst/>
                <a:latin typeface="+mn-lt"/>
                <a:ea typeface="+mn-ea"/>
                <a:cs typeface="+mn-cs"/>
              </a:rPr>
              <a:t>Foundation</a:t>
            </a:r>
            <a:r>
              <a:rPr lang="en-US" sz="1200" kern="1200" dirty="0">
                <a:solidFill>
                  <a:schemeClr val="tx1"/>
                </a:solidFill>
                <a:effectLst/>
                <a:latin typeface="+mn-lt"/>
                <a:ea typeface="+mn-ea"/>
                <a:cs typeface="+mn-cs"/>
              </a:rPr>
              <a:t> Compare similarities and differences among the families in the class.</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Discuss importance of extended family to Indigenous people – the challenge of keeping in contact with family living in the city and the country</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Gather images of Aboriginal and Torres Strait Islander people of varying ages from all areas of Australia.</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Compare pictures of a range of different family groups – Indigenous and non-Indigenous</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Importance of ‘family’ common across cultures</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Respect for Elders, especially in Asian and Indigenous cultures</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Uncles and aunties performed the same role as parents, they are the teachers and disciplinarians.</a:t>
            </a:r>
          </a:p>
          <a:p>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Bush games and Knucklebones by  Doris </a:t>
            </a:r>
            <a:r>
              <a:rPr lang="en-US" sz="1200" kern="1200" dirty="0" err="1">
                <a:solidFill>
                  <a:schemeClr val="tx1"/>
                </a:solidFill>
                <a:effectLst/>
                <a:latin typeface="+mn-lt"/>
                <a:ea typeface="+mn-ea"/>
                <a:cs typeface="+mn-cs"/>
              </a:rPr>
              <a:t>Katinyeri</a:t>
            </a:r>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Discuss why community commemorations such as National Reconciliation Week and NAIDOC week are important.  How are these events celebrated?</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b="1" u="sng" dirty="0"/>
              <a:t>Year 1, Teaching Resources</a:t>
            </a:r>
          </a:p>
          <a:p>
            <a:endParaRPr lang="en-AU" b="1" u="sng" dirty="0"/>
          </a:p>
          <a:p>
            <a:r>
              <a:rPr lang="en-US" sz="1200" b="1" kern="1200" dirty="0">
                <a:solidFill>
                  <a:schemeClr val="tx1"/>
                </a:solidFill>
                <a:effectLst/>
                <a:latin typeface="+mn-lt"/>
                <a:ea typeface="+mn-ea"/>
                <a:cs typeface="+mn-cs"/>
              </a:rPr>
              <a:t>My Place by Nadia Wheatley, </a:t>
            </a:r>
            <a:r>
              <a:rPr lang="en-US" sz="1200" kern="1200" dirty="0">
                <a:solidFill>
                  <a:schemeClr val="tx1"/>
                </a:solidFill>
                <a:effectLst/>
                <a:latin typeface="+mn-lt"/>
                <a:ea typeface="+mn-ea"/>
                <a:cs typeface="+mn-cs"/>
              </a:rPr>
              <a:t>illustrated by Donna Rawlins.  Moving backwards in decades from 1989, the book shows how a particular </a:t>
            </a:r>
            <a:r>
              <a:rPr lang="en-US" sz="1200" kern="1200" dirty="0" err="1">
                <a:solidFill>
                  <a:schemeClr val="tx1"/>
                </a:solidFill>
                <a:effectLst/>
                <a:latin typeface="+mn-lt"/>
                <a:ea typeface="+mn-ea"/>
                <a:cs typeface="+mn-cs"/>
              </a:rPr>
              <a:t>neighbourhood</a:t>
            </a:r>
            <a:r>
              <a:rPr lang="en-US" sz="1200" kern="1200" dirty="0">
                <a:solidFill>
                  <a:schemeClr val="tx1"/>
                </a:solidFill>
                <a:effectLst/>
                <a:latin typeface="+mn-lt"/>
                <a:ea typeface="+mn-ea"/>
                <a:cs typeface="+mn-cs"/>
              </a:rPr>
              <a:t> in Sydney has changed from a modern urban street to the first white settlement and earlier to the time when the Aborigines lived there. The story is told through the eyes of the various children who lived there.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Tom</a:t>
            </a:r>
            <a:r>
              <a:rPr lang="en-US" sz="1200" b="1" kern="1200" baseline="0" dirty="0">
                <a:solidFill>
                  <a:schemeClr val="tx1"/>
                </a:solidFill>
                <a:effectLst/>
                <a:latin typeface="+mn-lt"/>
                <a:ea typeface="+mn-ea"/>
                <a:cs typeface="+mn-cs"/>
              </a:rPr>
              <a:t> </a:t>
            </a:r>
            <a:r>
              <a:rPr lang="en-US" sz="1200" b="1" kern="1200" baseline="0" dirty="0" err="1">
                <a:solidFill>
                  <a:schemeClr val="tx1"/>
                </a:solidFill>
                <a:effectLst/>
                <a:latin typeface="+mn-lt"/>
                <a:ea typeface="+mn-ea"/>
                <a:cs typeface="+mn-cs"/>
              </a:rPr>
              <a:t>Tom</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Author: Sullivan Rosemary  </a:t>
            </a:r>
          </a:p>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 I grew older  &amp; Tucker   </a:t>
            </a:r>
            <a:r>
              <a:rPr lang="en-US" sz="1200" kern="1200" dirty="0">
                <a:solidFill>
                  <a:schemeClr val="tx1"/>
                </a:solidFill>
                <a:effectLst/>
                <a:latin typeface="+mn-lt"/>
                <a:ea typeface="+mn-ea"/>
                <a:cs typeface="+mn-cs"/>
              </a:rPr>
              <a:t>by Ian Abdullah</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autobiographical works are about Ian’s life experiences growing up in the </a:t>
            </a:r>
            <a:r>
              <a:rPr lang="en-US" sz="1200" kern="1200" dirty="0" err="1">
                <a:solidFill>
                  <a:schemeClr val="tx1"/>
                </a:solidFill>
                <a:effectLst/>
                <a:latin typeface="+mn-lt"/>
                <a:ea typeface="+mn-ea"/>
                <a:cs typeface="+mn-cs"/>
              </a:rPr>
              <a:t>Riverland</a:t>
            </a:r>
            <a:r>
              <a:rPr lang="en-US" sz="1200" kern="1200" dirty="0">
                <a:solidFill>
                  <a:schemeClr val="tx1"/>
                </a:solidFill>
                <a:effectLst/>
                <a:latin typeface="+mn-lt"/>
                <a:ea typeface="+mn-ea"/>
                <a:cs typeface="+mn-cs"/>
              </a:rPr>
              <a:t>. He wanted to record what live was like in his community. His paintings give reality to the book.</a:t>
            </a:r>
            <a:endParaRPr lang="en-AU" sz="1200" kern="1200" dirty="0">
              <a:solidFill>
                <a:schemeClr val="tx1"/>
              </a:solidFill>
              <a:effectLst/>
              <a:latin typeface="+mn-lt"/>
              <a:ea typeface="+mn-ea"/>
              <a:cs typeface="+mn-cs"/>
            </a:endParaRPr>
          </a:p>
          <a:p>
            <a:endParaRPr lang="en-US" sz="1200" b="0" u="none" kern="1200" dirty="0">
              <a:solidFill>
                <a:schemeClr val="tx1"/>
              </a:solidFill>
              <a:effectLst/>
              <a:latin typeface="+mn-lt"/>
              <a:ea typeface="+mn-ea"/>
              <a:cs typeface="+mn-cs"/>
            </a:endParaRPr>
          </a:p>
          <a:p>
            <a:r>
              <a:rPr lang="en-AU" sz="1200" b="1" u="none" kern="1200" dirty="0">
                <a:solidFill>
                  <a:schemeClr val="tx1"/>
                </a:solidFill>
                <a:effectLst/>
                <a:latin typeface="+mn-lt"/>
                <a:ea typeface="+mn-ea"/>
                <a:cs typeface="+mn-cs"/>
              </a:rPr>
              <a:t>Aboriginal</a:t>
            </a:r>
            <a:r>
              <a:rPr lang="en-AU" sz="1200" b="1" u="none" kern="1200" baseline="0" dirty="0">
                <a:solidFill>
                  <a:schemeClr val="tx1"/>
                </a:solidFill>
                <a:effectLst/>
                <a:latin typeface="+mn-lt"/>
                <a:ea typeface="+mn-ea"/>
                <a:cs typeface="+mn-cs"/>
              </a:rPr>
              <a:t> perspectives in the WA </a:t>
            </a:r>
            <a:r>
              <a:rPr lang="en-AU" sz="1200" b="1" u="none" kern="1200" baseline="0" dirty="0" err="1">
                <a:solidFill>
                  <a:schemeClr val="tx1"/>
                </a:solidFill>
                <a:effectLst/>
                <a:latin typeface="+mn-lt"/>
                <a:ea typeface="+mn-ea"/>
                <a:cs typeface="+mn-cs"/>
              </a:rPr>
              <a:t>curriculum,families</a:t>
            </a:r>
            <a:endParaRPr lang="en-AU" sz="1200" b="0" u="none"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Walking with Seasons in </a:t>
            </a:r>
            <a:r>
              <a:rPr lang="en-US" sz="1200" b="1" kern="1200" dirty="0" err="1">
                <a:solidFill>
                  <a:schemeClr val="tx1"/>
                </a:solidFill>
                <a:effectLst/>
                <a:latin typeface="+mn-lt"/>
                <a:ea typeface="+mn-ea"/>
                <a:cs typeface="+mn-cs"/>
              </a:rPr>
              <a:t>Kakadu</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by</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Diane Lucas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From ochres to eel traps: Aboriginal science and technology resource guide for teachers. </a:t>
            </a:r>
            <a:r>
              <a:rPr lang="en-AU" sz="1200" kern="1200" dirty="0">
                <a:solidFill>
                  <a:schemeClr val="tx1"/>
                </a:solidFill>
                <a:effectLst/>
                <a:latin typeface="+mn-lt"/>
                <a:ea typeface="+mn-ea"/>
                <a:cs typeface="+mn-cs"/>
              </a:rPr>
              <a:t>By Helen </a:t>
            </a:r>
            <a:r>
              <a:rPr lang="en-AU" sz="1200" kern="1200" dirty="0" err="1">
                <a:solidFill>
                  <a:schemeClr val="tx1"/>
                </a:solidFill>
                <a:effectLst/>
                <a:latin typeface="+mn-lt"/>
                <a:ea typeface="+mn-ea"/>
                <a:cs typeface="+mn-cs"/>
              </a:rPr>
              <a:t>Halling</a:t>
            </a:r>
            <a:r>
              <a:rPr lang="en-AU" sz="1200" kern="1200" dirty="0">
                <a:solidFill>
                  <a:schemeClr val="tx1"/>
                </a:solidFill>
                <a:effectLst/>
                <a:latin typeface="+mn-lt"/>
                <a:ea typeface="+mn-ea"/>
                <a:cs typeface="+mn-cs"/>
              </a:rPr>
              <a:t>, Canberra : Science Educators Association*ACT., page 38</a:t>
            </a:r>
          </a:p>
          <a:p>
            <a:r>
              <a:rPr lang="en-AU" sz="1200" kern="1200" dirty="0">
                <a:solidFill>
                  <a:schemeClr val="tx1"/>
                </a:solidFill>
                <a:effectLst/>
                <a:latin typeface="+mn-lt"/>
                <a:ea typeface="+mn-ea"/>
                <a:cs typeface="+mn-cs"/>
              </a:rPr>
              <a:t> </a:t>
            </a:r>
          </a:p>
          <a:p>
            <a:r>
              <a:rPr lang="en-AU" sz="1200" b="1" kern="1200" dirty="0">
                <a:solidFill>
                  <a:schemeClr val="tx1"/>
                </a:solidFill>
                <a:effectLst/>
                <a:latin typeface="+mn-lt"/>
                <a:ea typeface="+mn-ea"/>
                <a:cs typeface="+mn-cs"/>
              </a:rPr>
              <a:t>Indigenous</a:t>
            </a:r>
            <a:r>
              <a:rPr lang="en-AU" sz="1200" b="1" kern="1200" baseline="0" dirty="0">
                <a:solidFill>
                  <a:schemeClr val="tx1"/>
                </a:solidFill>
                <a:effectLst/>
                <a:latin typeface="+mn-lt"/>
                <a:ea typeface="+mn-ea"/>
                <a:cs typeface="+mn-cs"/>
              </a:rPr>
              <a:t> Weather Knowledge</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Australian Bureau of Meteorology. (2002),</a:t>
            </a:r>
            <a:r>
              <a:rPr lang="en-AU" sz="1200" kern="1200" baseline="0" dirty="0">
                <a:solidFill>
                  <a:schemeClr val="tx1"/>
                </a:solidFill>
                <a:effectLst/>
                <a:latin typeface="+mn-lt"/>
                <a:ea typeface="+mn-ea"/>
                <a:cs typeface="+mn-cs"/>
              </a:rPr>
              <a:t> http://www.bom.gov.au/iwk/</a:t>
            </a: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The Lost Seasons</a:t>
            </a:r>
            <a:r>
              <a:rPr lang="en-US" sz="1200" kern="1200" dirty="0">
                <a:solidFill>
                  <a:schemeClr val="tx1"/>
                </a:solidFill>
                <a:effectLst/>
                <a:latin typeface="+mn-lt"/>
                <a:ea typeface="+mn-ea"/>
                <a:cs typeface="+mn-cs"/>
              </a:rPr>
              <a:t>,  http://www.abc.net.au/science/features/indigenous/</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Celebrating NAIDOC,</a:t>
            </a:r>
            <a:r>
              <a:rPr lang="en-US" sz="1200" b="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http://www.naidoc.org.au/</a:t>
            </a:r>
          </a:p>
          <a:p>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Celebrating Reconciliation Week</a:t>
            </a:r>
            <a:r>
              <a:rPr lang="en-US" sz="1200" kern="1200" dirty="0">
                <a:solidFill>
                  <a:schemeClr val="tx1"/>
                </a:solidFill>
                <a:effectLst/>
                <a:latin typeface="+mn-lt"/>
                <a:ea typeface="+mn-ea"/>
                <a:cs typeface="+mn-cs"/>
              </a:rPr>
              <a:t> – https://www.reconciliation.org.au/ and http://www.reconciliationsa.org.au/</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Tracker </a:t>
            </a:r>
            <a:r>
              <a:rPr lang="en-US" sz="1200" b="1" i="0" kern="1200" dirty="0" err="1">
                <a:solidFill>
                  <a:schemeClr val="tx1"/>
                </a:solidFill>
                <a:effectLst/>
                <a:latin typeface="+mn-lt"/>
                <a:ea typeface="+mn-ea"/>
                <a:cs typeface="+mn-cs"/>
              </a:rPr>
              <a:t>Tjugingji</a:t>
            </a:r>
            <a:r>
              <a:rPr lang="en-US" sz="1200" i="0" kern="1200" dirty="0">
                <a:solidFill>
                  <a:schemeClr val="tx1"/>
                </a:solidFill>
                <a:effectLst/>
                <a:latin typeface="+mn-lt"/>
                <a:ea typeface="+mn-ea"/>
                <a:cs typeface="+mn-cs"/>
              </a:rPr>
              <a:t> by Bob Randall</a:t>
            </a:r>
            <a:endParaRPr lang="en-AU" sz="120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endParaRPr lang="en-AU" dirty="0"/>
          </a:p>
          <a:p>
            <a:r>
              <a:rPr lang="en-AU" b="1" u="sng" dirty="0"/>
              <a:t>Year 2,</a:t>
            </a:r>
            <a:r>
              <a:rPr lang="en-AU" b="1" u="sng" baseline="0" dirty="0"/>
              <a:t> Teaching resources</a:t>
            </a:r>
          </a:p>
          <a:p>
            <a:endParaRPr lang="en-AU" b="1" u="sng" baseline="0" dirty="0"/>
          </a:p>
          <a:p>
            <a:r>
              <a:rPr lang="en-US" sz="1200" kern="1200" dirty="0">
                <a:solidFill>
                  <a:schemeClr val="tx1"/>
                </a:solidFill>
                <a:effectLst/>
                <a:latin typeface="+mn-lt"/>
                <a:ea typeface="+mn-ea"/>
                <a:cs typeface="+mn-cs"/>
              </a:rPr>
              <a:t>Profile significant Indigenous leaders in the community</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Are there any natural landmarks or man-made </a:t>
            </a:r>
            <a:r>
              <a:rPr lang="en-US" sz="1200" kern="1200" dirty="0" err="1">
                <a:solidFill>
                  <a:schemeClr val="tx1"/>
                </a:solidFill>
                <a:effectLst/>
                <a:latin typeface="+mn-lt"/>
                <a:ea typeface="+mn-ea"/>
                <a:cs typeface="+mn-cs"/>
              </a:rPr>
              <a:t>stites</a:t>
            </a:r>
            <a:r>
              <a:rPr lang="en-US" sz="1200" kern="1200" dirty="0">
                <a:solidFill>
                  <a:schemeClr val="tx1"/>
                </a:solidFill>
                <a:effectLst/>
                <a:latin typeface="+mn-lt"/>
                <a:ea typeface="+mn-ea"/>
                <a:cs typeface="+mn-cs"/>
              </a:rPr>
              <a:t> which have cultural significance to Aboriginal and Torres Strain Islander peoples?</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b="1" u="none" kern="1200" dirty="0">
                <a:solidFill>
                  <a:schemeClr val="tx1"/>
                </a:solidFill>
                <a:effectLst/>
                <a:latin typeface="+mn-lt"/>
                <a:ea typeface="+mn-ea"/>
                <a:cs typeface="+mn-cs"/>
              </a:rPr>
              <a:t>David </a:t>
            </a:r>
            <a:r>
              <a:rPr lang="en-AU" sz="1200" b="1" u="none" kern="1200" dirty="0" err="1">
                <a:solidFill>
                  <a:schemeClr val="tx1"/>
                </a:solidFill>
                <a:effectLst/>
                <a:latin typeface="+mn-lt"/>
                <a:ea typeface="+mn-ea"/>
                <a:cs typeface="+mn-cs"/>
              </a:rPr>
              <a:t>Uniapon</a:t>
            </a:r>
            <a:r>
              <a:rPr lang="en-AU" sz="1200" b="1" u="sng" kern="1200" dirty="0">
                <a:solidFill>
                  <a:schemeClr val="tx1"/>
                </a:solidFill>
                <a:effectLst/>
                <a:latin typeface="+mn-lt"/>
                <a:ea typeface="+mn-ea"/>
                <a:cs typeface="+mn-cs"/>
              </a:rPr>
              <a:t>,</a:t>
            </a:r>
            <a:r>
              <a:rPr lang="en-AU" sz="1200" b="1" u="sng" kern="1200" baseline="0" dirty="0">
                <a:solidFill>
                  <a:schemeClr val="tx1"/>
                </a:solidFill>
                <a:effectLst/>
                <a:latin typeface="+mn-lt"/>
                <a:ea typeface="+mn-ea"/>
                <a:cs typeface="+mn-cs"/>
              </a:rPr>
              <a:t> </a:t>
            </a:r>
            <a:r>
              <a:rPr lang="en-AU" sz="1200" b="0" i="0" kern="1200" dirty="0">
                <a:solidFill>
                  <a:schemeClr val="tx1"/>
                </a:solidFill>
                <a:effectLst/>
                <a:latin typeface="+mn-lt"/>
                <a:ea typeface="+mn-ea"/>
                <a:cs typeface="+mn-cs"/>
              </a:rPr>
              <a:t>adb.anu.edu.au/biography/</a:t>
            </a:r>
            <a:r>
              <a:rPr lang="en-AU" sz="1200" b="1" i="0" kern="1200" dirty="0">
                <a:solidFill>
                  <a:schemeClr val="tx1"/>
                </a:solidFill>
                <a:effectLst/>
                <a:latin typeface="+mn-lt"/>
                <a:ea typeface="+mn-ea"/>
                <a:cs typeface="+mn-cs"/>
              </a:rPr>
              <a:t>unaipon</a:t>
            </a:r>
            <a:r>
              <a:rPr lang="en-AU" sz="1200" b="0" i="0" kern="1200" dirty="0">
                <a:solidFill>
                  <a:schemeClr val="tx1"/>
                </a:solidFill>
                <a:effectLst/>
                <a:latin typeface="+mn-lt"/>
                <a:ea typeface="+mn-ea"/>
                <a:cs typeface="+mn-cs"/>
              </a:rPr>
              <a:t>-</a:t>
            </a:r>
            <a:r>
              <a:rPr lang="en-AU" sz="1200" b="1" i="0" kern="1200" dirty="0">
                <a:solidFill>
                  <a:schemeClr val="tx1"/>
                </a:solidFill>
                <a:effectLst/>
                <a:latin typeface="+mn-lt"/>
                <a:ea typeface="+mn-ea"/>
                <a:cs typeface="+mn-cs"/>
              </a:rPr>
              <a:t>david</a:t>
            </a:r>
            <a:r>
              <a:rPr lang="en-AU" sz="1200" b="0" i="0" kern="1200" dirty="0">
                <a:solidFill>
                  <a:schemeClr val="tx1"/>
                </a:solidFill>
                <a:effectLst/>
                <a:latin typeface="+mn-lt"/>
                <a:ea typeface="+mn-ea"/>
                <a:cs typeface="+mn-cs"/>
              </a:rPr>
              <a:t>-8898</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Most </a:t>
            </a:r>
            <a:r>
              <a:rPr lang="en-US" sz="1200" b="1" kern="1200" dirty="0">
                <a:solidFill>
                  <a:schemeClr val="tx1"/>
                </a:solidFill>
                <a:effectLst/>
                <a:latin typeface="+mn-lt"/>
                <a:ea typeface="+mn-ea"/>
                <a:cs typeface="+mn-cs"/>
              </a:rPr>
              <a:t>Botanical Gardens </a:t>
            </a:r>
            <a:r>
              <a:rPr lang="en-US" sz="1200" b="0" kern="1200" dirty="0">
                <a:solidFill>
                  <a:schemeClr val="tx1"/>
                </a:solidFill>
                <a:effectLst/>
                <a:latin typeface="+mn-lt"/>
                <a:ea typeface="+mn-ea"/>
                <a:cs typeface="+mn-cs"/>
              </a:rPr>
              <a:t>now have an Indigenous</a:t>
            </a:r>
            <a:r>
              <a:rPr lang="en-US" sz="1200" b="0" kern="1200" baseline="0" dirty="0">
                <a:solidFill>
                  <a:schemeClr val="tx1"/>
                </a:solidFill>
                <a:effectLst/>
                <a:latin typeface="+mn-lt"/>
                <a:ea typeface="+mn-ea"/>
                <a:cs typeface="+mn-cs"/>
              </a:rPr>
              <a:t> area for example </a:t>
            </a:r>
            <a:r>
              <a:rPr lang="en-US" sz="1200" b="0" kern="1200" dirty="0">
                <a:solidFill>
                  <a:schemeClr val="tx1"/>
                </a:solidFill>
                <a:effectLst/>
                <a:latin typeface="+mn-lt"/>
                <a:ea typeface="+mn-ea"/>
                <a:cs typeface="+mn-cs"/>
              </a:rPr>
              <a:t>Adelaide Botanic Gardens Indigenous</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rail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err="1">
                <a:solidFill>
                  <a:schemeClr val="tx1"/>
                </a:solidFill>
                <a:effectLst/>
                <a:latin typeface="+mn-lt"/>
                <a:ea typeface="+mn-ea"/>
                <a:cs typeface="+mn-cs"/>
              </a:rPr>
              <a:t>Bushgames</a:t>
            </a:r>
            <a:r>
              <a:rPr lang="en-US" sz="1200" b="1" kern="1200" dirty="0">
                <a:solidFill>
                  <a:schemeClr val="tx1"/>
                </a:solidFill>
                <a:effectLst/>
                <a:latin typeface="+mn-lt"/>
                <a:ea typeface="+mn-ea"/>
                <a:cs typeface="+mn-cs"/>
              </a:rPr>
              <a:t> and Knucklebones </a:t>
            </a:r>
            <a:r>
              <a:rPr lang="en-US" sz="1200" kern="1200" dirty="0">
                <a:solidFill>
                  <a:schemeClr val="tx1"/>
                </a:solidFill>
                <a:effectLst/>
                <a:latin typeface="+mn-lt"/>
                <a:ea typeface="+mn-ea"/>
                <a:cs typeface="+mn-cs"/>
              </a:rPr>
              <a:t>by Doris </a:t>
            </a:r>
            <a:r>
              <a:rPr lang="en-US" sz="1200" kern="1200" dirty="0" err="1">
                <a:solidFill>
                  <a:schemeClr val="tx1"/>
                </a:solidFill>
                <a:effectLst/>
                <a:latin typeface="+mn-lt"/>
                <a:ea typeface="+mn-ea"/>
                <a:cs typeface="+mn-cs"/>
              </a:rPr>
              <a:t>Katinyeri</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Bush Toys – Aboriginal children at play</a:t>
            </a:r>
            <a:r>
              <a:rPr lang="en-US" sz="1200" kern="1200" dirty="0">
                <a:solidFill>
                  <a:schemeClr val="tx1"/>
                </a:solidFill>
                <a:effectLst/>
                <a:latin typeface="+mn-lt"/>
                <a:ea typeface="+mn-ea"/>
                <a:cs typeface="+mn-cs"/>
              </a:rPr>
              <a:t>, Claudia </a:t>
            </a:r>
            <a:r>
              <a:rPr lang="en-US" sz="1200" kern="1200" dirty="0" err="1">
                <a:solidFill>
                  <a:schemeClr val="tx1"/>
                </a:solidFill>
                <a:effectLst/>
                <a:latin typeface="+mn-lt"/>
                <a:ea typeface="+mn-ea"/>
                <a:cs typeface="+mn-cs"/>
              </a:rPr>
              <a:t>Haagen</a:t>
            </a:r>
            <a:r>
              <a:rPr lang="en-US" sz="1200" kern="1200" dirty="0">
                <a:solidFill>
                  <a:schemeClr val="tx1"/>
                </a:solidFill>
                <a:effectLst/>
                <a:latin typeface="+mn-lt"/>
                <a:ea typeface="+mn-ea"/>
                <a:cs typeface="+mn-cs"/>
              </a:rPr>
              <a:t> (teachers resource)</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Play some </a:t>
            </a:r>
            <a:r>
              <a:rPr lang="en-AU" sz="1200" b="0" u="none" kern="1200" dirty="0">
                <a:solidFill>
                  <a:schemeClr val="tx1"/>
                </a:solidFill>
                <a:effectLst/>
                <a:latin typeface="+mn-lt"/>
                <a:ea typeface="+mn-ea"/>
                <a:cs typeface="+mn-cs"/>
              </a:rPr>
              <a:t>traditional</a:t>
            </a:r>
            <a:r>
              <a:rPr lang="en-AU" sz="1200" b="0" u="none" kern="1200" baseline="0" dirty="0">
                <a:solidFill>
                  <a:schemeClr val="tx1"/>
                </a:solidFill>
                <a:effectLst/>
                <a:latin typeface="+mn-lt"/>
                <a:ea typeface="+mn-ea"/>
                <a:cs typeface="+mn-cs"/>
              </a:rPr>
              <a:t> </a:t>
            </a:r>
            <a:r>
              <a:rPr lang="en-AU" sz="1200" b="1" u="none" kern="1200" baseline="0" dirty="0">
                <a:solidFill>
                  <a:schemeClr val="tx1"/>
                </a:solidFill>
                <a:effectLst/>
                <a:latin typeface="+mn-lt"/>
                <a:ea typeface="+mn-ea"/>
                <a:cs typeface="+mn-cs"/>
              </a:rPr>
              <a:t>Aboriginal games</a:t>
            </a:r>
            <a:r>
              <a:rPr lang="en-AU" sz="1200" b="0" u="none" kern="1200" baseline="0" dirty="0">
                <a:solidFill>
                  <a:schemeClr val="tx1"/>
                </a:solidFill>
                <a:effectLst/>
                <a:latin typeface="+mn-lt"/>
                <a:ea typeface="+mn-ea"/>
                <a:cs typeface="+mn-cs"/>
              </a:rPr>
              <a:t>, http://www.creativespirits.info/aboriginalculture/sport/traditional-aboriginal-games-activities</a:t>
            </a:r>
            <a:endParaRPr lang="en-AU"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AU" b="1" u="sng" baseline="0" dirty="0"/>
              <a:t>Year 3 Teaching resources.</a:t>
            </a:r>
          </a:p>
          <a:p>
            <a:endParaRPr lang="en-AU" b="1" u="sng" baseline="0" dirty="0"/>
          </a:p>
          <a:p>
            <a:r>
              <a:rPr lang="en-US" sz="1200" b="1" kern="1200" dirty="0">
                <a:solidFill>
                  <a:schemeClr val="tx1"/>
                </a:solidFill>
                <a:effectLst/>
                <a:latin typeface="+mn-lt"/>
                <a:ea typeface="+mn-ea"/>
                <a:cs typeface="+mn-cs"/>
              </a:rPr>
              <a:t>Where possible focus on the local indigenous people of the area</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55,000 years and counting, celebrating our shared history, </a:t>
            </a:r>
            <a:r>
              <a:rPr lang="en-US" sz="1200" b="0" kern="1200" dirty="0">
                <a:solidFill>
                  <a:schemeClr val="tx1"/>
                </a:solidFill>
                <a:effectLst/>
                <a:latin typeface="+mn-lt"/>
                <a:ea typeface="+mn-ea"/>
                <a:cs typeface="+mn-cs"/>
              </a:rPr>
              <a:t>South Australian Education Pack</a:t>
            </a:r>
          </a:p>
          <a:p>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Look at local council web sites and pamphlets</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Map of Aboriginal Australia</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refer to Slide 2 for details</a:t>
            </a:r>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Indigenous Australian Contact History Timelines </a:t>
            </a: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Missions and Reserves,</a:t>
            </a:r>
          </a:p>
          <a:p>
            <a:endParaRPr lang="en-US" sz="1200" b="1"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1" u="none" kern="1200" dirty="0">
                <a:solidFill>
                  <a:schemeClr val="tx1"/>
                </a:solidFill>
                <a:effectLst/>
                <a:latin typeface="+mn-lt"/>
                <a:ea typeface="+mn-ea"/>
                <a:cs typeface="+mn-cs"/>
              </a:rPr>
              <a:t>Aboriginal</a:t>
            </a:r>
            <a:r>
              <a:rPr lang="en-AU" sz="1200" b="1" u="none" kern="1200" baseline="0" dirty="0">
                <a:solidFill>
                  <a:schemeClr val="tx1"/>
                </a:solidFill>
                <a:effectLst/>
                <a:latin typeface="+mn-lt"/>
                <a:ea typeface="+mn-ea"/>
                <a:cs typeface="+mn-cs"/>
              </a:rPr>
              <a:t> perspectives in the WA curriculum, ANZACS</a:t>
            </a:r>
            <a:r>
              <a:rPr lang="en-US" sz="1200" kern="1200" dirty="0">
                <a:solidFill>
                  <a:schemeClr val="tx1"/>
                </a:solidFill>
                <a:effectLst/>
                <a:latin typeface="+mn-lt"/>
                <a:ea typeface="+mn-ea"/>
                <a:cs typeface="+mn-cs"/>
              </a:rPr>
              <a:t>(teacher’s reference)</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Education</a:t>
            </a:r>
            <a:r>
              <a:rPr lang="en-US" sz="1200" b="0" kern="1200" baseline="0" dirty="0">
                <a:solidFill>
                  <a:schemeClr val="tx1"/>
                </a:solidFill>
                <a:effectLst/>
                <a:latin typeface="+mn-lt"/>
                <a:ea typeface="+mn-ea"/>
                <a:cs typeface="+mn-cs"/>
              </a:rPr>
              <a:t> Pack, </a:t>
            </a:r>
            <a:r>
              <a:rPr lang="en-US" sz="1200" b="1" kern="1200" dirty="0">
                <a:solidFill>
                  <a:schemeClr val="tx1"/>
                </a:solidFill>
                <a:effectLst/>
                <a:latin typeface="+mn-lt"/>
                <a:ea typeface="+mn-ea"/>
                <a:cs typeface="+mn-cs"/>
              </a:rPr>
              <a:t>Forgotten heroes:  </a:t>
            </a:r>
            <a:r>
              <a:rPr lang="en-US" sz="1200" b="1" kern="1200" dirty="0" err="1">
                <a:solidFill>
                  <a:schemeClr val="tx1"/>
                </a:solidFill>
                <a:effectLst/>
                <a:latin typeface="+mn-lt"/>
                <a:ea typeface="+mn-ea"/>
                <a:cs typeface="+mn-cs"/>
              </a:rPr>
              <a:t>Honouring</a:t>
            </a:r>
            <a:r>
              <a:rPr lang="en-US" sz="1200" b="1" kern="1200" dirty="0">
                <a:solidFill>
                  <a:schemeClr val="tx1"/>
                </a:solidFill>
                <a:effectLst/>
                <a:latin typeface="+mn-lt"/>
                <a:ea typeface="+mn-ea"/>
                <a:cs typeface="+mn-cs"/>
              </a:rPr>
              <a:t> the Service and Sacrifice of Aboriginal and Torres  Strait Islander Peoples available at Ngarrindjeri Anzacs</a:t>
            </a:r>
            <a:r>
              <a:rPr lang="en-US" sz="1200" kern="1200" dirty="0">
                <a:solidFill>
                  <a:schemeClr val="tx1"/>
                </a:solidFill>
                <a:effectLst/>
                <a:latin typeface="+mn-lt"/>
                <a:ea typeface="+mn-ea"/>
                <a:cs typeface="+mn-cs"/>
              </a:rPr>
              <a:t>, Doreen </a:t>
            </a:r>
            <a:r>
              <a:rPr lang="en-US" sz="1200" kern="1200" dirty="0" err="1">
                <a:solidFill>
                  <a:schemeClr val="tx1"/>
                </a:solidFill>
                <a:effectLst/>
                <a:latin typeface="+mn-lt"/>
                <a:ea typeface="+mn-ea"/>
                <a:cs typeface="+mn-cs"/>
              </a:rPr>
              <a:t>Kartinyeri</a:t>
            </a:r>
            <a:r>
              <a:rPr lang="en-US" sz="1200" kern="1200" dirty="0">
                <a:solidFill>
                  <a:schemeClr val="tx1"/>
                </a:solidFill>
                <a:effectLst/>
                <a:latin typeface="+mn-lt"/>
                <a:ea typeface="+mn-ea"/>
                <a:cs typeface="+mn-cs"/>
              </a:rPr>
              <a:t>, Aboriginal Family History Project</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a:t>
            </a:r>
            <a:r>
              <a:rPr lang="en-US" sz="1200" b="1" kern="1200" baseline="0" dirty="0">
                <a:solidFill>
                  <a:schemeClr val="tx1"/>
                </a:solidFill>
                <a:effectLst/>
                <a:latin typeface="+mn-lt"/>
                <a:ea typeface="+mn-ea"/>
                <a:cs typeface="+mn-cs"/>
              </a:rPr>
              <a:t> Apology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12</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February, 2008,</a:t>
            </a:r>
            <a:r>
              <a:rPr lang="en-US" sz="1200" kern="1200" baseline="0" dirty="0">
                <a:solidFill>
                  <a:schemeClr val="tx1"/>
                </a:solidFill>
                <a:effectLst/>
                <a:latin typeface="+mn-lt"/>
                <a:ea typeface="+mn-ea"/>
                <a:cs typeface="+mn-cs"/>
              </a:rPr>
              <a:t> http://www.australia.gov.au/about-australia/our-country/our-people/apology-to-australias-indigenous-peoples</a:t>
            </a:r>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Reconciliation</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Celebrating NAIDOC,</a:t>
            </a:r>
            <a:r>
              <a:rPr lang="en-US" sz="1200" b="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p>
          <a:p>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Celebrating Reconciliation Week</a:t>
            </a:r>
            <a:r>
              <a:rPr lang="en-US" sz="1200" kern="1200" dirty="0">
                <a:solidFill>
                  <a:schemeClr val="tx1"/>
                </a:solidFill>
                <a:effectLst/>
                <a:latin typeface="+mn-lt"/>
                <a:ea typeface="+mn-ea"/>
                <a:cs typeface="+mn-cs"/>
              </a:rPr>
              <a:t> – https://www.reconciliation.org.au/ and http://www.reconciliationsa.org.au/</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Look for signs and symbols of commemoration of Aboriginal and Torres Strait Islander presence</a:t>
            </a:r>
            <a:r>
              <a:rPr lang="en-US" sz="1200" kern="1200" baseline="0" dirty="0">
                <a:solidFill>
                  <a:schemeClr val="tx1"/>
                </a:solidFill>
                <a:effectLst/>
                <a:latin typeface="+mn-lt"/>
                <a:ea typeface="+mn-ea"/>
                <a:cs typeface="+mn-cs"/>
              </a:rPr>
              <a:t> i</a:t>
            </a:r>
            <a:r>
              <a:rPr lang="en-US" sz="1200" kern="1200" dirty="0">
                <a:solidFill>
                  <a:schemeClr val="tx1"/>
                </a:solidFill>
                <a:effectLst/>
                <a:latin typeface="+mn-lt"/>
                <a:ea typeface="+mn-ea"/>
                <a:cs typeface="+mn-cs"/>
              </a:rPr>
              <a:t>n the local community, check plaques, street signs, monuments, renaming of significant parks, sites, roads, rivers</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Refer to City Council websites, e.g. Adelaide, </a:t>
            </a:r>
            <a:r>
              <a:rPr lang="en-US" sz="1200" kern="1200" dirty="0" err="1">
                <a:solidFill>
                  <a:schemeClr val="tx1"/>
                </a:solidFill>
                <a:effectLst/>
                <a:latin typeface="+mn-lt"/>
                <a:ea typeface="+mn-ea"/>
                <a:cs typeface="+mn-cs"/>
              </a:rPr>
              <a:t>Onkaparinga</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Outline of Kangaroo, a significant traditional Kaurna symbol</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Kaurna shield, a significant traditional Kaurna symbol</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$50 note, with images of Ngarrindjeri man, David Unaipon, and the Raukkan Church</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Reconciliation SA’s hand symbol</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Journey of Healing’s ‘Walking Together’, strong Reconciliation symbol.</a:t>
            </a:r>
            <a:endParaRPr lang="en-AU" sz="1200" kern="1200" dirty="0">
              <a:solidFill>
                <a:schemeClr val="tx1"/>
              </a:solidFill>
              <a:effectLst/>
              <a:latin typeface="+mn-lt"/>
              <a:ea typeface="+mn-ea"/>
              <a:cs typeface="+mn-cs"/>
            </a:endParaRPr>
          </a:p>
          <a:p>
            <a:endParaRPr lang="en-AU"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AU" dirty="0"/>
              <a:t>Photography, copyright Christine</a:t>
            </a:r>
            <a:r>
              <a:rPr lang="en-AU" baseline="0" dirty="0"/>
              <a:t> Reid</a:t>
            </a:r>
            <a:endParaRPr lang="en-AU" dirty="0"/>
          </a:p>
          <a:p>
            <a:endParaRPr lang="en-AU" dirty="0"/>
          </a:p>
        </p:txBody>
      </p:sp>
      <p:sp>
        <p:nvSpPr>
          <p:cNvPr id="4" name="Slide Number Placeholder 3"/>
          <p:cNvSpPr>
            <a:spLocks noGrp="1"/>
          </p:cNvSpPr>
          <p:nvPr>
            <p:ph type="sldNum" sz="quarter" idx="10"/>
          </p:nvPr>
        </p:nvSpPr>
        <p:spPr/>
        <p:txBody>
          <a:bodyPr/>
          <a:lstStyle/>
          <a:p>
            <a:fld id="{6F73244E-F58A-4E19-99BA-8FC3E34B3273}" type="slidenum">
              <a:rPr lang="en-AU" smtClean="0"/>
              <a:pPr/>
              <a:t>21</a:t>
            </a:fld>
            <a:endParaRPr lang="en-AU"/>
          </a:p>
        </p:txBody>
      </p:sp>
    </p:spTree>
    <p:extLst>
      <p:ext uri="{BB962C8B-B14F-4D97-AF65-F5344CB8AC3E}">
        <p14:creationId xmlns:p14="http://schemas.microsoft.com/office/powerpoint/2010/main" val="4278363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b="1" kern="1200" dirty="0">
                <a:solidFill>
                  <a:schemeClr val="tx1"/>
                </a:solidFill>
                <a:effectLst/>
                <a:latin typeface="+mn-lt"/>
                <a:ea typeface="+mn-ea"/>
                <a:cs typeface="+mn-cs"/>
              </a:rPr>
              <a:t>Year 4 Teaching Resources</a:t>
            </a:r>
          </a:p>
          <a:p>
            <a:r>
              <a:rPr lang="en-US" sz="1200" b="1" kern="1200" dirty="0">
                <a:solidFill>
                  <a:schemeClr val="tx1"/>
                </a:solidFill>
                <a:effectLst/>
                <a:latin typeface="+mn-lt"/>
                <a:ea typeface="+mn-ea"/>
                <a:cs typeface="+mn-cs"/>
              </a:rPr>
              <a:t>Access Aboriginal Australia and Indigenous Language maps</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Compare and contrast two or more different Aboriginal nations</a:t>
            </a:r>
            <a:r>
              <a:rPr lang="en-US" sz="1200" kern="1200" dirty="0">
                <a:solidFill>
                  <a:schemeClr val="tx1"/>
                </a:solidFill>
                <a:effectLst/>
                <a:latin typeface="+mn-lt"/>
                <a:ea typeface="+mn-ea"/>
                <a:cs typeface="+mn-cs"/>
              </a:rPr>
              <a:t>, for example the Ngarrindjeri and the </a:t>
            </a:r>
            <a:r>
              <a:rPr lang="en-US" sz="1200" kern="1200" dirty="0" err="1">
                <a:solidFill>
                  <a:schemeClr val="tx1"/>
                </a:solidFill>
                <a:effectLst/>
                <a:latin typeface="+mn-lt"/>
                <a:ea typeface="+mn-ea"/>
                <a:cs typeface="+mn-cs"/>
              </a:rPr>
              <a:t>Pitjantjatjara</a:t>
            </a:r>
            <a:r>
              <a:rPr lang="en-US" sz="1200" kern="1200" dirty="0">
                <a:solidFill>
                  <a:schemeClr val="tx1"/>
                </a:solidFill>
                <a:effectLst/>
                <a:latin typeface="+mn-lt"/>
                <a:ea typeface="+mn-ea"/>
                <a:cs typeface="+mn-cs"/>
              </a:rPr>
              <a:t> nations.</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Investigate p-re-contact ways of life of the Aboriginal people and/or Torres Strait Islanders; their knowledge of their environment including land management practices; their sense of the interconnectedness of Country/Place, People, Culture and Identity; and some of their principles (such as caring for country, caring for each other and respecting all things).</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Select three different locations, e.g.  tropical (</a:t>
            </a:r>
            <a:r>
              <a:rPr lang="en-US" sz="1200" kern="1200" dirty="0" err="1">
                <a:solidFill>
                  <a:schemeClr val="tx1"/>
                </a:solidFill>
                <a:effectLst/>
                <a:latin typeface="+mn-lt"/>
                <a:ea typeface="+mn-ea"/>
                <a:cs typeface="+mn-cs"/>
              </a:rPr>
              <a:t>Yolgnu</a:t>
            </a:r>
            <a:r>
              <a:rPr lang="en-US" sz="1200" kern="1200" dirty="0">
                <a:solidFill>
                  <a:schemeClr val="tx1"/>
                </a:solidFill>
                <a:effectLst/>
                <a:latin typeface="+mn-lt"/>
                <a:ea typeface="+mn-ea"/>
                <a:cs typeface="+mn-cs"/>
              </a:rPr>
              <a:t>/Torres Strait Islander), desert (</a:t>
            </a:r>
            <a:r>
              <a:rPr lang="en-US" sz="1200" kern="1200" dirty="0" err="1">
                <a:solidFill>
                  <a:schemeClr val="tx1"/>
                </a:solidFill>
                <a:effectLst/>
                <a:latin typeface="+mn-lt"/>
                <a:ea typeface="+mn-ea"/>
                <a:cs typeface="+mn-cs"/>
              </a:rPr>
              <a:t>Arrente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Anangu</a:t>
            </a:r>
            <a:r>
              <a:rPr lang="en-US" sz="1200" kern="1200" dirty="0">
                <a:solidFill>
                  <a:schemeClr val="tx1"/>
                </a:solidFill>
                <a:effectLst/>
                <a:latin typeface="+mn-lt"/>
                <a:ea typeface="+mn-ea"/>
                <a:cs typeface="+mn-cs"/>
              </a:rPr>
              <a:t>) and river (</a:t>
            </a:r>
            <a:r>
              <a:rPr lang="en-US" sz="1200" kern="1200" dirty="0" err="1">
                <a:solidFill>
                  <a:schemeClr val="tx1"/>
                </a:solidFill>
                <a:effectLst/>
                <a:latin typeface="+mn-lt"/>
                <a:ea typeface="+mn-ea"/>
                <a:cs typeface="+mn-cs"/>
              </a:rPr>
              <a:t>Narrindjeri</a:t>
            </a:r>
            <a:r>
              <a:rPr lang="en-US" sz="1200" kern="1200" dirty="0">
                <a:solidFill>
                  <a:schemeClr val="tx1"/>
                </a:solidFill>
                <a:effectLst/>
                <a:latin typeface="+mn-lt"/>
                <a:ea typeface="+mn-ea"/>
                <a:cs typeface="+mn-cs"/>
              </a:rPr>
              <a:t>) and highlight the diversity of resources, technology, art/craft, clothing, story ….</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Research the trade routes which were all the way from South Australia to Arnhem Land. (slide 13)</a:t>
            </a:r>
            <a:endParaRPr lang="en-AU"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Seeking permission to enter the Country of another group was a sign of respect NOT shown by European arrivals.  Investigate ‘Welcome to country’.</a:t>
            </a:r>
            <a:r>
              <a:rPr lang="en-US" sz="1200" kern="1200" baseline="0" dirty="0">
                <a:solidFill>
                  <a:schemeClr val="tx1"/>
                </a:solidFill>
                <a:effectLst/>
                <a:latin typeface="+mn-lt"/>
                <a:ea typeface="+mn-ea"/>
                <a:cs typeface="+mn-cs"/>
              </a:rPr>
              <a:t> See slide 1 for additional information.</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Compare and contrast an Aboriginal nation with a Torres Strait Islander community</a:t>
            </a:r>
            <a:r>
              <a:rPr lang="en-US" sz="1200" kern="1200" dirty="0">
                <a:solidFill>
                  <a:schemeClr val="tx1"/>
                </a:solidFill>
                <a:effectLst/>
                <a:latin typeface="+mn-lt"/>
                <a:ea typeface="+mn-ea"/>
                <a:cs typeface="+mn-cs"/>
              </a:rPr>
              <a:t>.</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b="1" u="none" kern="1200" dirty="0">
                <a:solidFill>
                  <a:schemeClr val="tx1"/>
                </a:solidFill>
                <a:effectLst/>
                <a:latin typeface="+mn-lt"/>
                <a:ea typeface="+mn-ea"/>
                <a:cs typeface="+mn-cs"/>
              </a:rPr>
              <a:t>Aboriginal</a:t>
            </a:r>
            <a:r>
              <a:rPr lang="en-AU" sz="1200" b="1" u="none" kern="1200" baseline="0" dirty="0">
                <a:solidFill>
                  <a:schemeClr val="tx1"/>
                </a:solidFill>
                <a:effectLst/>
                <a:latin typeface="+mn-lt"/>
                <a:ea typeface="+mn-ea"/>
                <a:cs typeface="+mn-cs"/>
              </a:rPr>
              <a:t> perspectives in the WA curriculum, </a:t>
            </a:r>
            <a:r>
              <a:rPr lang="en-AU" sz="1200" b="1" u="sng" kern="1200" baseline="0" dirty="0">
                <a:solidFill>
                  <a:schemeClr val="tx1"/>
                </a:solidFill>
                <a:effectLst/>
                <a:latin typeface="+mn-lt"/>
                <a:ea typeface="+mn-ea"/>
                <a:cs typeface="+mn-cs"/>
              </a:rPr>
              <a:t>Living with country</a:t>
            </a:r>
            <a:endParaRPr lang="en-AU" sz="1200" b="0" u="none"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Use books specific to an Aboriginal nation, for example: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Dreaming Wheel</a:t>
            </a:r>
            <a:r>
              <a:rPr lang="en-US" sz="1200" kern="1200" dirty="0">
                <a:solidFill>
                  <a:schemeClr val="tx1"/>
                </a:solidFill>
                <a:effectLst/>
                <a:latin typeface="+mn-lt"/>
                <a:ea typeface="+mn-ea"/>
                <a:cs typeface="+mn-cs"/>
              </a:rPr>
              <a:t> adapted from An Introduction to Aboriginal Societies by W</a:t>
            </a:r>
            <a:r>
              <a:rPr lang="en-US" sz="1200" kern="1200" baseline="0" dirty="0">
                <a:solidFill>
                  <a:schemeClr val="tx1"/>
                </a:solidFill>
                <a:effectLst/>
                <a:latin typeface="+mn-lt"/>
                <a:ea typeface="+mn-ea"/>
                <a:cs typeface="+mn-cs"/>
              </a:rPr>
              <a:t> H</a:t>
            </a:r>
            <a:r>
              <a:rPr lang="en-US" sz="1200" kern="1200" dirty="0">
                <a:solidFill>
                  <a:schemeClr val="tx1"/>
                </a:solidFill>
                <a:effectLst/>
                <a:latin typeface="+mn-lt"/>
                <a:ea typeface="+mn-ea"/>
                <a:cs typeface="+mn-cs"/>
              </a:rPr>
              <a:t> Edwards (1988, p13). (see slide 13 for additional information)</a:t>
            </a: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Lake </a:t>
            </a:r>
            <a:r>
              <a:rPr lang="en-US" sz="1200" b="1" kern="1200" dirty="0" err="1">
                <a:solidFill>
                  <a:schemeClr val="tx1"/>
                </a:solidFill>
                <a:effectLst/>
                <a:latin typeface="+mn-lt"/>
                <a:ea typeface="+mn-ea"/>
                <a:cs typeface="+mn-cs"/>
              </a:rPr>
              <a:t>Mungo</a:t>
            </a:r>
            <a:r>
              <a:rPr lang="en-US" sz="1200" b="1" kern="1200" dirty="0">
                <a:solidFill>
                  <a:schemeClr val="tx1"/>
                </a:solidFill>
                <a:effectLst/>
                <a:latin typeface="+mn-lt"/>
                <a:ea typeface="+mn-ea"/>
                <a:cs typeface="+mn-cs"/>
              </a:rPr>
              <a:t>. Our story, </a:t>
            </a:r>
            <a:r>
              <a:rPr lang="en-US" sz="1200" b="0" kern="1200" dirty="0">
                <a:solidFill>
                  <a:schemeClr val="tx1"/>
                </a:solidFill>
                <a:effectLst/>
                <a:latin typeface="+mn-lt"/>
                <a:ea typeface="+mn-ea"/>
                <a:cs typeface="+mn-cs"/>
              </a:rPr>
              <a:t>authors are Johnno Mitchell, Leanne Taylor, Naomi </a:t>
            </a:r>
            <a:r>
              <a:rPr lang="en-US" sz="1200" b="0" kern="1200" dirty="0" err="1">
                <a:solidFill>
                  <a:schemeClr val="tx1"/>
                </a:solidFill>
                <a:effectLst/>
                <a:latin typeface="+mn-lt"/>
                <a:ea typeface="+mn-ea"/>
                <a:cs typeface="+mn-cs"/>
              </a:rPr>
              <a:t>Carr</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Raeleen</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Berriman</a:t>
            </a:r>
            <a:r>
              <a:rPr lang="en-US" sz="1200" b="0" kern="1200" dirty="0">
                <a:solidFill>
                  <a:schemeClr val="tx1"/>
                </a:solidFill>
                <a:effectLst/>
                <a:latin typeface="+mn-lt"/>
                <a:ea typeface="+mn-ea"/>
                <a:cs typeface="+mn-cs"/>
              </a:rPr>
              <a:t>, Ron Jackson, Roslyn Thorpe and Vanessa Dyke.  </a:t>
            </a:r>
            <a:r>
              <a:rPr lang="en-US" sz="1200" b="0" kern="1200" dirty="0" err="1">
                <a:solidFill>
                  <a:schemeClr val="tx1"/>
                </a:solidFill>
                <a:effectLst/>
                <a:latin typeface="+mn-lt"/>
                <a:ea typeface="+mn-ea"/>
                <a:cs typeface="+mn-cs"/>
              </a:rPr>
              <a:t>Indij</a:t>
            </a:r>
            <a:r>
              <a:rPr lang="en-US" sz="1200" b="0" kern="1200" dirty="0">
                <a:solidFill>
                  <a:schemeClr val="tx1"/>
                </a:solidFill>
                <a:effectLst/>
                <a:latin typeface="+mn-lt"/>
                <a:ea typeface="+mn-ea"/>
                <a:cs typeface="+mn-cs"/>
              </a:rPr>
              <a:t> readers, 3</a:t>
            </a:r>
            <a:r>
              <a:rPr lang="en-US" sz="1200" b="0" kern="1200" baseline="30000" dirty="0">
                <a:solidFill>
                  <a:schemeClr val="tx1"/>
                </a:solidFill>
                <a:effectLst/>
                <a:latin typeface="+mn-lt"/>
                <a:ea typeface="+mn-ea"/>
                <a:cs typeface="+mn-cs"/>
              </a:rPr>
              <a:t>rd</a:t>
            </a:r>
            <a:r>
              <a:rPr lang="en-US" sz="1200" b="0" kern="1200" dirty="0">
                <a:solidFill>
                  <a:schemeClr val="tx1"/>
                </a:solidFill>
                <a:effectLst/>
                <a:latin typeface="+mn-lt"/>
                <a:ea typeface="+mn-ea"/>
                <a:cs typeface="+mn-cs"/>
              </a:rPr>
              <a:t> series.</a:t>
            </a:r>
            <a:endParaRPr lang="en-AU" sz="16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Dreaming,</a:t>
            </a:r>
            <a:r>
              <a:rPr lang="en-US" sz="1200" kern="1200" dirty="0">
                <a:solidFill>
                  <a:schemeClr val="tx1"/>
                </a:solidFill>
                <a:effectLst/>
                <a:latin typeface="+mn-lt"/>
                <a:ea typeface="+mn-ea"/>
                <a:cs typeface="+mn-cs"/>
              </a:rPr>
              <a:t> a six series collection on DVD and the Teachers guide for The Dreaming, available through http://www.thedreamingstories.com.au/ phone 02 83588610.</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b="1" u="none" kern="1200" dirty="0">
                <a:solidFill>
                  <a:schemeClr val="tx1"/>
                </a:solidFill>
                <a:effectLst/>
                <a:latin typeface="+mn-lt"/>
                <a:ea typeface="+mn-ea"/>
                <a:cs typeface="+mn-cs"/>
              </a:rPr>
              <a:t>Dust Echoes, </a:t>
            </a:r>
            <a:r>
              <a:rPr lang="en-AU" sz="1200" b="0" u="none" kern="1200" dirty="0">
                <a:solidFill>
                  <a:schemeClr val="tx1"/>
                </a:solidFill>
                <a:effectLst/>
                <a:latin typeface="+mn-lt"/>
                <a:ea typeface="+mn-ea"/>
                <a:cs typeface="+mn-cs"/>
              </a:rPr>
              <a:t>http://www.abc.net.au/dustechoes/</a:t>
            </a: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Aboriginal Dreaming stories,</a:t>
            </a:r>
            <a:r>
              <a:rPr lang="en-US" sz="1200" b="1" kern="1200" baseline="0" dirty="0">
                <a:solidFill>
                  <a:schemeClr val="tx1"/>
                </a:solidFill>
                <a:effectLst/>
                <a:latin typeface="+mn-lt"/>
                <a:ea typeface="+mn-ea"/>
                <a:cs typeface="+mn-cs"/>
              </a:rPr>
              <a:t> birds and the local environment; </a:t>
            </a:r>
            <a:r>
              <a:rPr lang="en-US" sz="1200" kern="1200" dirty="0">
                <a:solidFill>
                  <a:schemeClr val="tx1"/>
                </a:solidFill>
                <a:effectLst/>
                <a:latin typeface="+mn-lt"/>
                <a:ea typeface="+mn-ea"/>
                <a:cs typeface="+mn-cs"/>
              </a:rPr>
              <a:t>A strategy for early and primary years R-5 by </a:t>
            </a:r>
            <a:r>
              <a:rPr lang="en-US" sz="1200" kern="1200" dirty="0" err="1">
                <a:solidFill>
                  <a:schemeClr val="tx1"/>
                </a:solidFill>
                <a:effectLst/>
                <a:latin typeface="+mn-lt"/>
                <a:ea typeface="+mn-ea"/>
                <a:cs typeface="+mn-cs"/>
              </a:rPr>
              <a:t>Trefor</a:t>
            </a:r>
            <a:r>
              <a:rPr lang="en-US" sz="1200" kern="1200" dirty="0">
                <a:solidFill>
                  <a:schemeClr val="tx1"/>
                </a:solidFill>
                <a:effectLst/>
                <a:latin typeface="+mn-lt"/>
                <a:ea typeface="+mn-ea"/>
                <a:cs typeface="+mn-cs"/>
              </a:rPr>
              <a:t> Barnes, http://www.readbag.com/aboriginaleducation-sa-au-files-links-dreaming-stories-and-bird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err="1">
                <a:solidFill>
                  <a:schemeClr val="tx1"/>
                </a:solidFill>
                <a:effectLst/>
                <a:latin typeface="+mn-lt"/>
                <a:ea typeface="+mn-ea"/>
                <a:cs typeface="+mn-cs"/>
              </a:rPr>
              <a:t>Macassan</a:t>
            </a:r>
            <a:r>
              <a:rPr lang="en-US" sz="1200" b="1" kern="1200" dirty="0">
                <a:solidFill>
                  <a:schemeClr val="tx1"/>
                </a:solidFill>
                <a:effectLst/>
                <a:latin typeface="+mn-lt"/>
                <a:ea typeface="+mn-ea"/>
                <a:cs typeface="+mn-cs"/>
              </a:rPr>
              <a:t> contacts -</a:t>
            </a:r>
            <a:endParaRPr lang="en-AU" sz="1200" b="0" kern="1200" dirty="0">
              <a:solidFill>
                <a:schemeClr val="tx1"/>
              </a:solidFill>
              <a:effectLst/>
              <a:latin typeface="+mn-lt"/>
              <a:ea typeface="+mn-ea"/>
              <a:cs typeface="+mn-cs"/>
            </a:endParaRPr>
          </a:p>
          <a:p>
            <a:r>
              <a:rPr lang="en-US" sz="1200" b="0" u="none" kern="1200" dirty="0">
                <a:solidFill>
                  <a:schemeClr val="tx1"/>
                </a:solidFill>
                <a:effectLst/>
                <a:latin typeface="+mn-lt"/>
                <a:ea typeface="+mn-ea"/>
                <a:cs typeface="+mn-cs"/>
              </a:rPr>
              <a:t>In South Australia, the Migration</a:t>
            </a:r>
            <a:r>
              <a:rPr lang="en-US" sz="1200" b="0" u="none" kern="1200" baseline="0" dirty="0">
                <a:solidFill>
                  <a:schemeClr val="tx1"/>
                </a:solidFill>
                <a:effectLst/>
                <a:latin typeface="+mn-lt"/>
                <a:ea typeface="+mn-ea"/>
                <a:cs typeface="+mn-cs"/>
              </a:rPr>
              <a:t> Museum </a:t>
            </a:r>
            <a:r>
              <a:rPr lang="en-US" sz="1200" b="0" u="none" kern="1200" dirty="0">
                <a:solidFill>
                  <a:schemeClr val="tx1"/>
                </a:solidFill>
                <a:effectLst/>
                <a:latin typeface="+mn-lt"/>
                <a:ea typeface="+mn-ea"/>
                <a:cs typeface="+mn-cs"/>
              </a:rPr>
              <a:t>has an</a:t>
            </a:r>
            <a:r>
              <a:rPr lang="en-US" sz="1200" b="0" u="none" kern="1200" baseline="0" dirty="0">
                <a:solidFill>
                  <a:schemeClr val="tx1"/>
                </a:solidFill>
                <a:effectLst/>
                <a:latin typeface="+mn-lt"/>
                <a:ea typeface="+mn-ea"/>
                <a:cs typeface="+mn-cs"/>
              </a:rPr>
              <a:t> Indigenous </a:t>
            </a:r>
            <a:r>
              <a:rPr lang="en-US" sz="1200" b="0" u="none" kern="1200" baseline="0" dirty="0" err="1">
                <a:solidFill>
                  <a:schemeClr val="tx1"/>
                </a:solidFill>
                <a:effectLst/>
                <a:latin typeface="+mn-lt"/>
                <a:ea typeface="+mn-ea"/>
                <a:cs typeface="+mn-cs"/>
              </a:rPr>
              <a:t>programme</a:t>
            </a:r>
            <a:r>
              <a:rPr lang="en-US" sz="1200" b="0" u="none" kern="1200" baseline="0" dirty="0">
                <a:solidFill>
                  <a:schemeClr val="tx1"/>
                </a:solidFill>
                <a:effectLst/>
                <a:latin typeface="+mn-lt"/>
                <a:ea typeface="+mn-ea"/>
                <a:cs typeface="+mn-cs"/>
              </a:rPr>
              <a:t>, including</a:t>
            </a:r>
            <a:r>
              <a:rPr lang="en-US" sz="1200" b="0" u="non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Aboriginal history in South Australia since 1800 role play.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The Rabbits</a:t>
            </a:r>
            <a:r>
              <a:rPr lang="en-US" sz="1200" kern="1200" dirty="0">
                <a:solidFill>
                  <a:schemeClr val="tx1"/>
                </a:solidFill>
                <a:effectLst/>
                <a:latin typeface="+mn-lt"/>
                <a:ea typeface="+mn-ea"/>
                <a:cs typeface="+mn-cs"/>
              </a:rPr>
              <a:t>, written by John Marsden,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 contact varied in terns of aggression, understanding and cooperation, depending on approaches used and the nature of the Indigenous peoples.</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Compare the European concept of land ownership with the Aboriginal and Torres Strait Islander peoples’ relationship with the land and sea, and how this affected relations between them</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Seeking permission to enter the Country of another group was a sign of respect NOT shown by European arrivals.</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Warriors</a:t>
            </a:r>
            <a:endParaRPr lang="en-US"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Truganini;</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http://adb.anu.edu.au/biography/trugernanner-truganini-4752</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Aboriginal people who cooperated with Europeans, including Bennelong.</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coming of the light</a:t>
            </a:r>
            <a:r>
              <a:rPr lang="en-US" sz="1200" kern="1200" dirty="0">
                <a:solidFill>
                  <a:schemeClr val="tx1"/>
                </a:solidFill>
                <a:effectLst/>
                <a:latin typeface="+mn-lt"/>
                <a:ea typeface="+mn-ea"/>
                <a:cs typeface="+mn-cs"/>
              </a:rPr>
              <a:t>, Video Known as the ‘Coming of the Light’, it was the arrival of British missionaries spreading Christianity which profoundly changed island life. These days the occasion is celebrated each year by religious festivities throughout the islands and among Torres Strait Islander communities on mainland Australia.</a:t>
            </a:r>
            <a:endParaRPr lang="en-AU"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a:t>
            </a:r>
            <a:r>
              <a:rPr lang="en-US" sz="1200" kern="1200" baseline="0" dirty="0">
                <a:solidFill>
                  <a:schemeClr val="tx1"/>
                </a:solidFill>
                <a:effectLst/>
                <a:latin typeface="+mn-lt"/>
                <a:ea typeface="+mn-ea"/>
                <a:cs typeface="+mn-cs"/>
              </a:rPr>
              <a:t> research topic could be the </a:t>
            </a:r>
            <a:r>
              <a:rPr lang="en-US" sz="1200" b="1" kern="1200" baseline="0" dirty="0">
                <a:solidFill>
                  <a:schemeClr val="tx1"/>
                </a:solidFill>
                <a:effectLst/>
                <a:latin typeface="+mn-lt"/>
                <a:ea typeface="+mn-ea"/>
                <a:cs typeface="+mn-cs"/>
              </a:rPr>
              <a:t>impact of Diseases </a:t>
            </a:r>
            <a:r>
              <a:rPr lang="en-US" sz="1200" kern="1200" baseline="0" dirty="0">
                <a:solidFill>
                  <a:schemeClr val="tx1"/>
                </a:solidFill>
                <a:effectLst/>
                <a:latin typeface="+mn-lt"/>
                <a:ea typeface="+mn-ea"/>
                <a:cs typeface="+mn-cs"/>
              </a:rPr>
              <a:t>on Aboriginal people in Australia.</a:t>
            </a: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example, disease reached Kaurna peoples in 1789 and it is guesstimated that about 50% of the population had died before the arrival of the Buffalo in 1836. By 1857, the Kaurna people had virtually disappeared as an Aboriginal nation on the Adelaide Plains due to disease, dispossession and displacement to </a:t>
            </a:r>
            <a:r>
              <a:rPr lang="en-US" sz="1200" kern="1200" dirty="0" err="1">
                <a:solidFill>
                  <a:schemeClr val="tx1"/>
                </a:solidFill>
                <a:effectLst/>
                <a:latin typeface="+mn-lt"/>
                <a:ea typeface="+mn-ea"/>
                <a:cs typeface="+mn-cs"/>
              </a:rPr>
              <a:t>Poonindie</a:t>
            </a:r>
            <a:r>
              <a:rPr lang="en-US" sz="1200" kern="1200" dirty="0">
                <a:solidFill>
                  <a:schemeClr val="tx1"/>
                </a:solidFill>
                <a:effectLst/>
                <a:latin typeface="+mn-lt"/>
                <a:ea typeface="+mn-ea"/>
                <a:cs typeface="+mn-cs"/>
              </a:rPr>
              <a:t>, Point McLeay and Point Pearce etc.</a:t>
            </a:r>
            <a:endParaRPr lang="en-AU"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Songlines</a:t>
            </a:r>
            <a:r>
              <a:rPr lang="en-US" sz="1200" kern="1200" dirty="0">
                <a:solidFill>
                  <a:schemeClr val="tx1"/>
                </a:solidFill>
                <a:effectLst/>
                <a:latin typeface="+mn-lt"/>
                <a:ea typeface="+mn-ea"/>
                <a:cs typeface="+mn-cs"/>
              </a:rPr>
              <a:t> also became a pathway for the spread of disease.</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Trade routes also became a pathway for the spread of disease.</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Positive or negative effects of the interaction between Europeans and Aboriginal and Torres Strait Islander people</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Loss of life</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Loss of Lands</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Clearing of land, destruction of habitat, loss of food sources</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Loss of culture, language, spirituality</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Desecration of sacred sites</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Loss of family, connectedness</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Forced onto a foreign diet</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Forced in lowly paid jobs – </a:t>
            </a:r>
            <a:r>
              <a:rPr lang="en-US" sz="1200" kern="1200" dirty="0" err="1">
                <a:solidFill>
                  <a:schemeClr val="tx1"/>
                </a:solidFill>
                <a:effectLst/>
                <a:latin typeface="+mn-lt"/>
                <a:ea typeface="+mn-ea"/>
                <a:cs typeface="+mn-cs"/>
              </a:rPr>
              <a:t>labourers</a:t>
            </a:r>
            <a:r>
              <a:rPr lang="en-US" sz="1200" kern="1200" dirty="0">
                <a:solidFill>
                  <a:schemeClr val="tx1"/>
                </a:solidFill>
                <a:effectLst/>
                <a:latin typeface="+mn-lt"/>
                <a:ea typeface="+mn-ea"/>
                <a:cs typeface="+mn-cs"/>
              </a:rPr>
              <a:t>, station hands, servants</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Examine landscape paintings and accounts of flora and fauna (by observers such as Watkin </a:t>
            </a:r>
            <a:r>
              <a:rPr lang="en-US" sz="1200" kern="1200" dirty="0" err="1">
                <a:solidFill>
                  <a:schemeClr val="tx1"/>
                </a:solidFill>
                <a:effectLst/>
                <a:latin typeface="+mn-lt"/>
                <a:ea typeface="+mn-ea"/>
                <a:cs typeface="+mn-cs"/>
              </a:rPr>
              <a:t>Tench</a:t>
            </a:r>
            <a:r>
              <a:rPr lang="en-US" sz="1200" kern="1200" dirty="0">
                <a:solidFill>
                  <a:schemeClr val="tx1"/>
                </a:solidFill>
                <a:effectLst/>
                <a:latin typeface="+mn-lt"/>
                <a:ea typeface="+mn-ea"/>
                <a:cs typeface="+mn-cs"/>
              </a:rPr>
              <a:t> and David Collins) to determine the impact of early British colonization on the environment.</a:t>
            </a:r>
          </a:p>
          <a:p>
            <a:endParaRPr lang="en-AU" sz="1200" kern="1200" dirty="0">
              <a:solidFill>
                <a:schemeClr val="tx1"/>
              </a:solidFill>
              <a:effectLst/>
              <a:latin typeface="+mn-lt"/>
              <a:ea typeface="+mn-ea"/>
              <a:cs typeface="+mn-cs"/>
            </a:endParaRPr>
          </a:p>
          <a:p>
            <a:r>
              <a:rPr lang="en-AU" sz="1200" b="1" u="sng" kern="1200" dirty="0">
                <a:solidFill>
                  <a:schemeClr val="tx1"/>
                </a:solidFill>
                <a:effectLst/>
                <a:latin typeface="+mn-lt"/>
                <a:ea typeface="+mn-ea"/>
                <a:cs typeface="+mn-cs"/>
              </a:rPr>
              <a:t>Year 5 Teaching Resources</a:t>
            </a:r>
          </a:p>
          <a:p>
            <a:endParaRPr lang="en-AU" sz="1200" b="1"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Research primary and secondary sources to locate stories, diaries, photographs, artefacts, written documents, online information, and extracts from journals that give insights into early interaction between Indigenous and non-Indigenous people.</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View the paintings in the visions</a:t>
            </a:r>
            <a:r>
              <a:rPr lang="en-US" sz="1200" kern="1200" baseline="0" dirty="0">
                <a:solidFill>
                  <a:schemeClr val="tx1"/>
                </a:solidFill>
                <a:effectLst/>
                <a:latin typeface="+mn-lt"/>
                <a:ea typeface="+mn-ea"/>
                <a:cs typeface="+mn-cs"/>
              </a:rPr>
              <a:t> of Adelaide kit </a:t>
            </a:r>
            <a:r>
              <a:rPr lang="en-US" sz="1200" kern="1200" dirty="0">
                <a:solidFill>
                  <a:schemeClr val="tx1"/>
                </a:solidFill>
                <a:effectLst/>
                <a:latin typeface="+mn-lt"/>
                <a:ea typeface="+mn-ea"/>
                <a:cs typeface="+mn-cs"/>
              </a:rPr>
              <a:t>and describe what these paintings tell you about Adelaide at around the time of settlement,</a:t>
            </a:r>
            <a:r>
              <a:rPr lang="en-US" sz="1200" kern="1200" baseline="0" dirty="0">
                <a:solidFill>
                  <a:schemeClr val="tx1"/>
                </a:solidFill>
                <a:effectLst/>
                <a:latin typeface="+mn-lt"/>
                <a:ea typeface="+mn-ea"/>
                <a:cs typeface="+mn-cs"/>
              </a:rPr>
              <a:t> accessed through http://www.artgallery.sa.gov.au/agsa/home/Learning/docs/Online_Resources/ED05VisionsOfAdelaide.pdf</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Visit the Aboriginal</a:t>
            </a:r>
            <a:r>
              <a:rPr lang="en-US" sz="1200" kern="1200" baseline="0" dirty="0">
                <a:solidFill>
                  <a:schemeClr val="tx1"/>
                </a:solidFill>
                <a:effectLst/>
                <a:latin typeface="+mn-lt"/>
                <a:ea typeface="+mn-ea"/>
                <a:cs typeface="+mn-cs"/>
              </a:rPr>
              <a:t> cultural galleries at your local museum. </a:t>
            </a: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Find images on data bases,</a:t>
            </a:r>
            <a:r>
              <a:rPr lang="en-US" sz="1200" kern="1200" baseline="0" dirty="0">
                <a:solidFill>
                  <a:schemeClr val="tx1"/>
                </a:solidFill>
                <a:effectLst/>
                <a:latin typeface="+mn-lt"/>
                <a:ea typeface="+mn-ea"/>
                <a:cs typeface="+mn-cs"/>
              </a:rPr>
              <a:t> for example the South </a:t>
            </a:r>
            <a:r>
              <a:rPr lang="en-US" sz="1200" kern="1200" baseline="0" dirty="0" err="1">
                <a:solidFill>
                  <a:schemeClr val="tx1"/>
                </a:solidFill>
                <a:effectLst/>
                <a:latin typeface="+mn-lt"/>
                <a:ea typeface="+mn-ea"/>
                <a:cs typeface="+mn-cs"/>
              </a:rPr>
              <a:t>Australiana</a:t>
            </a:r>
            <a:r>
              <a:rPr lang="en-US" sz="1200" kern="1200" baseline="0" dirty="0">
                <a:solidFill>
                  <a:schemeClr val="tx1"/>
                </a:solidFill>
                <a:effectLst/>
                <a:latin typeface="+mn-lt"/>
                <a:ea typeface="+mn-ea"/>
                <a:cs typeface="+mn-cs"/>
              </a:rPr>
              <a:t> data base, </a:t>
            </a:r>
            <a:r>
              <a:rPr lang="en-US" sz="1200" kern="1200" dirty="0">
                <a:solidFill>
                  <a:schemeClr val="tx1"/>
                </a:solidFill>
                <a:effectLst/>
                <a:latin typeface="+mn-lt"/>
                <a:ea typeface="+mn-ea"/>
                <a:cs typeface="+mn-cs"/>
              </a:rPr>
              <a:t> http://www.slsa.sa.gov.au/site/page.cfm?u=377</a:t>
            </a:r>
          </a:p>
          <a:p>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Discuss what happened when European settlements were established at various sites around Australia e.g. Sydney.  Investigate the Indigenous perspective on the events that occurred at those places.  How would you have felt if you were an Indigenous person?</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impact did European settlement have on the local people from your</a:t>
            </a:r>
            <a:r>
              <a:rPr lang="en-US" sz="1200" kern="1200" baseline="0" dirty="0">
                <a:solidFill>
                  <a:schemeClr val="tx1"/>
                </a:solidFill>
                <a:effectLst/>
                <a:latin typeface="+mn-lt"/>
                <a:ea typeface="+mn-ea"/>
                <a:cs typeface="+mn-cs"/>
              </a:rPr>
              <a:t> area</a:t>
            </a:r>
            <a:r>
              <a:rPr lang="en-US" sz="1200" kern="1200" dirty="0">
                <a:solidFill>
                  <a:schemeClr val="tx1"/>
                </a:solidFill>
                <a:effectLst/>
                <a:latin typeface="+mn-lt"/>
                <a:ea typeface="+mn-ea"/>
                <a:cs typeface="+mn-cs"/>
              </a:rPr>
              <a:t>? How would you have felt if you were an Indigenous person?</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Indigenous Australian Contact History Timelines </a:t>
            </a: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South</a:t>
            </a:r>
            <a:r>
              <a:rPr lang="en-US" sz="1200" b="1" i="0" kern="1200" baseline="0" dirty="0">
                <a:solidFill>
                  <a:schemeClr val="tx1"/>
                </a:solidFill>
                <a:effectLst/>
                <a:latin typeface="+mn-lt"/>
                <a:ea typeface="+mn-ea"/>
                <a:cs typeface="+mn-cs"/>
              </a:rPr>
              <a:t> Australian Letters Patent: </a:t>
            </a:r>
            <a:r>
              <a:rPr lang="en-US" sz="1200" i="1" kern="1200" dirty="0">
                <a:solidFill>
                  <a:schemeClr val="tx1"/>
                </a:solidFill>
                <a:effectLst/>
                <a:latin typeface="+mn-lt"/>
                <a:ea typeface="+mn-ea"/>
                <a:cs typeface="+mn-cs"/>
              </a:rPr>
              <a:t>‘Provided Always that nothing in those our Letters Patent contained shall affect or be construed to affect the rights of any Aboriginal Natives of the said Province to the actual occupation or enjoyment in their own Persons or in the Persons of their Descendants of any Lands therein now actually occupied or enjoyed by such Natives’, http://foundingdocs.gov.au/item-did-2.html</a:t>
            </a:r>
            <a:endParaRPr lang="en-AU"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Too many Captain Cooks</a:t>
            </a:r>
            <a:r>
              <a:rPr lang="en-US" sz="1200" kern="1200" dirty="0">
                <a:solidFill>
                  <a:schemeClr val="tx1"/>
                </a:solidFill>
                <a:effectLst/>
                <a:latin typeface="+mn-lt"/>
                <a:ea typeface="+mn-ea"/>
                <a:cs typeface="+mn-cs"/>
              </a:rPr>
              <a:t> by Alan Tucker</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Research the relationship between Indigenous Australians and convicts</a:t>
            </a:r>
            <a:r>
              <a:rPr lang="en-US" sz="1200" kern="1200" dirty="0">
                <a:solidFill>
                  <a:schemeClr val="tx1"/>
                </a:solidFill>
                <a:effectLst/>
                <a:latin typeface="+mn-lt"/>
                <a:ea typeface="+mn-ea"/>
                <a:cs typeface="+mn-cs"/>
              </a:rPr>
              <a:t>.</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Art Galleries</a:t>
            </a:r>
            <a:r>
              <a:rPr lang="en-US" sz="1200" kern="1200" dirty="0">
                <a:solidFill>
                  <a:schemeClr val="tx1"/>
                </a:solidFill>
                <a:effectLst/>
                <a:latin typeface="+mn-lt"/>
                <a:ea typeface="+mn-ea"/>
                <a:cs typeface="+mn-cs"/>
              </a:rPr>
              <a:t>, look</a:t>
            </a:r>
            <a:r>
              <a:rPr lang="en-US" sz="1200" kern="1200" baseline="0" dirty="0">
                <a:solidFill>
                  <a:schemeClr val="tx1"/>
                </a:solidFill>
                <a:effectLst/>
                <a:latin typeface="+mn-lt"/>
                <a:ea typeface="+mn-ea"/>
                <a:cs typeface="+mn-cs"/>
              </a:rPr>
              <a:t> at </a:t>
            </a:r>
            <a:r>
              <a:rPr lang="en-US" sz="1200" kern="1200" dirty="0">
                <a:solidFill>
                  <a:schemeClr val="tx1"/>
                </a:solidFill>
                <a:effectLst/>
                <a:latin typeface="+mn-lt"/>
                <a:ea typeface="+mn-ea"/>
                <a:cs typeface="+mn-cs"/>
              </a:rPr>
              <a:t>art work depicting the relationship between Aboriginal Australians and the settlement of Australia or in particular your area.</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Missions and Reserves,</a:t>
            </a:r>
          </a:p>
          <a:p>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Massacres</a:t>
            </a:r>
          </a:p>
          <a:p>
            <a:r>
              <a:rPr lang="en-US" sz="1200" b="1" kern="1200" dirty="0">
                <a:solidFill>
                  <a:schemeClr val="tx1"/>
                </a:solidFill>
                <a:effectLst/>
                <a:latin typeface="+mn-lt"/>
                <a:ea typeface="+mn-ea"/>
                <a:cs typeface="+mn-cs"/>
              </a:rPr>
              <a:t>Myall Creek Massacre, 10</a:t>
            </a:r>
            <a:r>
              <a:rPr lang="en-US" sz="1200" b="1" kern="1200" baseline="30000" dirty="0">
                <a:solidFill>
                  <a:schemeClr val="tx1"/>
                </a:solidFill>
                <a:effectLst/>
                <a:latin typeface="+mn-lt"/>
                <a:ea typeface="+mn-ea"/>
                <a:cs typeface="+mn-cs"/>
              </a:rPr>
              <a:t>th</a:t>
            </a:r>
            <a:r>
              <a:rPr lang="en-US" sz="1200" b="1" kern="1200" dirty="0">
                <a:solidFill>
                  <a:schemeClr val="tx1"/>
                </a:solidFill>
                <a:effectLst/>
                <a:latin typeface="+mn-lt"/>
                <a:ea typeface="+mn-ea"/>
                <a:cs typeface="+mn-cs"/>
              </a:rPr>
              <a:t> June,1838; </a:t>
            </a:r>
            <a:r>
              <a:rPr lang="en-US" sz="1200" b="0" kern="1200" dirty="0">
                <a:solidFill>
                  <a:schemeClr val="tx1"/>
                </a:solidFill>
                <a:effectLst/>
                <a:latin typeface="+mn-lt"/>
                <a:ea typeface="+mn-ea"/>
                <a:cs typeface="+mn-cs"/>
              </a:rPr>
              <a:t>http://www.myallcreekmassacre.com/Myall_Creek_Massacre/Home.html </a:t>
            </a:r>
            <a:endParaRPr lang="en-AU"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Pinjarra Massacre; </a:t>
            </a:r>
            <a:r>
              <a:rPr lang="en-US" sz="1200" b="0" kern="1200" dirty="0">
                <a:solidFill>
                  <a:schemeClr val="tx1"/>
                </a:solidFill>
                <a:effectLst/>
                <a:latin typeface="+mn-lt"/>
                <a:ea typeface="+mn-ea"/>
                <a:cs typeface="+mn-cs"/>
              </a:rPr>
              <a:t>http://www.pinjarramassacresite.com/</a:t>
            </a:r>
            <a:endParaRPr lang="en-AU" sz="1200" b="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Frontier contact as opposed to First Contact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see</a:t>
            </a:r>
            <a:r>
              <a:rPr lang="en-US" sz="1200" b="1" kern="1200" dirty="0">
                <a:solidFill>
                  <a:schemeClr val="tx1"/>
                </a:solidFill>
                <a:effectLst/>
                <a:latin typeface="+mn-lt"/>
                <a:ea typeface="+mn-ea"/>
                <a:cs typeface="+mn-cs"/>
              </a:rPr>
              <a:t> Homelands and Frontiers by Alan Tucker</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Kimberley Warrior – </a:t>
            </a:r>
            <a:r>
              <a:rPr lang="en-US" sz="1200" kern="1200" dirty="0" err="1">
                <a:solidFill>
                  <a:schemeClr val="tx1"/>
                </a:solidFill>
                <a:effectLst/>
                <a:latin typeface="+mn-lt"/>
                <a:ea typeface="+mn-ea"/>
                <a:cs typeface="+mn-cs"/>
              </a:rPr>
              <a:t>Jandamurra</a:t>
            </a:r>
            <a:endParaRPr lang="en-AU"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Battara</a:t>
            </a:r>
            <a:r>
              <a:rPr lang="en-US" sz="1200" kern="1200" dirty="0">
                <a:solidFill>
                  <a:schemeClr val="tx1"/>
                </a:solidFill>
                <a:effectLst/>
                <a:latin typeface="+mn-lt"/>
                <a:ea typeface="+mn-ea"/>
                <a:cs typeface="+mn-cs"/>
              </a:rPr>
              <a:t> resistance (poisoned flour, Eyre Peninsula)</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Create ‘what if’ scenarios by constructing different outcomes for a key event, for example ‘What if Peter </a:t>
            </a:r>
            <a:r>
              <a:rPr lang="en-US" sz="1200" kern="1200" dirty="0" err="1">
                <a:solidFill>
                  <a:schemeClr val="tx1"/>
                </a:solidFill>
                <a:effectLst/>
                <a:latin typeface="+mn-lt"/>
                <a:ea typeface="+mn-ea"/>
                <a:cs typeface="+mn-cs"/>
              </a:rPr>
              <a:t>Lalor</a:t>
            </a:r>
            <a:r>
              <a:rPr lang="en-US" sz="1200" kern="1200" dirty="0">
                <a:solidFill>
                  <a:schemeClr val="tx1"/>
                </a:solidFill>
                <a:effectLst/>
                <a:latin typeface="+mn-lt"/>
                <a:ea typeface="+mn-ea"/>
                <a:cs typeface="+mn-cs"/>
              </a:rPr>
              <a:t> had encouraged gold miners to pay rather than resist </a:t>
            </a:r>
            <a:r>
              <a:rPr lang="en-US" sz="1200" kern="1200" dirty="0" err="1">
                <a:solidFill>
                  <a:schemeClr val="tx1"/>
                </a:solidFill>
                <a:effectLst/>
                <a:latin typeface="+mn-lt"/>
                <a:ea typeface="+mn-ea"/>
                <a:cs typeface="+mn-cs"/>
              </a:rPr>
              <a:t>licence</a:t>
            </a:r>
            <a:r>
              <a:rPr lang="en-US" sz="1200" kern="1200" dirty="0">
                <a:solidFill>
                  <a:schemeClr val="tx1"/>
                </a:solidFill>
                <a:effectLst/>
                <a:latin typeface="+mn-lt"/>
                <a:ea typeface="+mn-ea"/>
                <a:cs typeface="+mn-cs"/>
              </a:rPr>
              <a:t> fees?’</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Role of Aboriginal stockmen on stations</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Role of Aboriginal trackers in the Outback e.g. Jacky </a:t>
            </a:r>
            <a:r>
              <a:rPr lang="en-US" sz="1200" kern="1200" dirty="0" err="1">
                <a:solidFill>
                  <a:schemeClr val="tx1"/>
                </a:solidFill>
                <a:effectLst/>
                <a:latin typeface="+mn-lt"/>
                <a:ea typeface="+mn-ea"/>
                <a:cs typeface="+mn-cs"/>
              </a:rPr>
              <a:t>Jacky</a:t>
            </a:r>
            <a:r>
              <a:rPr lang="en-US" sz="1200" kern="1200" dirty="0">
                <a:solidFill>
                  <a:schemeClr val="tx1"/>
                </a:solidFill>
                <a:effectLst/>
                <a:latin typeface="+mn-lt"/>
                <a:ea typeface="+mn-ea"/>
                <a:cs typeface="+mn-cs"/>
              </a:rPr>
              <a:t> or Jimmy James</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Role of Aboriginal domestic servants</a:t>
            </a:r>
            <a:endParaRPr lang="en-AU" sz="12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a:t>
            </a:r>
            <a:endParaRPr lang="en-AU" sz="16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
            </a:r>
            <a:br>
              <a:rPr lang="en-US" sz="1200" b="1" u="sng" kern="1200" dirty="0">
                <a:solidFill>
                  <a:schemeClr val="tx1"/>
                </a:solidFill>
                <a:effectLst/>
                <a:latin typeface="+mn-lt"/>
                <a:ea typeface="+mn-ea"/>
                <a:cs typeface="+mn-cs"/>
              </a:rPr>
            </a:br>
            <a:r>
              <a:rPr lang="en-US" sz="1200" b="1" u="none" strike="noStrike" kern="1200" dirty="0">
                <a:solidFill>
                  <a:schemeClr val="tx1"/>
                </a:solidFill>
                <a:effectLst/>
                <a:latin typeface="+mn-lt"/>
                <a:ea typeface="+mn-ea"/>
                <a:cs typeface="+mn-cs"/>
              </a:rPr>
              <a:t> </a:t>
            </a:r>
            <a:endParaRPr lang="en-AU" sz="16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YEAR 6 teacher resources</a:t>
            </a:r>
          </a:p>
          <a:p>
            <a:endParaRPr lang="en-US" sz="1200" b="1" u="sng"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Analyse</a:t>
            </a:r>
            <a:r>
              <a:rPr lang="en-US" sz="1200" kern="1200" dirty="0">
                <a:solidFill>
                  <a:schemeClr val="tx1"/>
                </a:solidFill>
                <a:effectLst/>
                <a:latin typeface="+mn-lt"/>
                <a:ea typeface="+mn-ea"/>
                <a:cs typeface="+mn-cs"/>
              </a:rPr>
              <a:t> the impact of particular legislation on Australian Indigenous people</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Select some key dates and explain what happened at time in South Australia’s history to the Australian Indigenous people.</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Human Rights Education Resource</a:t>
            </a:r>
            <a:r>
              <a:rPr lang="en-US" sz="1200" b="1" kern="1200" baseline="0" dirty="0">
                <a:solidFill>
                  <a:schemeClr val="tx1"/>
                </a:solidFill>
                <a:effectLst/>
                <a:latin typeface="+mn-lt"/>
                <a:ea typeface="+mn-ea"/>
                <a:cs typeface="+mn-cs"/>
              </a:rPr>
              <a:t> for teachers</a:t>
            </a:r>
            <a:r>
              <a:rPr lang="en-US" sz="1200" kern="1200" baseline="0" dirty="0">
                <a:solidFill>
                  <a:schemeClr val="tx1"/>
                </a:solidFill>
                <a:effectLst/>
                <a:latin typeface="+mn-lt"/>
                <a:ea typeface="+mn-ea"/>
                <a:cs typeface="+mn-cs"/>
              </a:rPr>
              <a:t>; https://www.humanrights.gov.au/human-rights-education-and-training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Citizenship: Let’s talk Recognition, </a:t>
            </a:r>
            <a:r>
              <a:rPr lang="en-US" sz="1200" b="0" kern="1200" dirty="0">
                <a:solidFill>
                  <a:schemeClr val="tx1"/>
                </a:solidFill>
                <a:effectLst/>
                <a:latin typeface="+mn-lt"/>
                <a:ea typeface="+mn-ea"/>
                <a:cs typeface="+mn-cs"/>
              </a:rPr>
              <a:t>South Australian Education Pack, 2011; http://www.reconciliationsa.org.au/assets/media/files/Education%20Packs/Citizenship_Lets_Talk_Recognition.pdf</a:t>
            </a:r>
            <a:endParaRPr lang="en-AU"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Little Red Yellow and Black Book: An Introduction to Indigenous Australia, </a:t>
            </a:r>
            <a:r>
              <a:rPr lang="en-US" sz="1200" b="0" kern="1200" dirty="0">
                <a:solidFill>
                  <a:schemeClr val="tx1"/>
                </a:solidFill>
                <a:effectLst/>
                <a:latin typeface="+mn-lt"/>
                <a:ea typeface="+mn-ea"/>
                <a:cs typeface="+mn-cs"/>
              </a:rPr>
              <a:t>Bruce Pascoe, AIATSIS, Aboriginal Studies Press, October 2008</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AIATISIS; http://aiatsis.gov.au/</a:t>
            </a:r>
            <a:endParaRPr lang="en-AU"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Research Piltawodli</a:t>
            </a:r>
            <a:r>
              <a:rPr lang="en-US" sz="1200" kern="1200" dirty="0">
                <a:solidFill>
                  <a:schemeClr val="tx1"/>
                </a:solidFill>
                <a:effectLst/>
                <a:latin typeface="+mn-lt"/>
                <a:ea typeface="+mn-ea"/>
                <a:cs typeface="+mn-cs"/>
              </a:rPr>
              <a:t> - German Missionary School:  http://adelaidia.sa.gov.au/places/piltawodli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Piltawodli</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“place of possums” - sits in the middle of the Adelaide Parklands. Between 1839 and 1845 this area was one of the first in South Australia to see the forced settlement of Indigenous Australians. Two German missionaries took the plunge and decided to settle there as well, intending to school the Indigenous inhabitants in mathematics, geography and religion. The language of the Kaurna also fascinated these highly educated missionaries and, thanks to their records, the language has been saved from extinction.</a:t>
            </a:r>
          </a:p>
          <a:p>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Research Federation</a:t>
            </a:r>
            <a:r>
              <a:rPr lang="en-US" sz="1200" b="1" kern="1200" baseline="0" dirty="0">
                <a:solidFill>
                  <a:schemeClr val="tx1"/>
                </a:solidFill>
                <a:effectLst/>
                <a:latin typeface="+mn-lt"/>
                <a:ea typeface="+mn-ea"/>
                <a:cs typeface="+mn-cs"/>
              </a:rPr>
              <a:t> and the Australian Aboriginal people</a:t>
            </a:r>
            <a:r>
              <a:rPr lang="en-US" sz="1200" kern="1200" dirty="0">
                <a:solidFill>
                  <a:schemeClr val="tx1"/>
                </a:solidFill>
                <a:effectLst/>
                <a:latin typeface="+mn-lt"/>
                <a:ea typeface="+mn-ea"/>
                <a:cs typeface="+mn-cs"/>
              </a:rPr>
              <a:t> </a:t>
            </a:r>
          </a:p>
          <a:p>
            <a:endParaRPr lang="en-AU" sz="1200" kern="1200" dirty="0">
              <a:solidFill>
                <a:schemeClr val="tx1"/>
              </a:solidFill>
              <a:effectLst/>
              <a:latin typeface="+mn-lt"/>
              <a:ea typeface="+mn-ea"/>
              <a:cs typeface="+mn-cs"/>
            </a:endParaRPr>
          </a:p>
          <a:p>
            <a:r>
              <a:rPr lang="en-US" sz="1200" b="1" u="none" kern="1200" dirty="0">
                <a:solidFill>
                  <a:schemeClr val="tx1"/>
                </a:solidFill>
                <a:effectLst/>
                <a:latin typeface="+mn-lt"/>
                <a:ea typeface="+mn-ea"/>
                <a:cs typeface="+mn-cs"/>
              </a:rPr>
              <a:t>Racism</a:t>
            </a:r>
          </a:p>
          <a:p>
            <a:endParaRPr lang="en-AU" sz="1200" kern="1200" dirty="0">
              <a:solidFill>
                <a:schemeClr val="tx1"/>
              </a:solidFill>
              <a:effectLst/>
              <a:latin typeface="+mn-lt"/>
              <a:ea typeface="+mn-ea"/>
              <a:cs typeface="+mn-cs"/>
            </a:endParaRPr>
          </a:p>
          <a:p>
            <a:r>
              <a:rPr lang="en-US" sz="1200" b="1" kern="1200" dirty="0" err="1">
                <a:solidFill>
                  <a:schemeClr val="tx1"/>
                </a:solidFill>
                <a:effectLst/>
                <a:latin typeface="+mn-lt"/>
                <a:ea typeface="+mn-ea"/>
                <a:cs typeface="+mn-cs"/>
              </a:rPr>
              <a:t>Babakiueria</a:t>
            </a:r>
            <a:r>
              <a:rPr lang="en-US" sz="1200" b="1" kern="1200" dirty="0">
                <a:solidFill>
                  <a:schemeClr val="tx1"/>
                </a:solidFill>
                <a:effectLst/>
                <a:latin typeface="+mn-lt"/>
                <a:ea typeface="+mn-ea"/>
                <a:cs typeface="+mn-cs"/>
              </a:rPr>
              <a:t> (Barbeque area), Don Featherstone, Australia, 1986, 30 minutes - </a:t>
            </a:r>
            <a:r>
              <a:rPr lang="en-US" sz="1200" kern="1200" dirty="0">
                <a:solidFill>
                  <a:schemeClr val="tx1"/>
                </a:solidFill>
                <a:effectLst/>
                <a:latin typeface="+mn-lt"/>
                <a:ea typeface="+mn-ea"/>
                <a:cs typeface="+mn-cs"/>
              </a:rPr>
              <a:t>The film </a:t>
            </a:r>
            <a:r>
              <a:rPr lang="en-US" sz="1200" b="1" i="1" kern="1200" dirty="0" err="1">
                <a:solidFill>
                  <a:schemeClr val="tx1"/>
                </a:solidFill>
                <a:effectLst/>
                <a:latin typeface="+mn-lt"/>
                <a:ea typeface="+mn-ea"/>
                <a:cs typeface="+mn-cs"/>
              </a:rPr>
              <a:t>Babakiueria</a:t>
            </a:r>
            <a:r>
              <a:rPr lang="en-US" sz="1200" kern="1200" dirty="0">
                <a:solidFill>
                  <a:schemeClr val="tx1"/>
                </a:solidFill>
                <a:effectLst/>
                <a:latin typeface="+mn-lt"/>
                <a:ea typeface="+mn-ea"/>
                <a:cs typeface="+mn-cs"/>
              </a:rPr>
              <a:t> shows how Aboriginals are represented in society through taking a sarcastic look at racial stereotypes.</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starts with a boat approaching a barbeque area and a group of Aboriginal people taking possession of this area and all “</a:t>
            </a:r>
            <a:r>
              <a:rPr lang="en-US" sz="1200" kern="1200" dirty="0" err="1">
                <a:solidFill>
                  <a:schemeClr val="tx1"/>
                </a:solidFill>
                <a:effectLst/>
                <a:latin typeface="+mn-lt"/>
                <a:ea typeface="+mn-ea"/>
                <a:cs typeface="+mn-cs"/>
              </a:rPr>
              <a:t>Babakiuerians</a:t>
            </a:r>
            <a:r>
              <a:rPr lang="en-US" sz="1200" kern="1200" dirty="0">
                <a:solidFill>
                  <a:schemeClr val="tx1"/>
                </a:solidFill>
                <a:effectLst/>
                <a:latin typeface="+mn-lt"/>
                <a:ea typeface="+mn-ea"/>
                <a:cs typeface="+mn-cs"/>
              </a:rPr>
              <a:t>”. It continues to present many Aboriginal issues with the roles swapped: White people are a minority; white kids are taken from their families or white people being moved to another place because the black government needs their home for “something”.</a:t>
            </a:r>
          </a:p>
          <a:p>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Apology to the Stolen Generations</a:t>
            </a:r>
            <a:r>
              <a:rPr lang="en-US" sz="1200" kern="1200" dirty="0">
                <a:solidFill>
                  <a:schemeClr val="tx1"/>
                </a:solidFill>
                <a:effectLst/>
                <a:latin typeface="+mn-lt"/>
                <a:ea typeface="+mn-ea"/>
                <a:cs typeface="+mn-cs"/>
              </a:rPr>
              <a:t>, Reconciliation Australia, May 2008 (Film - 30 minutes)</a:t>
            </a:r>
          </a:p>
          <a:p>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How did recognition and rights of Aboriginal and Torres Strait Islander peoples improve during the 20</a:t>
            </a:r>
            <a:r>
              <a:rPr lang="en-US" sz="1200" b="1" kern="1200" baseline="30000" dirty="0">
                <a:solidFill>
                  <a:schemeClr val="tx1"/>
                </a:solidFill>
                <a:effectLst/>
                <a:latin typeface="+mn-lt"/>
                <a:ea typeface="+mn-ea"/>
                <a:cs typeface="+mn-cs"/>
              </a:rPr>
              <a:t>th</a:t>
            </a:r>
            <a:r>
              <a:rPr lang="en-US" sz="1200" b="1" kern="1200" dirty="0">
                <a:solidFill>
                  <a:schemeClr val="tx1"/>
                </a:solidFill>
                <a:effectLst/>
                <a:latin typeface="+mn-lt"/>
                <a:ea typeface="+mn-ea"/>
                <a:cs typeface="+mn-cs"/>
              </a:rPr>
              <a:t> Century?</a:t>
            </a:r>
          </a:p>
          <a:p>
            <a:r>
              <a:rPr lang="en-US" sz="1200" b="1" kern="1200" dirty="0">
                <a:solidFill>
                  <a:schemeClr val="tx1"/>
                </a:solidFill>
                <a:effectLst/>
                <a:latin typeface="+mn-lt"/>
                <a:ea typeface="+mn-ea"/>
                <a:cs typeface="+mn-cs"/>
              </a:rPr>
              <a:t>Charles Perkins and the Freedom Ride of 1965;</a:t>
            </a:r>
            <a:r>
              <a:rPr lang="en-US" sz="1200" b="1"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http://indigenousrights.net.au/civil_rights/freedom_ride,_1965</a:t>
            </a:r>
            <a:r>
              <a:rPr lang="en-US" sz="1200" b="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Referendum of 1967</a:t>
            </a:r>
            <a:r>
              <a:rPr lang="en-US" sz="1200" kern="1200" dirty="0">
                <a:solidFill>
                  <a:schemeClr val="tx1"/>
                </a:solidFill>
                <a:effectLst/>
                <a:latin typeface="+mn-lt"/>
                <a:ea typeface="+mn-ea"/>
                <a:cs typeface="+mn-cs"/>
              </a:rPr>
              <a:t>; http://www.naa.gov.au/collection/fact-sheets/fs150.aspx</a:t>
            </a:r>
          </a:p>
          <a:p>
            <a:r>
              <a:rPr lang="en-US" sz="1200" kern="1200" dirty="0">
                <a:solidFill>
                  <a:schemeClr val="tx1"/>
                </a:solidFill>
                <a:effectLst/>
                <a:latin typeface="+mn-lt"/>
                <a:ea typeface="+mn-ea"/>
                <a:cs typeface="+mn-cs"/>
              </a:rPr>
              <a:t>Land Rights e.g. Vincent </a:t>
            </a:r>
            <a:r>
              <a:rPr lang="en-US" sz="1200" kern="1200" dirty="0" err="1">
                <a:solidFill>
                  <a:schemeClr val="tx1"/>
                </a:solidFill>
                <a:effectLst/>
                <a:latin typeface="+mn-lt"/>
                <a:ea typeface="+mn-ea"/>
                <a:cs typeface="+mn-cs"/>
              </a:rPr>
              <a:t>Lingiari</a:t>
            </a:r>
            <a:r>
              <a:rPr lang="en-US" sz="1200" kern="1200" dirty="0">
                <a:solidFill>
                  <a:schemeClr val="tx1"/>
                </a:solidFill>
                <a:effectLst/>
                <a:latin typeface="+mn-lt"/>
                <a:ea typeface="+mn-ea"/>
                <a:cs typeface="+mn-cs"/>
              </a:rPr>
              <a:t>, Eddie Mabo</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Tent Embassy</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Investigate the history of events that led up to the Reconciliation movement.</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Research significant dates, e.g. removal, assimilation, Native Title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Discuss Prime Minister Kevin Rudd’s 2008 </a:t>
            </a:r>
            <a:r>
              <a:rPr lang="en-US" sz="1200" b="1" kern="1200" dirty="0">
                <a:solidFill>
                  <a:schemeClr val="tx1"/>
                </a:solidFill>
                <a:effectLst/>
                <a:latin typeface="+mn-lt"/>
                <a:ea typeface="+mn-ea"/>
                <a:cs typeface="+mn-cs"/>
              </a:rPr>
              <a:t>‘Apology’</a:t>
            </a:r>
            <a:r>
              <a:rPr lang="en-US" sz="1200" kern="1200" dirty="0">
                <a:solidFill>
                  <a:schemeClr val="tx1"/>
                </a:solidFill>
                <a:effectLst/>
                <a:latin typeface="+mn-lt"/>
                <a:ea typeface="+mn-ea"/>
                <a:cs typeface="+mn-cs"/>
              </a:rPr>
              <a:t> and responsible political decisions which aim to address contemporary Indigenous issues in society.</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See Civics Issues series – </a:t>
            </a:r>
            <a:r>
              <a:rPr lang="en-US" sz="1200" b="1" kern="1200" dirty="0">
                <a:solidFill>
                  <a:schemeClr val="tx1"/>
                </a:solidFill>
                <a:effectLst/>
                <a:latin typeface="+mn-lt"/>
                <a:ea typeface="+mn-ea"/>
                <a:cs typeface="+mn-cs"/>
              </a:rPr>
              <a:t>Indigenous Australians </a:t>
            </a:r>
            <a:r>
              <a:rPr lang="en-US" sz="1200" kern="1200" dirty="0">
                <a:solidFill>
                  <a:schemeClr val="tx1"/>
                </a:solidFill>
                <a:effectLst/>
                <a:latin typeface="+mn-lt"/>
                <a:ea typeface="+mn-ea"/>
                <a:cs typeface="+mn-cs"/>
              </a:rPr>
              <a:t>by Terry Hastings (Macmillan</a:t>
            </a:r>
            <a:r>
              <a:rPr lang="en-US" sz="1200" kern="1200" baseline="0" dirty="0">
                <a:solidFill>
                  <a:schemeClr val="tx1"/>
                </a:solidFill>
                <a:effectLst/>
                <a:latin typeface="+mn-lt"/>
                <a:ea typeface="+mn-ea"/>
                <a:cs typeface="+mn-cs"/>
              </a:rPr>
              <a:t>) </a:t>
            </a:r>
          </a:p>
          <a:p>
            <a:endParaRPr lang="en-US" sz="1200" kern="1200" baseline="0" dirty="0">
              <a:solidFill>
                <a:schemeClr val="tx1"/>
              </a:solidFill>
              <a:effectLst/>
              <a:latin typeface="+mn-lt"/>
              <a:ea typeface="+mn-ea"/>
              <a:cs typeface="+mn-cs"/>
            </a:endParaRPr>
          </a:p>
          <a:p>
            <a:r>
              <a:rPr lang="en-US" sz="1200" b="1" kern="1200" baseline="0" dirty="0">
                <a:solidFill>
                  <a:schemeClr val="tx1"/>
                </a:solidFill>
                <a:effectLst/>
                <a:latin typeface="+mn-lt"/>
                <a:ea typeface="+mn-ea"/>
                <a:cs typeface="+mn-cs"/>
              </a:rPr>
              <a:t>Famous Indigenous Australians, </a:t>
            </a:r>
            <a:r>
              <a:rPr lang="en-US" sz="1200" kern="1200" baseline="0" dirty="0">
                <a:solidFill>
                  <a:schemeClr val="tx1"/>
                </a:solidFill>
                <a:effectLst/>
                <a:latin typeface="+mn-lt"/>
                <a:ea typeface="+mn-ea"/>
                <a:cs typeface="+mn-cs"/>
              </a:rPr>
              <a:t>Use the list below as a research list.</a:t>
            </a:r>
            <a:endParaRPr lang="en-AU" sz="1200" b="1" u="sng" kern="1200" dirty="0">
              <a:solidFill>
                <a:schemeClr val="tx1"/>
              </a:solidFill>
              <a:effectLst/>
              <a:latin typeface="+mn-lt"/>
              <a:ea typeface="+mn-ea"/>
              <a:cs typeface="+mn-cs"/>
              <a:hlinkClick r:id="rId3"/>
            </a:endParaRPr>
          </a:p>
          <a:p>
            <a:endParaRPr lang="en-US" sz="1200" b="1" u="sng" kern="1200" dirty="0">
              <a:solidFill>
                <a:schemeClr val="tx1"/>
              </a:solidFill>
              <a:effectLst/>
              <a:latin typeface="+mn-lt"/>
              <a:ea typeface="+mn-ea"/>
              <a:cs typeface="+mn-cs"/>
              <a:hlinkClick r:id="rId3"/>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Investigate the roles of Indigenous men and women whose work involves providing goods and services for a community, e.g. health care workers, Aboriginal/Indigenous Education Workers, community guides, park rangers …Consider those working in very remote as well as urban areas.</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Why is it important to have people working in these areas?</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Indigenous people involved in the Entertainment industry including professional singers, dancers, actors, sportspeople.</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Indigenous ANZACS</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Investigate treatment of Indigenous servicemen after the wars – social justice issues</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dirty="0"/>
              <a:t>Photography, copyright Christine</a:t>
            </a:r>
            <a:r>
              <a:rPr lang="en-AU" baseline="0" dirty="0"/>
              <a:t> Reid</a:t>
            </a:r>
            <a:endParaRPr lang="en-AU" dirty="0"/>
          </a:p>
          <a:p>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6F73244E-F58A-4E19-99BA-8FC3E34B3273}" type="slidenum">
              <a:rPr lang="en-AU" smtClean="0"/>
              <a:pPr/>
              <a:t>22</a:t>
            </a:fld>
            <a:endParaRPr lang="en-AU"/>
          </a:p>
        </p:txBody>
      </p:sp>
    </p:spTree>
    <p:extLst>
      <p:ext uri="{BB962C8B-B14F-4D97-AF65-F5344CB8AC3E}">
        <p14:creationId xmlns:p14="http://schemas.microsoft.com/office/powerpoint/2010/main" val="1193756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b="1" u="sng" kern="1200" dirty="0">
                <a:solidFill>
                  <a:schemeClr val="tx1"/>
                </a:solidFill>
                <a:effectLst/>
                <a:latin typeface="+mn-lt"/>
                <a:ea typeface="+mn-ea"/>
                <a:cs typeface="+mn-cs"/>
              </a:rPr>
              <a:t>YEAR 7 </a:t>
            </a:r>
          </a:p>
          <a:p>
            <a:r>
              <a:rPr lang="en-US" sz="1200" b="1" kern="1200" dirty="0">
                <a:solidFill>
                  <a:schemeClr val="tx1"/>
                </a:solidFill>
                <a:effectLst/>
                <a:latin typeface="+mn-lt"/>
                <a:ea typeface="+mn-ea"/>
                <a:cs typeface="+mn-cs"/>
              </a:rPr>
              <a:t>Lake </a:t>
            </a:r>
            <a:r>
              <a:rPr lang="en-US" sz="1200" b="1" kern="1200" dirty="0" err="1">
                <a:solidFill>
                  <a:schemeClr val="tx1"/>
                </a:solidFill>
                <a:effectLst/>
                <a:latin typeface="+mn-lt"/>
                <a:ea typeface="+mn-ea"/>
                <a:cs typeface="+mn-cs"/>
              </a:rPr>
              <a:t>Mungo</a:t>
            </a:r>
            <a:r>
              <a:rPr lang="en-US" sz="1200" b="1" kern="1200" dirty="0">
                <a:solidFill>
                  <a:schemeClr val="tx1"/>
                </a:solidFill>
                <a:effectLst/>
                <a:latin typeface="+mn-lt"/>
                <a:ea typeface="+mn-ea"/>
                <a:cs typeface="+mn-cs"/>
              </a:rPr>
              <a:t>. Our story, </a:t>
            </a:r>
            <a:r>
              <a:rPr lang="en-US" sz="1200" b="0" kern="1200" dirty="0">
                <a:solidFill>
                  <a:schemeClr val="tx1"/>
                </a:solidFill>
                <a:effectLst/>
                <a:latin typeface="+mn-lt"/>
                <a:ea typeface="+mn-ea"/>
                <a:cs typeface="+mn-cs"/>
              </a:rPr>
              <a:t>authors are Johnno Mitchell, Leanne Taylor, Naomi </a:t>
            </a:r>
            <a:r>
              <a:rPr lang="en-US" sz="1200" b="0" kern="1200" dirty="0" err="1">
                <a:solidFill>
                  <a:schemeClr val="tx1"/>
                </a:solidFill>
                <a:effectLst/>
                <a:latin typeface="+mn-lt"/>
                <a:ea typeface="+mn-ea"/>
                <a:cs typeface="+mn-cs"/>
              </a:rPr>
              <a:t>Carr</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Raeleen</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Berriman</a:t>
            </a:r>
            <a:r>
              <a:rPr lang="en-US" sz="1200" b="0" kern="1200" dirty="0">
                <a:solidFill>
                  <a:schemeClr val="tx1"/>
                </a:solidFill>
                <a:effectLst/>
                <a:latin typeface="+mn-lt"/>
                <a:ea typeface="+mn-ea"/>
                <a:cs typeface="+mn-cs"/>
              </a:rPr>
              <a:t>, Ron Jackson, Roslyn Thorpe and Vanessa Dyke.  </a:t>
            </a:r>
            <a:r>
              <a:rPr lang="en-US" sz="1200" b="0" kern="1200" dirty="0" err="1">
                <a:solidFill>
                  <a:schemeClr val="tx1"/>
                </a:solidFill>
                <a:effectLst/>
                <a:latin typeface="+mn-lt"/>
                <a:ea typeface="+mn-ea"/>
                <a:cs typeface="+mn-cs"/>
              </a:rPr>
              <a:t>Indij</a:t>
            </a:r>
            <a:r>
              <a:rPr lang="en-US" sz="1200" b="0" kern="1200" dirty="0">
                <a:solidFill>
                  <a:schemeClr val="tx1"/>
                </a:solidFill>
                <a:effectLst/>
                <a:latin typeface="+mn-lt"/>
                <a:ea typeface="+mn-ea"/>
                <a:cs typeface="+mn-cs"/>
              </a:rPr>
              <a:t> readers, 3</a:t>
            </a:r>
            <a:r>
              <a:rPr lang="en-US" sz="1200" b="0" kern="1200" baseline="30000" dirty="0">
                <a:solidFill>
                  <a:schemeClr val="tx1"/>
                </a:solidFill>
                <a:effectLst/>
                <a:latin typeface="+mn-lt"/>
                <a:ea typeface="+mn-ea"/>
                <a:cs typeface="+mn-cs"/>
              </a:rPr>
              <a:t>rd</a:t>
            </a:r>
            <a:r>
              <a:rPr lang="en-US" sz="1200" b="0" kern="1200" dirty="0">
                <a:solidFill>
                  <a:schemeClr val="tx1"/>
                </a:solidFill>
                <a:effectLst/>
                <a:latin typeface="+mn-lt"/>
                <a:ea typeface="+mn-ea"/>
                <a:cs typeface="+mn-cs"/>
              </a:rPr>
              <a:t> series.</a:t>
            </a:r>
            <a:endParaRPr lang="en-AU"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Lake</a:t>
            </a:r>
            <a:r>
              <a:rPr lang="en-US" sz="1200" b="1" kern="1200" baseline="0" dirty="0">
                <a:solidFill>
                  <a:schemeClr val="tx1"/>
                </a:solidFill>
                <a:effectLst/>
                <a:latin typeface="+mn-lt"/>
                <a:ea typeface="+mn-ea"/>
                <a:cs typeface="+mn-cs"/>
              </a:rPr>
              <a:t> </a:t>
            </a:r>
            <a:r>
              <a:rPr lang="en-US" sz="1200" b="1" kern="1200" baseline="0" dirty="0" err="1">
                <a:solidFill>
                  <a:schemeClr val="tx1"/>
                </a:solidFill>
                <a:effectLst/>
                <a:latin typeface="+mn-lt"/>
                <a:ea typeface="+mn-ea"/>
                <a:cs typeface="+mn-cs"/>
              </a:rPr>
              <a:t>Mungo</a:t>
            </a:r>
            <a:r>
              <a:rPr lang="en-US" sz="1200" kern="1200" baseline="0" dirty="0">
                <a:solidFill>
                  <a:schemeClr val="tx1"/>
                </a:solidFill>
                <a:effectLst/>
                <a:latin typeface="+mn-lt"/>
                <a:ea typeface="+mn-ea"/>
                <a:cs typeface="+mn-cs"/>
              </a:rPr>
              <a:t>: http://nma.gov.au/blogs/education/2012/06/01/new-lake-mungo-education-resource/ and http://www.mungoexplorer.com.au/</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Shell </a:t>
            </a:r>
            <a:r>
              <a:rPr lang="en-US" sz="1200" b="1" kern="1200" dirty="0" err="1">
                <a:solidFill>
                  <a:schemeClr val="tx1"/>
                </a:solidFill>
                <a:effectLst/>
                <a:latin typeface="+mn-lt"/>
                <a:ea typeface="+mn-ea"/>
                <a:cs typeface="+mn-cs"/>
              </a:rPr>
              <a:t>Middens</a:t>
            </a:r>
            <a:r>
              <a:rPr lang="en-US" sz="1200" kern="1200" dirty="0">
                <a:solidFill>
                  <a:schemeClr val="tx1"/>
                </a:solidFill>
                <a:effectLst/>
                <a:latin typeface="+mn-lt"/>
                <a:ea typeface="+mn-ea"/>
                <a:cs typeface="+mn-cs"/>
              </a:rPr>
              <a:t>; http://www.environment.nsw.gov.au/nswcultureheritage/ShellMiddens.htm and http://www.aboriginalheritage.tas.gov.au/middens</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Kimberley Bradshaw paintings; </a:t>
            </a:r>
            <a:r>
              <a:rPr lang="en-US" sz="1200" b="0" kern="1200" dirty="0">
                <a:solidFill>
                  <a:schemeClr val="tx1"/>
                </a:solidFill>
                <a:effectLst/>
                <a:latin typeface="+mn-lt"/>
                <a:ea typeface="+mn-ea"/>
                <a:cs typeface="+mn-cs"/>
              </a:rPr>
              <a:t>http://www.bing.com/images/search?q=Kimberley+Bradshaw+paintings&amp;qpvt=Kimberley+Bradshaw+paintings&amp;FORM=IGRE and  http://bradshawfoundation.com/bradshaws/</a:t>
            </a:r>
            <a:endParaRPr lang="en-AU" sz="1200" b="0"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YEAR 8 </a:t>
            </a:r>
          </a:p>
          <a:p>
            <a:r>
              <a:rPr lang="en-US" sz="1200" b="0" kern="1200" dirty="0">
                <a:solidFill>
                  <a:schemeClr val="tx1"/>
                </a:solidFill>
                <a:effectLst/>
                <a:latin typeface="+mn-lt"/>
                <a:ea typeface="+mn-ea"/>
                <a:cs typeface="+mn-cs"/>
              </a:rPr>
              <a:t>There are no Depth Studies that relate to Indigenous Australians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Year 9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Timeline of Legislation affecting Aboriginal Australians:  </a:t>
            </a:r>
            <a:r>
              <a:rPr lang="en-US" sz="1200" b="0" kern="1200" dirty="0">
                <a:solidFill>
                  <a:schemeClr val="tx1"/>
                </a:solidFill>
                <a:effectLst/>
                <a:latin typeface="+mn-lt"/>
                <a:ea typeface="+mn-ea"/>
                <a:cs typeface="+mn-cs"/>
              </a:rPr>
              <a:t>http://australianmuseum.net.au/indigenous-australia-timeline-1901-to-1969 and http://api.ning.com/files/ARWw4Em1WfPTDYzYsqSnK1Tbv43h85vz2Tc2a80xWdOaAzm2goSOUjbWhrfT5lDOJMhgsi4Aq9iXJxcNGqa*EPi3smmF9uoH/Timeline_of_legislation_af.pdf</a:t>
            </a:r>
            <a:endParaRPr lang="en-AU"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Article 12:</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European Convention on Human Rights</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Research the History of Indigenous Education</a:t>
            </a:r>
            <a:endParaRPr lang="en-AU"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Human Rights Education Resource</a:t>
            </a:r>
            <a:r>
              <a:rPr lang="en-US" sz="1200" b="1" kern="1200" baseline="0" dirty="0">
                <a:solidFill>
                  <a:schemeClr val="tx1"/>
                </a:solidFill>
                <a:effectLst/>
                <a:latin typeface="+mn-lt"/>
                <a:ea typeface="+mn-ea"/>
                <a:cs typeface="+mn-cs"/>
              </a:rPr>
              <a:t> for teachers</a:t>
            </a:r>
            <a:r>
              <a:rPr lang="en-US" sz="1200" kern="1200" baseline="0" dirty="0">
                <a:solidFill>
                  <a:schemeClr val="tx1"/>
                </a:solidFill>
                <a:effectLst/>
                <a:latin typeface="+mn-lt"/>
                <a:ea typeface="+mn-ea"/>
                <a:cs typeface="+mn-cs"/>
              </a:rPr>
              <a:t>; https://www.humanrights.gov.au/human-rights-education-and-training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Citizenship: Let’s talk Recognition, </a:t>
            </a:r>
            <a:r>
              <a:rPr lang="en-US" sz="1200" b="0" kern="1200" dirty="0">
                <a:solidFill>
                  <a:schemeClr val="tx1"/>
                </a:solidFill>
                <a:effectLst/>
                <a:latin typeface="+mn-lt"/>
                <a:ea typeface="+mn-ea"/>
                <a:cs typeface="+mn-cs"/>
              </a:rPr>
              <a:t>South Australian Education Pack, 2011; http://www.reconciliationsa.org.au/assets/media/files/Education%20Packs/Citizenship_Lets_Talk_Recognition.pdf</a:t>
            </a:r>
            <a:endParaRPr lang="en-AU"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Little Red Yellow and Black Book: An Introduction to Indigenous Australia, </a:t>
            </a:r>
            <a:r>
              <a:rPr lang="en-US" sz="1200" b="0" kern="1200" dirty="0">
                <a:solidFill>
                  <a:schemeClr val="tx1"/>
                </a:solidFill>
                <a:effectLst/>
                <a:latin typeface="+mn-lt"/>
                <a:ea typeface="+mn-ea"/>
                <a:cs typeface="+mn-cs"/>
              </a:rPr>
              <a:t>Bruce Pascoe, AIATSIS, Aboriginal Studies Press, October 2008</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AIATISIS; http://aiatsis.gov.au/</a:t>
            </a:r>
          </a:p>
          <a:p>
            <a:endParaRPr lang="en-AU"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Research Federation</a:t>
            </a:r>
            <a:r>
              <a:rPr lang="en-US" sz="1200" b="1" kern="1200" baseline="0" dirty="0">
                <a:solidFill>
                  <a:schemeClr val="tx1"/>
                </a:solidFill>
                <a:effectLst/>
                <a:latin typeface="+mn-lt"/>
                <a:ea typeface="+mn-ea"/>
                <a:cs typeface="+mn-cs"/>
              </a:rPr>
              <a:t> and the Australian Aboriginal people</a:t>
            </a:r>
            <a:r>
              <a:rPr lang="en-US" sz="1200" kern="1200" dirty="0">
                <a:solidFill>
                  <a:schemeClr val="tx1"/>
                </a:solidFill>
                <a:effectLst/>
                <a:latin typeface="+mn-lt"/>
                <a:ea typeface="+mn-ea"/>
                <a:cs typeface="+mn-cs"/>
              </a:rPr>
              <a:t> </a:t>
            </a:r>
          </a:p>
          <a:p>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Assimilation;</a:t>
            </a:r>
            <a:r>
              <a:rPr lang="en-US" sz="1200" b="1" kern="1200" baseline="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http://www.skwirk.com/p-c_s-56_u-120_t-328_c-1126/what-was-assimilation-/nsw/what-was-assimilation-/changing-rights-and-freedoms-aboriginal-people/stealing-a-generation-asssimilation-</a:t>
            </a:r>
            <a:r>
              <a:rPr lang="en-US" sz="1200" kern="1200" dirty="0">
                <a:solidFill>
                  <a:schemeClr val="tx1"/>
                </a:solidFill>
                <a:effectLst/>
                <a:latin typeface="+mn-lt"/>
                <a:ea typeface="+mn-ea"/>
                <a:cs typeface="+mn-cs"/>
              </a:rPr>
              <a:t> </a:t>
            </a:r>
          </a:p>
          <a:p>
            <a:endParaRPr lang="en-AU" sz="1200" kern="1200" dirty="0">
              <a:solidFill>
                <a:schemeClr val="tx1"/>
              </a:solidFill>
              <a:effectLst/>
              <a:latin typeface="+mn-lt"/>
              <a:ea typeface="+mn-ea"/>
              <a:cs typeface="+mn-cs"/>
            </a:endParaRPr>
          </a:p>
          <a:p>
            <a:r>
              <a:rPr lang="en-US" sz="1200" b="1" u="none" kern="1200" dirty="0">
                <a:solidFill>
                  <a:schemeClr val="tx1"/>
                </a:solidFill>
                <a:effectLst/>
                <a:latin typeface="+mn-lt"/>
                <a:ea typeface="+mn-ea"/>
                <a:cs typeface="+mn-cs"/>
              </a:rPr>
              <a:t>Racism</a:t>
            </a:r>
          </a:p>
          <a:p>
            <a:r>
              <a:rPr lang="en-US" sz="1200" b="1" u="none" kern="1200" dirty="0">
                <a:solidFill>
                  <a:schemeClr val="tx1"/>
                </a:solidFill>
                <a:effectLst/>
                <a:latin typeface="+mn-lt"/>
                <a:ea typeface="+mn-ea"/>
                <a:cs typeface="+mn-cs"/>
              </a:rPr>
              <a:t>Racism;</a:t>
            </a:r>
            <a:r>
              <a:rPr lang="en-US" sz="1200" b="1" u="none" kern="1200" baseline="0" dirty="0">
                <a:solidFill>
                  <a:schemeClr val="tx1"/>
                </a:solidFill>
                <a:effectLst/>
                <a:latin typeface="+mn-lt"/>
                <a:ea typeface="+mn-ea"/>
                <a:cs typeface="+mn-cs"/>
              </a:rPr>
              <a:t> </a:t>
            </a:r>
            <a:r>
              <a:rPr lang="en-US" sz="1200" b="0" u="none" kern="1200" baseline="0" dirty="0">
                <a:solidFill>
                  <a:schemeClr val="tx1"/>
                </a:solidFill>
                <a:effectLst/>
                <a:latin typeface="+mn-lt"/>
                <a:ea typeface="+mn-ea"/>
                <a:cs typeface="+mn-cs"/>
              </a:rPr>
              <a:t>http://www.racismnoway.com.au/</a:t>
            </a:r>
            <a:endParaRPr lang="en-AU" sz="1200" b="0" u="none"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Countering Racism – Using a critical approach in teaching and learning contexts to explore portrayals of Aboriginality</a:t>
            </a:r>
            <a:r>
              <a:rPr lang="en-US" sz="1200" kern="1200" dirty="0">
                <a:solidFill>
                  <a:schemeClr val="tx1"/>
                </a:solidFill>
                <a:effectLst/>
                <a:latin typeface="+mn-lt"/>
                <a:ea typeface="+mn-ea"/>
                <a:cs typeface="+mn-cs"/>
              </a:rPr>
              <a:t>, Department of Education, Training and Employment</a:t>
            </a:r>
          </a:p>
          <a:p>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Forgotten heroes:  </a:t>
            </a:r>
            <a:r>
              <a:rPr lang="en-US" sz="1200" b="1" kern="1200" dirty="0" err="1">
                <a:solidFill>
                  <a:schemeClr val="tx1"/>
                </a:solidFill>
                <a:effectLst/>
                <a:latin typeface="+mn-lt"/>
                <a:ea typeface="+mn-ea"/>
                <a:cs typeface="+mn-cs"/>
              </a:rPr>
              <a:t>Honouring</a:t>
            </a:r>
            <a:r>
              <a:rPr lang="en-US" sz="1200" b="1" kern="1200" dirty="0">
                <a:solidFill>
                  <a:schemeClr val="tx1"/>
                </a:solidFill>
                <a:effectLst/>
                <a:latin typeface="+mn-lt"/>
                <a:ea typeface="+mn-ea"/>
                <a:cs typeface="+mn-cs"/>
              </a:rPr>
              <a:t> the Service and Sacrifice of Aboriginal and Torres  Strait Islander Peoples; http</a:t>
            </a:r>
            <a:r>
              <a:rPr lang="en-US" sz="1200" b="0" kern="1200" dirty="0">
                <a:solidFill>
                  <a:schemeClr val="tx1"/>
                </a:solidFill>
                <a:effectLst/>
                <a:latin typeface="+mn-lt"/>
                <a:ea typeface="+mn-ea"/>
                <a:cs typeface="+mn-cs"/>
              </a:rPr>
              <a:t>://www.reconciliationsa.org.au/assets/media/Forgotten%20Heroes.pdf</a:t>
            </a:r>
            <a:endParaRPr lang="en-AU" sz="1200" b="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Survival in our own land ‘Aboriginal’ Experiences in ‘South Australia’ since 1836</a:t>
            </a:r>
            <a:r>
              <a:rPr lang="en-US" sz="1200" kern="1200" dirty="0">
                <a:solidFill>
                  <a:schemeClr val="tx1"/>
                </a:solidFill>
                <a:effectLst/>
                <a:latin typeface="+mn-lt"/>
                <a:ea typeface="+mn-ea"/>
                <a:cs typeface="+mn-cs"/>
              </a:rPr>
              <a:t>, told by </a:t>
            </a:r>
            <a:r>
              <a:rPr lang="en-US" sz="1200" kern="1200" dirty="0" err="1">
                <a:solidFill>
                  <a:schemeClr val="tx1"/>
                </a:solidFill>
                <a:effectLst/>
                <a:latin typeface="+mn-lt"/>
                <a:ea typeface="+mn-ea"/>
                <a:cs typeface="+mn-cs"/>
              </a:rPr>
              <a:t>Nungas</a:t>
            </a:r>
            <a:r>
              <a:rPr lang="en-US" sz="1200" kern="1200" dirty="0">
                <a:solidFill>
                  <a:schemeClr val="tx1"/>
                </a:solidFill>
                <a:effectLst/>
                <a:latin typeface="+mn-lt"/>
                <a:ea typeface="+mn-ea"/>
                <a:cs typeface="+mn-cs"/>
              </a:rPr>
              <a:t> and others, edited and researched by </a:t>
            </a:r>
            <a:r>
              <a:rPr lang="en-US" sz="1200" kern="1200" dirty="0" err="1">
                <a:solidFill>
                  <a:schemeClr val="tx1"/>
                </a:solidFill>
                <a:effectLst/>
                <a:latin typeface="+mn-lt"/>
                <a:ea typeface="+mn-ea"/>
                <a:cs typeface="+mn-cs"/>
              </a:rPr>
              <a:t>Christobel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Mattingley</a:t>
            </a:r>
            <a:r>
              <a:rPr lang="en-US" sz="1200" kern="1200" dirty="0">
                <a:solidFill>
                  <a:schemeClr val="tx1"/>
                </a:solidFill>
                <a:effectLst/>
                <a:latin typeface="+mn-lt"/>
                <a:ea typeface="+mn-ea"/>
                <a:cs typeface="+mn-cs"/>
              </a:rPr>
              <a:t>, co-edited by Ken Hampton</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u="none" kern="1200" dirty="0">
                <a:solidFill>
                  <a:schemeClr val="tx1"/>
                </a:solidFill>
                <a:effectLst/>
                <a:latin typeface="+mn-lt"/>
                <a:ea typeface="+mn-ea"/>
                <a:cs typeface="+mn-cs"/>
              </a:rPr>
              <a:t>Sorry Day,</a:t>
            </a:r>
            <a:r>
              <a:rPr lang="en-US" sz="1200" b="1" u="none"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(Journey of Healing Day in South Australia), find education resources, Australian Schools National Sorry Day at http://www.nsdc.org.au/ (teacher’s reference)</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Stolen Generation</a:t>
            </a:r>
            <a:r>
              <a:rPr lang="en-US" sz="1200" kern="1200" dirty="0">
                <a:solidFill>
                  <a:schemeClr val="tx1"/>
                </a:solidFill>
                <a:effectLst/>
                <a:latin typeface="+mn-lt"/>
                <a:ea typeface="+mn-ea"/>
                <a:cs typeface="+mn-cs"/>
              </a:rPr>
              <a:t>, South Australian Education Pack</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a:t>
            </a:r>
            <a:r>
              <a:rPr lang="en-US" sz="1200" b="1" kern="1200" baseline="0" dirty="0">
                <a:solidFill>
                  <a:schemeClr val="tx1"/>
                </a:solidFill>
                <a:effectLst/>
                <a:latin typeface="+mn-lt"/>
                <a:ea typeface="+mn-ea"/>
                <a:cs typeface="+mn-cs"/>
              </a:rPr>
              <a:t> Apology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12</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February, 2008,</a:t>
            </a:r>
            <a:r>
              <a:rPr lang="en-US" sz="1200" kern="1200" baseline="0" dirty="0">
                <a:solidFill>
                  <a:schemeClr val="tx1"/>
                </a:solidFill>
                <a:effectLst/>
                <a:latin typeface="+mn-lt"/>
                <a:ea typeface="+mn-ea"/>
                <a:cs typeface="+mn-cs"/>
              </a:rPr>
              <a:t> http://www.australia.gov.au/about-australia/our-country/our-people/apology-to-australias-indigenous-peoples</a:t>
            </a:r>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 Apology to the Stolen Generations</a:t>
            </a:r>
            <a:r>
              <a:rPr lang="en-US" sz="1200" kern="1200" dirty="0">
                <a:solidFill>
                  <a:schemeClr val="tx1"/>
                </a:solidFill>
                <a:effectLst/>
                <a:latin typeface="+mn-lt"/>
                <a:ea typeface="+mn-ea"/>
                <a:cs typeface="+mn-cs"/>
              </a:rPr>
              <a:t>, Reconciliation Australia, May 2008 (Film - 30 minutes)</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u="none" kern="1200" dirty="0">
                <a:solidFill>
                  <a:schemeClr val="tx1"/>
                </a:solidFill>
                <a:effectLst/>
                <a:latin typeface="+mn-lt"/>
                <a:ea typeface="+mn-ea"/>
                <a:cs typeface="+mn-cs"/>
              </a:rPr>
              <a:t>Electoral Milestone/timetable for Indigenous Australians</a:t>
            </a:r>
            <a:r>
              <a:rPr lang="en-US" sz="1200" b="0" u="none" kern="1200" dirty="0">
                <a:solidFill>
                  <a:schemeClr val="tx1"/>
                </a:solidFill>
                <a:effectLst/>
                <a:latin typeface="+mn-lt"/>
                <a:ea typeface="+mn-ea"/>
                <a:cs typeface="+mn-cs"/>
              </a:rPr>
              <a:t>; http://www.aec.gov.au/indigenous/milestones.htm</a:t>
            </a:r>
            <a:endParaRPr lang="en-AU" sz="1200" b="0" u="none"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History</a:t>
            </a:r>
            <a:r>
              <a:rPr lang="en-US" sz="1200" b="1" kern="1200" baseline="0" dirty="0">
                <a:solidFill>
                  <a:schemeClr val="tx1"/>
                </a:solidFill>
                <a:effectLst/>
                <a:latin typeface="+mn-lt"/>
                <a:ea typeface="+mn-ea"/>
                <a:cs typeface="+mn-cs"/>
              </a:rPr>
              <a:t> of the Indigenous vote</a:t>
            </a:r>
            <a:r>
              <a:rPr lang="en-US" sz="1200" kern="1200" baseline="0" dirty="0">
                <a:solidFill>
                  <a:schemeClr val="tx1"/>
                </a:solidFill>
                <a:effectLst/>
                <a:latin typeface="+mn-lt"/>
                <a:ea typeface="+mn-ea"/>
                <a:cs typeface="+mn-cs"/>
              </a:rPr>
              <a:t>; http://www.aec.gov.au/indigenous/history.htm</a:t>
            </a:r>
            <a:r>
              <a:rPr lang="en-US" sz="1200" kern="1200" dirty="0">
                <a:solidFill>
                  <a:schemeClr val="tx1"/>
                </a:solidFill>
                <a:effectLst/>
                <a:latin typeface="+mn-lt"/>
                <a:ea typeface="+mn-ea"/>
                <a:cs typeface="+mn-cs"/>
              </a:rPr>
              <a:t> </a:t>
            </a:r>
          </a:p>
          <a:p>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Celebrating NAIDOC,</a:t>
            </a:r>
            <a:r>
              <a:rPr lang="en-US" sz="1200" b="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http://www.naidoc.org.au/</a:t>
            </a:r>
          </a:p>
          <a:p>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Celebrating Reconciliation Week</a:t>
            </a:r>
            <a:r>
              <a:rPr lang="en-US" sz="1200" kern="1200" dirty="0">
                <a:solidFill>
                  <a:schemeClr val="tx1"/>
                </a:solidFill>
                <a:effectLst/>
                <a:latin typeface="+mn-lt"/>
                <a:ea typeface="+mn-ea"/>
                <a:cs typeface="+mn-cs"/>
              </a:rPr>
              <a:t> – https://www.reconciliation.org.au/ and http://www.reconciliationsa.org.au/</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Charles Perkins, Freedom Rides: </a:t>
            </a:r>
            <a:r>
              <a:rPr lang="en-US" sz="1200" b="0" kern="1200" dirty="0">
                <a:solidFill>
                  <a:schemeClr val="tx1"/>
                </a:solidFill>
                <a:effectLst/>
                <a:latin typeface="+mn-lt"/>
                <a:ea typeface="+mn-ea"/>
                <a:cs typeface="+mn-cs"/>
              </a:rPr>
              <a:t>http://indigenousrights.net.au/civil_rights/freedom_ride,_1965 and http://dl.nfsa.gov.au/module/1033/</a:t>
            </a:r>
            <a:endParaRPr lang="en-AU" sz="1200" b="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Mabo; </a:t>
            </a:r>
            <a:r>
              <a:rPr lang="en-US" sz="1200" b="0" kern="1200" dirty="0">
                <a:solidFill>
                  <a:schemeClr val="tx1"/>
                </a:solidFill>
                <a:effectLst/>
                <a:latin typeface="+mn-lt"/>
                <a:ea typeface="+mn-ea"/>
                <a:cs typeface="+mn-cs"/>
              </a:rPr>
              <a:t>http://www.mabonativetitle.com/ </a:t>
            </a:r>
            <a:endParaRPr lang="en-AU" sz="1200" b="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Declaration on the Rights of Indigenous Peoples </a:t>
            </a:r>
            <a:r>
              <a:rPr lang="en-US" sz="1200" kern="1200" dirty="0">
                <a:solidFill>
                  <a:schemeClr val="tx1"/>
                </a:solidFill>
                <a:effectLst/>
                <a:latin typeface="+mn-lt"/>
                <a:ea typeface="+mn-ea"/>
                <a:cs typeface="+mn-cs"/>
              </a:rPr>
              <a:t>(2007); https://www.humanrights.gov.au/publications/un-declaration-rights-indigenous-peoples-1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Indigenous Australian health data: </a:t>
            </a:r>
          </a:p>
          <a:p>
            <a:r>
              <a:rPr lang="en-US" sz="1200" b="0" kern="1200" dirty="0">
                <a:solidFill>
                  <a:schemeClr val="tx1"/>
                </a:solidFill>
                <a:effectLst/>
                <a:latin typeface="+mn-lt"/>
                <a:ea typeface="+mn-ea"/>
                <a:cs typeface="+mn-cs"/>
              </a:rPr>
              <a:t>Summary of Indigenous</a:t>
            </a:r>
            <a:r>
              <a:rPr lang="en-US" sz="1200" b="0" kern="1200" baseline="0" dirty="0">
                <a:solidFill>
                  <a:schemeClr val="tx1"/>
                </a:solidFill>
                <a:effectLst/>
                <a:latin typeface="+mn-lt"/>
                <a:ea typeface="+mn-ea"/>
                <a:cs typeface="+mn-cs"/>
              </a:rPr>
              <a:t> health; http://www.healthinfonet.ecu.edu.au/health-facts/summary</a:t>
            </a:r>
          </a:p>
          <a:p>
            <a:r>
              <a:rPr lang="en-US" sz="1200" b="0" kern="1200" baseline="0" dirty="0">
                <a:solidFill>
                  <a:schemeClr val="tx1"/>
                </a:solidFill>
                <a:effectLst/>
                <a:latin typeface="+mn-lt"/>
                <a:ea typeface="+mn-ea"/>
                <a:cs typeface="+mn-cs"/>
              </a:rPr>
              <a:t>Statistical overview of Indigenous health; https://www.humanrights.gov.au/publications/statistical-overview-aboriginal-and-torres-strait-islander-peoples-australia-social</a:t>
            </a:r>
            <a:endParaRPr lang="en-AU" sz="1200" b="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National Archives of Australia</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fact sheets about Indigenous people and events; http://www.naa.gov.au/collection/fact-sheets/on-indigenous-australia/index.aspx</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Aboriginal Australian musicians:</a:t>
            </a:r>
            <a:r>
              <a:rPr lang="en-US" sz="1200" b="1" kern="1200" baseline="0" dirty="0">
                <a:solidFill>
                  <a:schemeClr val="tx1"/>
                </a:solidFill>
                <a:effectLst/>
                <a:latin typeface="+mn-lt"/>
                <a:ea typeface="+mn-ea"/>
                <a:cs typeface="+mn-cs"/>
              </a:rPr>
              <a:t>  </a:t>
            </a:r>
          </a:p>
          <a:p>
            <a:r>
              <a:rPr lang="en-US" sz="1200" b="0" kern="1200" baseline="0" dirty="0">
                <a:solidFill>
                  <a:schemeClr val="tx1"/>
                </a:solidFill>
                <a:effectLst/>
                <a:latin typeface="+mn-lt"/>
                <a:ea typeface="+mn-ea"/>
                <a:cs typeface="+mn-cs"/>
              </a:rPr>
              <a:t>Aboriginal music; http://www.creativespirits.info/resources/music/  </a:t>
            </a:r>
          </a:p>
          <a:p>
            <a:r>
              <a:rPr lang="en-US" sz="1200" b="0" kern="1200" baseline="0" dirty="0">
                <a:solidFill>
                  <a:schemeClr val="tx1"/>
                </a:solidFill>
                <a:effectLst/>
                <a:latin typeface="+mn-lt"/>
                <a:ea typeface="+mn-ea"/>
                <a:cs typeface="+mn-cs"/>
              </a:rPr>
              <a:t>Aboriginal musicians; http://en.wikipedia.org/wiki/List_of_Indigenous_Australian_musicians</a:t>
            </a:r>
          </a:p>
          <a:p>
            <a:endParaRPr lang="en-AU"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Aboriginal Australian actors:</a:t>
            </a:r>
            <a:r>
              <a:rPr lang="en-US" sz="1200" b="1" kern="1200" baseline="0" dirty="0">
                <a:solidFill>
                  <a:schemeClr val="tx1"/>
                </a:solidFill>
                <a:effectLst/>
                <a:latin typeface="+mn-lt"/>
                <a:ea typeface="+mn-ea"/>
                <a:cs typeface="+mn-cs"/>
              </a:rPr>
              <a:t> </a:t>
            </a:r>
          </a:p>
          <a:p>
            <a:r>
              <a:rPr lang="en-US" sz="1200" b="0" kern="1200" baseline="0" dirty="0">
                <a:solidFill>
                  <a:schemeClr val="tx1"/>
                </a:solidFill>
                <a:effectLst/>
                <a:latin typeface="+mn-lt"/>
                <a:ea typeface="+mn-ea"/>
                <a:cs typeface="+mn-cs"/>
              </a:rPr>
              <a:t>Performing artists; http://en.wikipedia.org/wiki/List_of_Indigenous_Australian_performing_artis</a:t>
            </a:r>
            <a:r>
              <a:rPr lang="en-US" sz="1200" b="1" kern="1200" baseline="0" dirty="0">
                <a:solidFill>
                  <a:schemeClr val="tx1"/>
                </a:solidFill>
                <a:effectLst/>
                <a:latin typeface="+mn-lt"/>
                <a:ea typeface="+mn-ea"/>
                <a:cs typeface="+mn-cs"/>
              </a:rPr>
              <a:t>ts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Aboriginal Australian sports people: </a:t>
            </a:r>
          </a:p>
          <a:p>
            <a:r>
              <a:rPr lang="en-US" sz="1200" b="0" kern="1200" dirty="0">
                <a:solidFill>
                  <a:schemeClr val="tx1"/>
                </a:solidFill>
                <a:effectLst/>
                <a:latin typeface="+mn-lt"/>
                <a:ea typeface="+mn-ea"/>
                <a:cs typeface="+mn-cs"/>
              </a:rPr>
              <a:t>Indigenous Australian sportspeople; http://en.wikipedia.org/wiki/List_of_Indigenous_Australian_sportspeople  </a:t>
            </a:r>
          </a:p>
          <a:p>
            <a:r>
              <a:rPr lang="en-US" sz="1200" b="0" kern="1200" dirty="0">
                <a:solidFill>
                  <a:schemeClr val="tx1"/>
                </a:solidFill>
                <a:effectLst/>
                <a:latin typeface="+mn-lt"/>
                <a:ea typeface="+mn-ea"/>
                <a:cs typeface="+mn-cs"/>
              </a:rPr>
              <a:t>Aboriginal sport; http://www.creativespirits.info/aboriginalculture/sport/</a:t>
            </a:r>
            <a:endParaRPr lang="en-AU"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err="1">
                <a:solidFill>
                  <a:schemeClr val="tx1"/>
                </a:solidFill>
                <a:effectLst/>
                <a:latin typeface="+mn-lt"/>
                <a:ea typeface="+mn-ea"/>
                <a:cs typeface="+mn-cs"/>
              </a:rPr>
              <a:t>Moorditj</a:t>
            </a:r>
            <a:r>
              <a:rPr lang="en-US" sz="1200" b="1" kern="1200" dirty="0">
                <a:solidFill>
                  <a:schemeClr val="tx1"/>
                </a:solidFill>
                <a:effectLst/>
                <a:latin typeface="+mn-lt"/>
                <a:ea typeface="+mn-ea"/>
                <a:cs typeface="+mn-cs"/>
              </a:rPr>
              <a:t>, Australian Indigenous Cultural Expressions, </a:t>
            </a:r>
            <a:r>
              <a:rPr lang="en-US" sz="1200" kern="1200" dirty="0">
                <a:solidFill>
                  <a:schemeClr val="tx1"/>
                </a:solidFill>
                <a:effectLst/>
                <a:latin typeface="+mn-lt"/>
                <a:ea typeface="+mn-ea"/>
                <a:cs typeface="+mn-cs"/>
              </a:rPr>
              <a:t>Dare to Lead project. Interactive computer CD features 300 artworks from 111 Indigenous Australian artists.  Indigenous craft, dance, literature, media, music, oral history, theatre and visual arts</a:t>
            </a:r>
            <a:r>
              <a:rPr lang="en-US" sz="1200" b="1" kern="1200" dirty="0">
                <a:solidFill>
                  <a:schemeClr val="tx1"/>
                </a:solidFill>
                <a:effectLst/>
                <a:latin typeface="+mn-lt"/>
                <a:ea typeface="+mn-ea"/>
                <a:cs typeface="+mn-cs"/>
              </a:rPr>
              <a:t>.</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dirty="0"/>
              <a:t>Photography, copyright Christine</a:t>
            </a:r>
            <a:r>
              <a:rPr lang="en-AU" baseline="0" dirty="0"/>
              <a:t> Reid</a:t>
            </a:r>
            <a:endParaRPr lang="en-AU" dirty="0"/>
          </a:p>
          <a:p>
            <a:endParaRPr lang="en-AU" dirty="0"/>
          </a:p>
        </p:txBody>
      </p:sp>
      <p:sp>
        <p:nvSpPr>
          <p:cNvPr id="4" name="Slide Number Placeholder 3"/>
          <p:cNvSpPr>
            <a:spLocks noGrp="1"/>
          </p:cNvSpPr>
          <p:nvPr>
            <p:ph type="sldNum" sz="quarter" idx="10"/>
          </p:nvPr>
        </p:nvSpPr>
        <p:spPr/>
        <p:txBody>
          <a:bodyPr/>
          <a:lstStyle/>
          <a:p>
            <a:fld id="{6F73244E-F58A-4E19-99BA-8FC3E34B3273}" type="slidenum">
              <a:rPr lang="en-AU" smtClean="0"/>
              <a:pPr/>
              <a:t>23</a:t>
            </a:fld>
            <a:endParaRPr lang="en-AU"/>
          </a:p>
        </p:txBody>
      </p:sp>
    </p:spTree>
    <p:extLst>
      <p:ext uri="{BB962C8B-B14F-4D97-AF65-F5344CB8AC3E}">
        <p14:creationId xmlns:p14="http://schemas.microsoft.com/office/powerpoint/2010/main" val="2611194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F73244E-F58A-4E19-99BA-8FC3E34B3273}" type="slidenum">
              <a:rPr lang="en-AU" smtClean="0"/>
              <a:pPr/>
              <a:t>24</a:t>
            </a:fld>
            <a:endParaRPr lang="en-AU"/>
          </a:p>
        </p:txBody>
      </p:sp>
    </p:spTree>
    <p:extLst>
      <p:ext uri="{BB962C8B-B14F-4D97-AF65-F5344CB8AC3E}">
        <p14:creationId xmlns:p14="http://schemas.microsoft.com/office/powerpoint/2010/main" val="1107193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AU" b="1" u="sng" dirty="0"/>
              <a:t>Foundation Year teaching resources</a:t>
            </a:r>
          </a:p>
          <a:p>
            <a:endParaRPr lang="en-AU"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GECKOS</a:t>
            </a:r>
            <a:r>
              <a:rPr lang="en-AU" sz="1200" kern="1200" dirty="0">
                <a:solidFill>
                  <a:schemeClr val="tx1"/>
                </a:solidFill>
                <a:effectLst/>
                <a:latin typeface="+mn-lt"/>
                <a:ea typeface="+mn-ea"/>
                <a:cs typeface="+mn-cs"/>
              </a:rPr>
              <a:t>, WA – explains meaning of Country; http://geckos.ceo.wa.edu.au/primary/country/Pages/country.aspx. Discuss the protocols around welcoming family, friends and/or special guests who visit their homes. Introduce the concept of </a:t>
            </a:r>
            <a:r>
              <a:rPr lang="en-AU" sz="1200" i="1" kern="1200" dirty="0">
                <a:solidFill>
                  <a:schemeClr val="tx1"/>
                </a:solidFill>
                <a:effectLst/>
                <a:latin typeface="+mn-lt"/>
                <a:ea typeface="+mn-ea"/>
                <a:cs typeface="+mn-cs"/>
              </a:rPr>
              <a:t>‘</a:t>
            </a:r>
            <a:r>
              <a:rPr lang="en-AU" sz="1200" kern="1200" dirty="0">
                <a:solidFill>
                  <a:schemeClr val="tx1"/>
                </a:solidFill>
                <a:effectLst/>
                <a:latin typeface="+mn-lt"/>
                <a:ea typeface="+mn-ea"/>
                <a:cs typeface="+mn-cs"/>
              </a:rPr>
              <a:t>Welcome to Country’ and ‘Acknowledgement of Country’.</a:t>
            </a:r>
          </a:p>
          <a:p>
            <a:pPr lvl="0"/>
            <a:endParaRPr lang="en-AU" sz="1200" kern="1200" dirty="0">
              <a:solidFill>
                <a:schemeClr val="tx1"/>
              </a:solidFill>
              <a:effectLst/>
              <a:latin typeface="+mn-lt"/>
              <a:ea typeface="+mn-ea"/>
              <a:cs typeface="+mn-cs"/>
            </a:endParaRPr>
          </a:p>
          <a:p>
            <a:pPr lvl="0"/>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u="none" strike="noStrike" kern="1200" dirty="0">
                <a:solidFill>
                  <a:schemeClr val="tx1"/>
                </a:solidFill>
                <a:effectLst/>
                <a:latin typeface="+mn-lt"/>
                <a:ea typeface="+mn-ea"/>
                <a:cs typeface="+mn-cs"/>
              </a:rPr>
              <a:t>Painting</a:t>
            </a:r>
            <a:r>
              <a:rPr lang="en-AU" sz="1200" b="1" u="none" strike="noStrike" kern="1200" baseline="0" dirty="0">
                <a:solidFill>
                  <a:schemeClr val="tx1"/>
                </a:solidFill>
                <a:effectLst/>
                <a:latin typeface="+mn-lt"/>
                <a:ea typeface="+mn-ea"/>
                <a:cs typeface="+mn-cs"/>
              </a:rPr>
              <a:t> and Maps </a:t>
            </a:r>
            <a:r>
              <a:rPr lang="en-AU" sz="1200" b="0" u="none" strike="noStrike" kern="1200" baseline="0" dirty="0">
                <a:solidFill>
                  <a:schemeClr val="tx1"/>
                </a:solidFill>
                <a:effectLst/>
                <a:latin typeface="+mn-lt"/>
                <a:ea typeface="+mn-ea"/>
                <a:cs typeface="+mn-cs"/>
              </a:rPr>
              <a:t>- </a:t>
            </a:r>
            <a:r>
              <a:rPr lang="en-AU" sz="1100" b="1" u="none" kern="1200" dirty="0">
                <a:solidFill>
                  <a:schemeClr val="tx1"/>
                </a:solidFill>
                <a:effectLst/>
                <a:latin typeface="+mn-lt"/>
                <a:ea typeface="+mn-ea"/>
                <a:cs typeface="+mn-cs"/>
              </a:rPr>
              <a:t>Aboriginal</a:t>
            </a:r>
            <a:r>
              <a:rPr lang="en-AU" sz="1100" b="1" u="none" kern="1200" baseline="0" dirty="0">
                <a:solidFill>
                  <a:schemeClr val="tx1"/>
                </a:solidFill>
                <a:effectLst/>
                <a:latin typeface="+mn-lt"/>
                <a:ea typeface="+mn-ea"/>
                <a:cs typeface="+mn-cs"/>
              </a:rPr>
              <a:t> perspectives in the WA curriculum, </a:t>
            </a:r>
            <a:r>
              <a:rPr lang="en-AU" sz="1100" b="1" u="sng" kern="1200" baseline="0" dirty="0">
                <a:solidFill>
                  <a:schemeClr val="tx1"/>
                </a:solidFill>
                <a:effectLst/>
                <a:latin typeface="+mn-lt"/>
                <a:ea typeface="+mn-ea"/>
                <a:cs typeface="+mn-cs"/>
              </a:rPr>
              <a:t>http://www.det.wa.edu.au/aboriginaleducation/apac/detcms/portal/</a:t>
            </a:r>
            <a:r>
              <a:rPr lang="en-AU" sz="1100" b="0" u="none" kern="1200" baseline="0" dirty="0">
                <a:solidFill>
                  <a:schemeClr val="tx1"/>
                </a:solidFill>
                <a:effectLst/>
                <a:latin typeface="+mn-lt"/>
                <a:ea typeface="+mn-ea"/>
                <a:cs typeface="+mn-cs"/>
              </a:rPr>
              <a:t>  (Lesson Plans)</a:t>
            </a:r>
            <a:endParaRPr lang="en-AU" sz="1100" b="0" u="none" kern="1200" dirty="0">
              <a:solidFill>
                <a:schemeClr val="tx1"/>
              </a:solidFill>
              <a:effectLst/>
              <a:latin typeface="+mn-lt"/>
              <a:ea typeface="+mn-ea"/>
              <a:cs typeface="+mn-cs"/>
            </a:endParaRPr>
          </a:p>
          <a:p>
            <a:pPr lvl="0"/>
            <a:endParaRPr lang="en-AU" sz="11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As a class, students create a ‘map-painting’ of their local community, representing significant physical features with symbols in the traditional Aboriginal way - using the aerial landscape technique</a:t>
            </a: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Organise an incursion whereby a local Aboriginal dance group performs a selection of dances for students. Invite a member of the dance group to talk to the students about the stories behind the dances – their meaning and significance – and to answer student questions about the dances after the performance.</a:t>
            </a:r>
          </a:p>
          <a:p>
            <a:pPr lvl="0"/>
            <a:r>
              <a:rPr lang="en-AU" sz="1200" kern="1200" dirty="0">
                <a:solidFill>
                  <a:schemeClr val="tx1"/>
                </a:solidFill>
                <a:effectLst/>
                <a:latin typeface="+mn-lt"/>
                <a:ea typeface="+mn-ea"/>
                <a:cs typeface="+mn-cs"/>
              </a:rPr>
              <a:t>Focus on the ‘who, what, when, where’ of the story, with students offering their interpretations</a:t>
            </a:r>
            <a:endParaRPr lang="en-AU" sz="14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Students contribute to an oral retelling of the story/stories </a:t>
            </a:r>
            <a:endParaRPr lang="en-AU" sz="14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Dancers share the ‘why’ of the dance (passing on the culture visually) </a:t>
            </a:r>
            <a:endParaRPr lang="en-AU" sz="14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Dancers share what local Aboriginal people made dances about </a:t>
            </a:r>
            <a:endParaRPr lang="en-AU" sz="14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Students enact part of the dance of their choice.</a:t>
            </a:r>
            <a:endParaRPr lang="en-AU" sz="1400" kern="1200" dirty="0">
              <a:solidFill>
                <a:schemeClr val="tx1"/>
              </a:solidFill>
              <a:effectLst/>
              <a:latin typeface="+mn-lt"/>
              <a:ea typeface="+mn-ea"/>
              <a:cs typeface="+mn-cs"/>
            </a:endParaRP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Find the location of your school and/or home on a map</a:t>
            </a:r>
            <a:r>
              <a:rPr lang="en-AU" sz="1200" kern="1200" baseline="0" dirty="0">
                <a:solidFill>
                  <a:schemeClr val="tx1"/>
                </a:solidFill>
                <a:effectLst/>
                <a:latin typeface="+mn-lt"/>
                <a:ea typeface="+mn-ea"/>
                <a:cs typeface="+mn-cs"/>
              </a:rPr>
              <a:t> then compare the names on the Aboriginal Australia map, learn whose land your school or home is built on.</a:t>
            </a:r>
            <a:r>
              <a:rPr lang="en-AU" sz="1200" kern="1200" dirty="0">
                <a:solidFill>
                  <a:schemeClr val="tx1"/>
                </a:solidFill>
                <a:effectLst/>
                <a:latin typeface="+mn-lt"/>
                <a:ea typeface="+mn-ea"/>
                <a:cs typeface="+mn-cs"/>
              </a:rPr>
              <a:t> </a:t>
            </a:r>
          </a:p>
          <a:p>
            <a:pPr lvl="0"/>
            <a:endParaRPr lang="en-AU" sz="1200" kern="1200" dirty="0">
              <a:solidFill>
                <a:schemeClr val="tx1"/>
              </a:solidFill>
              <a:effectLst/>
              <a:latin typeface="+mn-lt"/>
              <a:ea typeface="+mn-ea"/>
              <a:cs typeface="+mn-cs"/>
            </a:endParaRPr>
          </a:p>
          <a:p>
            <a:pPr lvl="0"/>
            <a:r>
              <a:rPr lang="en-AU" sz="1200" b="1" i="1" kern="1200" dirty="0">
                <a:solidFill>
                  <a:schemeClr val="tx1"/>
                </a:solidFill>
                <a:effectLst/>
                <a:latin typeface="+mn-lt"/>
                <a:ea typeface="+mn-ea"/>
                <a:cs typeface="+mn-cs"/>
              </a:rPr>
              <a:t>You and Me: Our Place </a:t>
            </a:r>
            <a:r>
              <a:rPr lang="en-AU" sz="1200" kern="1200" dirty="0">
                <a:solidFill>
                  <a:schemeClr val="tx1"/>
                </a:solidFill>
                <a:effectLst/>
                <a:latin typeface="+mn-lt"/>
                <a:ea typeface="+mn-ea"/>
                <a:cs typeface="+mn-cs"/>
              </a:rPr>
              <a:t>by Leonie Norrington and Dee Huxley</a:t>
            </a:r>
          </a:p>
          <a:p>
            <a:pPr lvl="0"/>
            <a:endParaRPr lang="en-AU" sz="1200" kern="1200" dirty="0">
              <a:solidFill>
                <a:schemeClr val="tx1"/>
              </a:solidFill>
              <a:effectLst/>
              <a:latin typeface="+mn-lt"/>
              <a:ea typeface="+mn-ea"/>
              <a:cs typeface="+mn-cs"/>
            </a:endParaRPr>
          </a:p>
          <a:p>
            <a:r>
              <a:rPr lang="en-AU" sz="1100" b="1" kern="1200" dirty="0">
                <a:solidFill>
                  <a:schemeClr val="tx1"/>
                </a:solidFill>
                <a:effectLst/>
                <a:latin typeface="+mn-lt"/>
                <a:ea typeface="+mn-ea"/>
                <a:cs typeface="+mn-cs"/>
              </a:rPr>
              <a:t>Nyuntu </a:t>
            </a:r>
            <a:r>
              <a:rPr lang="en-AU" sz="1100" b="1" kern="1200" dirty="0" err="1">
                <a:solidFill>
                  <a:schemeClr val="tx1"/>
                </a:solidFill>
                <a:effectLst/>
                <a:latin typeface="+mn-lt"/>
                <a:ea typeface="+mn-ea"/>
                <a:cs typeface="+mn-cs"/>
              </a:rPr>
              <a:t>Ninti</a:t>
            </a:r>
            <a:r>
              <a:rPr lang="en-AU" sz="1100" b="1" kern="1200" dirty="0">
                <a:solidFill>
                  <a:schemeClr val="tx1"/>
                </a:solidFill>
                <a:effectLst/>
                <a:latin typeface="+mn-lt"/>
                <a:ea typeface="+mn-ea"/>
                <a:cs typeface="+mn-cs"/>
              </a:rPr>
              <a:t> </a:t>
            </a:r>
            <a:r>
              <a:rPr lang="en-AU" sz="1100" kern="1200" dirty="0">
                <a:solidFill>
                  <a:schemeClr val="tx1"/>
                </a:solidFill>
                <a:effectLst/>
                <a:latin typeface="+mn-lt"/>
                <a:ea typeface="+mn-ea"/>
                <a:cs typeface="+mn-cs"/>
              </a:rPr>
              <a:t>(what you should know) -  </a:t>
            </a:r>
            <a:r>
              <a:rPr lang="en-AU" sz="1100" b="0" u="none" kern="1200" dirty="0">
                <a:solidFill>
                  <a:schemeClr val="tx1"/>
                </a:solidFill>
                <a:effectLst/>
                <a:latin typeface="+mn-lt"/>
                <a:ea typeface="+mn-ea"/>
                <a:cs typeface="+mn-cs"/>
              </a:rPr>
              <a:t>Aboriginal</a:t>
            </a:r>
            <a:r>
              <a:rPr lang="en-AU" sz="1100" b="0" u="none" kern="1200" baseline="0" dirty="0">
                <a:solidFill>
                  <a:schemeClr val="tx1"/>
                </a:solidFill>
                <a:effectLst/>
                <a:latin typeface="+mn-lt"/>
                <a:ea typeface="+mn-ea"/>
                <a:cs typeface="+mn-cs"/>
              </a:rPr>
              <a:t> perspectives in the WA curriculum, </a:t>
            </a:r>
            <a:r>
              <a:rPr lang="en-AU" sz="1100" b="0" u="sng" kern="1200" baseline="0" dirty="0">
                <a:solidFill>
                  <a:schemeClr val="tx1"/>
                </a:solidFill>
                <a:effectLst/>
                <a:latin typeface="+mn-lt"/>
                <a:ea typeface="+mn-ea"/>
                <a:cs typeface="+mn-cs"/>
              </a:rPr>
              <a:t>http://www.det.wa.edu.au/aboriginaleducation/apac/detcms/portal/</a:t>
            </a:r>
            <a:r>
              <a:rPr lang="en-AU" sz="1100" b="0" u="none" kern="1200" baseline="0" dirty="0">
                <a:solidFill>
                  <a:schemeClr val="tx1"/>
                </a:solidFill>
                <a:effectLst/>
                <a:latin typeface="+mn-lt"/>
                <a:ea typeface="+mn-ea"/>
                <a:cs typeface="+mn-cs"/>
              </a:rPr>
              <a:t>  (Lesson Plans)</a:t>
            </a:r>
            <a:endParaRPr lang="en-AU" sz="1100" b="0" u="none" kern="1200" dirty="0">
              <a:solidFill>
                <a:schemeClr val="tx1"/>
              </a:solidFill>
              <a:effectLst/>
              <a:latin typeface="+mn-lt"/>
              <a:ea typeface="+mn-ea"/>
              <a:cs typeface="+mn-cs"/>
            </a:endParaRPr>
          </a:p>
          <a:p>
            <a:pPr lvl="0"/>
            <a:endParaRPr lang="en-AU" sz="1100" kern="1200" dirty="0">
              <a:solidFill>
                <a:schemeClr val="tx1"/>
              </a:solidFill>
              <a:effectLst/>
              <a:latin typeface="+mn-lt"/>
              <a:ea typeface="+mn-ea"/>
              <a:cs typeface="+mn-cs"/>
            </a:endParaRPr>
          </a:p>
          <a:p>
            <a:endParaRPr lang="en-AU" sz="1200" b="0" u="none"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 Year 1 Teaching Resources</a:t>
            </a:r>
          </a:p>
          <a:p>
            <a:endParaRPr lang="en-AU" sz="1200" b="1"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Select Dreaming stories</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from </a:t>
            </a:r>
            <a:r>
              <a:rPr lang="en-AU" sz="1200" b="1" kern="1200" dirty="0">
                <a:solidFill>
                  <a:schemeClr val="tx1"/>
                </a:solidFill>
                <a:effectLst/>
                <a:latin typeface="+mn-lt"/>
                <a:ea typeface="+mn-ea"/>
                <a:cs typeface="+mn-cs"/>
              </a:rPr>
              <a:t>The Dreaming DVD series</a:t>
            </a:r>
            <a:r>
              <a:rPr lang="en-AU" sz="1200" kern="1200" dirty="0">
                <a:solidFill>
                  <a:schemeClr val="tx1"/>
                </a:solidFill>
                <a:effectLst/>
                <a:latin typeface="+mn-lt"/>
                <a:ea typeface="+mn-ea"/>
                <a:cs typeface="+mn-cs"/>
              </a:rPr>
              <a:t>, Identify the natural landforms that are featured in the stories. Illustrate in a table or by using Kid </a:t>
            </a:r>
            <a:r>
              <a:rPr lang="en-AU" sz="1200" kern="1200" dirty="0" err="1">
                <a:solidFill>
                  <a:schemeClr val="tx1"/>
                </a:solidFill>
                <a:effectLst/>
                <a:latin typeface="+mn-lt"/>
                <a:ea typeface="+mn-ea"/>
                <a:cs typeface="+mn-cs"/>
              </a:rPr>
              <a:t>Pix</a:t>
            </a:r>
            <a:r>
              <a:rPr lang="en-AU" sz="1200" kern="1200" dirty="0">
                <a:solidFill>
                  <a:schemeClr val="tx1"/>
                </a:solidFill>
                <a:effectLst/>
                <a:latin typeface="+mn-lt"/>
                <a:ea typeface="+mn-ea"/>
                <a:cs typeface="+mn-cs"/>
              </a:rPr>
              <a:t> or a similar program</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Discuss the way in which Aboriginal people explain the creation of these landforms. How effective are these ‘creation stories’?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List what could happen if these significant natural landforms are not cared for or protected</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Who looks after these significant natural landforms today? What can we do to help?</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Recount the stories using simple illustrations as reminders</a:t>
            </a:r>
            <a:r>
              <a:rPr lang="en-AU" sz="1200" kern="1200" baseline="0" dirty="0">
                <a:solidFill>
                  <a:schemeClr val="tx1"/>
                </a:solidFill>
                <a:effectLst/>
                <a:latin typeface="+mn-lt"/>
                <a:ea typeface="+mn-ea"/>
                <a:cs typeface="+mn-cs"/>
              </a:rPr>
              <a:t> of the main features of the story.</a:t>
            </a:r>
          </a:p>
          <a:p>
            <a:pPr lvl="0"/>
            <a:endParaRPr lang="en-AU" sz="1200" kern="1200" baseline="0" dirty="0">
              <a:solidFill>
                <a:schemeClr val="tx1"/>
              </a:solidFill>
              <a:effectLst/>
              <a:latin typeface="+mn-lt"/>
              <a:ea typeface="+mn-ea"/>
              <a:cs typeface="+mn-cs"/>
            </a:endParaRPr>
          </a:p>
          <a:p>
            <a:pPr lvl="0"/>
            <a:r>
              <a:rPr lang="en-AU" sz="1200" b="1" kern="1200" dirty="0">
                <a:solidFill>
                  <a:schemeClr val="tx1"/>
                </a:solidFill>
                <a:effectLst/>
                <a:latin typeface="+mn-lt"/>
                <a:ea typeface="+mn-ea"/>
                <a:cs typeface="+mn-cs"/>
              </a:rPr>
              <a:t>Dreaming Stories </a:t>
            </a:r>
            <a:r>
              <a:rPr lang="en-AU" sz="1200" kern="1200" dirty="0">
                <a:solidFill>
                  <a:schemeClr val="tx1"/>
                </a:solidFill>
                <a:effectLst/>
                <a:latin typeface="+mn-lt"/>
                <a:ea typeface="+mn-ea"/>
                <a:cs typeface="+mn-cs"/>
              </a:rPr>
              <a:t>are available</a:t>
            </a:r>
            <a:r>
              <a:rPr lang="en-AU" sz="1200" kern="1200" baseline="0" dirty="0">
                <a:solidFill>
                  <a:schemeClr val="tx1"/>
                </a:solidFill>
                <a:effectLst/>
                <a:latin typeface="+mn-lt"/>
                <a:ea typeface="+mn-ea"/>
                <a:cs typeface="+mn-cs"/>
              </a:rPr>
              <a:t> on </a:t>
            </a:r>
            <a:r>
              <a:rPr lang="en-AU" sz="1200" kern="1200" baseline="0" dirty="0" err="1">
                <a:solidFill>
                  <a:schemeClr val="tx1"/>
                </a:solidFill>
                <a:effectLst/>
                <a:latin typeface="+mn-lt"/>
                <a:ea typeface="+mn-ea"/>
                <a:cs typeface="+mn-cs"/>
              </a:rPr>
              <a:t>Youtube</a:t>
            </a:r>
            <a:r>
              <a:rPr lang="en-AU" sz="1200" kern="1200" baseline="0" dirty="0">
                <a:solidFill>
                  <a:schemeClr val="tx1"/>
                </a:solidFill>
                <a:effectLst/>
                <a:latin typeface="+mn-lt"/>
                <a:ea typeface="+mn-ea"/>
                <a:cs typeface="+mn-cs"/>
              </a:rPr>
              <a:t> –</a:t>
            </a:r>
          </a:p>
          <a:p>
            <a:pPr lvl="0"/>
            <a:endParaRPr lang="en-AU" sz="1100" kern="1200" dirty="0">
              <a:solidFill>
                <a:schemeClr val="tx1"/>
              </a:solidFill>
              <a:effectLst/>
              <a:latin typeface="+mn-lt"/>
              <a:ea typeface="+mn-ea"/>
              <a:cs typeface="+mn-cs"/>
            </a:endParaRPr>
          </a:p>
          <a:p>
            <a:pPr lvl="0"/>
            <a:r>
              <a:rPr lang="en-AU" sz="1200" b="1" kern="1200" dirty="0">
                <a:solidFill>
                  <a:schemeClr val="tx1"/>
                </a:solidFill>
                <a:effectLst/>
                <a:latin typeface="+mn-lt"/>
                <a:ea typeface="+mn-ea"/>
                <a:cs typeface="+mn-cs"/>
              </a:rPr>
              <a:t>The Seasons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Talk</a:t>
            </a:r>
            <a:r>
              <a:rPr lang="en-AU" sz="1200" kern="1200" baseline="0" dirty="0">
                <a:solidFill>
                  <a:schemeClr val="tx1"/>
                </a:solidFill>
                <a:effectLst/>
                <a:latin typeface="+mn-lt"/>
                <a:ea typeface="+mn-ea"/>
                <a:cs typeface="+mn-cs"/>
              </a:rPr>
              <a:t> about the weather, the seasons, what happens each seasons, how do we know it is winter? </a:t>
            </a:r>
            <a:r>
              <a:rPr lang="en-AU" sz="1200" kern="1200" baseline="0" dirty="0" err="1">
                <a:solidFill>
                  <a:schemeClr val="tx1"/>
                </a:solidFill>
                <a:effectLst/>
                <a:latin typeface="+mn-lt"/>
                <a:ea typeface="+mn-ea"/>
                <a:cs typeface="+mn-cs"/>
              </a:rPr>
              <a:t>etc</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Talk about the current</a:t>
            </a:r>
            <a:r>
              <a:rPr lang="en-AU" sz="1200" kern="1200" baseline="0" dirty="0">
                <a:solidFill>
                  <a:schemeClr val="tx1"/>
                </a:solidFill>
                <a:effectLst/>
                <a:latin typeface="+mn-lt"/>
                <a:ea typeface="+mn-ea"/>
                <a:cs typeface="+mn-cs"/>
              </a:rPr>
              <a:t> weather, what season is it now, what are the characteristics of this season.</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Identify the current season of the year and its general characteristics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How</a:t>
            </a:r>
            <a:r>
              <a:rPr lang="en-AU" sz="1200" kern="1200" baseline="0" dirty="0">
                <a:solidFill>
                  <a:schemeClr val="tx1"/>
                </a:solidFill>
                <a:effectLst/>
                <a:latin typeface="+mn-lt"/>
                <a:ea typeface="+mn-ea"/>
                <a:cs typeface="+mn-cs"/>
              </a:rPr>
              <a:t> do we know that the seasons have changed?</a:t>
            </a:r>
            <a:endParaRPr lang="en-A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AU" sz="1200" i="0" kern="1200" dirty="0">
                <a:solidFill>
                  <a:schemeClr val="tx1"/>
                </a:solidFill>
                <a:effectLst/>
                <a:latin typeface="+mn-lt"/>
                <a:ea typeface="+mn-ea"/>
                <a:cs typeface="+mn-cs"/>
              </a:rPr>
              <a:t>What are the features of the European based seasons used in your community?</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Read and talk about </a:t>
            </a:r>
            <a:r>
              <a:rPr lang="en-AU" sz="1200" b="1" i="1" kern="1200" dirty="0">
                <a:solidFill>
                  <a:schemeClr val="tx1"/>
                </a:solidFill>
                <a:effectLst/>
                <a:latin typeface="+mn-lt"/>
                <a:ea typeface="+mn-ea"/>
                <a:cs typeface="+mn-cs"/>
              </a:rPr>
              <a:t>Walking with the Seasons in Kakadu</a:t>
            </a:r>
            <a:r>
              <a:rPr lang="en-AU" sz="1200" b="1" kern="120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by Diane Lucas and </a:t>
            </a:r>
            <a:r>
              <a:rPr lang="en-AU" sz="1200" b="1" i="1" kern="1200" dirty="0">
                <a:solidFill>
                  <a:schemeClr val="tx1"/>
                </a:solidFill>
                <a:effectLst/>
                <a:latin typeface="+mn-lt"/>
                <a:ea typeface="+mn-ea"/>
                <a:cs typeface="+mn-cs"/>
              </a:rPr>
              <a:t>My Home in Kakadu</a:t>
            </a:r>
            <a:r>
              <a:rPr lang="en-AU" sz="1200" b="1" kern="120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by Jane </a:t>
            </a:r>
            <a:r>
              <a:rPr lang="en-AU" sz="1200" kern="1200" dirty="0" err="1">
                <a:solidFill>
                  <a:schemeClr val="tx1"/>
                </a:solidFill>
                <a:effectLst/>
                <a:latin typeface="+mn-lt"/>
                <a:ea typeface="+mn-ea"/>
                <a:cs typeface="+mn-cs"/>
              </a:rPr>
              <a:t>Christophersen</a:t>
            </a:r>
            <a:r>
              <a:rPr lang="en-AU" sz="1200" kern="1200" dirty="0">
                <a:solidFill>
                  <a:schemeClr val="tx1"/>
                </a:solidFill>
                <a:effectLst/>
                <a:latin typeface="+mn-lt"/>
                <a:ea typeface="+mn-ea"/>
                <a:cs typeface="+mn-cs"/>
              </a:rPr>
              <a:t> and discuss the importance of the environmental signs in the natural world around us that indicate the changing seasons, e.g. leaves changing colour and/or dropping, flowers blooming, eggs being laid, baby animals being born, particular winds blowing, rain falling, the heat, the cold …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Additional Aboriginal Seasons information</a:t>
            </a:r>
            <a:r>
              <a:rPr lang="en-AU" sz="1200" kern="1200" baseline="0" dirty="0">
                <a:solidFill>
                  <a:schemeClr val="tx1"/>
                </a:solidFill>
                <a:effectLst/>
                <a:latin typeface="+mn-lt"/>
                <a:ea typeface="+mn-ea"/>
                <a:cs typeface="+mn-cs"/>
              </a:rPr>
              <a:t> can be found at </a:t>
            </a:r>
            <a:r>
              <a:rPr lang="en-AU" sz="1200"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AU" sz="1200" b="1" kern="1200" dirty="0">
                <a:solidFill>
                  <a:schemeClr val="tx1"/>
                </a:solidFill>
                <a:effectLst/>
                <a:latin typeface="+mn-lt"/>
                <a:ea typeface="+mn-ea"/>
                <a:cs typeface="+mn-cs"/>
              </a:rPr>
              <a:t>Indigenous</a:t>
            </a:r>
            <a:r>
              <a:rPr lang="en-AU" sz="1200" b="1" kern="1200" baseline="0" dirty="0">
                <a:solidFill>
                  <a:schemeClr val="tx1"/>
                </a:solidFill>
                <a:effectLst/>
                <a:latin typeface="+mn-lt"/>
                <a:ea typeface="+mn-ea"/>
                <a:cs typeface="+mn-cs"/>
              </a:rPr>
              <a:t> Weather Knowledge</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Australian Bureau of Meteorology. (2002),</a:t>
            </a:r>
            <a:r>
              <a:rPr lang="en-AU" sz="1200" kern="1200" baseline="0" dirty="0">
                <a:solidFill>
                  <a:schemeClr val="tx1"/>
                </a:solidFill>
                <a:effectLst/>
                <a:latin typeface="+mn-lt"/>
                <a:ea typeface="+mn-ea"/>
                <a:cs typeface="+mn-cs"/>
              </a:rPr>
              <a:t> http://www.bom.gov.au/iwk/</a:t>
            </a: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The Lost Seasons</a:t>
            </a:r>
            <a:r>
              <a:rPr lang="en-US" sz="1200" kern="1200" dirty="0">
                <a:solidFill>
                  <a:schemeClr val="tx1"/>
                </a:solidFill>
                <a:effectLst/>
                <a:latin typeface="+mn-lt"/>
                <a:ea typeface="+mn-ea"/>
                <a:cs typeface="+mn-cs"/>
              </a:rPr>
              <a:t>,  http://www.abc.net.au/science/features/indigenous/</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Discuss and brainstorm why and how the different seasonal calendars differ.</a:t>
            </a:r>
          </a:p>
          <a:p>
            <a:pPr lvl="0"/>
            <a:r>
              <a:rPr lang="en-AU" sz="1200" kern="1200" dirty="0">
                <a:solidFill>
                  <a:schemeClr val="tx1"/>
                </a:solidFill>
                <a:effectLst/>
                <a:latin typeface="+mn-lt"/>
                <a:ea typeface="+mn-ea"/>
                <a:cs typeface="+mn-cs"/>
              </a:rPr>
              <a:t>Make a chart comparing</a:t>
            </a:r>
            <a:r>
              <a:rPr lang="en-AU" sz="1200" b="1" kern="120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non-Indigenous seasons with Kaurna (or another group) seasons, looking at: the number of seasons,</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names of seasons, weather experienced in each season, and </a:t>
            </a:r>
          </a:p>
          <a:p>
            <a:pPr lvl="0"/>
            <a:r>
              <a:rPr lang="en-AU" sz="1200" kern="1200" dirty="0">
                <a:solidFill>
                  <a:schemeClr val="tx1"/>
                </a:solidFill>
                <a:effectLst/>
                <a:latin typeface="+mn-lt"/>
                <a:ea typeface="+mn-ea"/>
                <a:cs typeface="+mn-cs"/>
              </a:rPr>
              <a:t>activities in which people were/are involved in each season</a:t>
            </a:r>
          </a:p>
          <a:p>
            <a:pPr lvl="0"/>
            <a:r>
              <a:rPr lang="en-AU" sz="1200" kern="1200" dirty="0">
                <a:solidFill>
                  <a:schemeClr val="tx1"/>
                </a:solidFill>
                <a:effectLst/>
                <a:latin typeface="+mn-lt"/>
                <a:ea typeface="+mn-ea"/>
                <a:cs typeface="+mn-cs"/>
              </a:rPr>
              <a:t>Seasons a unit of work found at GECKOS</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WA, http://geckos.ceo.wa.edu.au/primary/ecology/Pages/seasons.aspx</a:t>
            </a:r>
          </a:p>
          <a:p>
            <a:endParaRPr lang="en-AU" sz="1200" kern="1200" dirty="0">
              <a:solidFill>
                <a:schemeClr val="tx1"/>
              </a:solidFill>
              <a:effectLst/>
              <a:latin typeface="+mn-lt"/>
              <a:ea typeface="+mn-ea"/>
              <a:cs typeface="+mn-cs"/>
            </a:endParaRPr>
          </a:p>
          <a:p>
            <a:r>
              <a:rPr lang="en-AU" sz="1200" b="1" u="sng" kern="1200" dirty="0">
                <a:solidFill>
                  <a:schemeClr val="tx1"/>
                </a:solidFill>
                <a:effectLst/>
                <a:latin typeface="+mn-lt"/>
                <a:ea typeface="+mn-ea"/>
                <a:cs typeface="+mn-cs"/>
              </a:rPr>
              <a:t>Year 2 Teaching Resources</a:t>
            </a:r>
          </a:p>
          <a:p>
            <a:endParaRPr lang="en-AU" sz="1200" b="1" u="sng"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Find the Aboriginal names of any significant sites in</a:t>
            </a:r>
            <a:r>
              <a:rPr lang="en-AU" sz="1200" kern="1200" baseline="0" dirty="0">
                <a:solidFill>
                  <a:schemeClr val="tx1"/>
                </a:solidFill>
                <a:effectLst/>
                <a:latin typeface="+mn-lt"/>
                <a:ea typeface="+mn-ea"/>
                <a:cs typeface="+mn-cs"/>
              </a:rPr>
              <a:t> your local area, a web search will usually find information, for example Kaurna place names can be found at http://www.kaurnaplacenames.com/index.php; </a:t>
            </a:r>
            <a:r>
              <a:rPr lang="en-AU" sz="1200" kern="1200" baseline="0" dirty="0" err="1">
                <a:solidFill>
                  <a:schemeClr val="tx1"/>
                </a:solidFill>
                <a:effectLst/>
                <a:latin typeface="+mn-lt"/>
                <a:ea typeface="+mn-ea"/>
                <a:cs typeface="+mn-cs"/>
              </a:rPr>
              <a:t>Wikapedia</a:t>
            </a:r>
            <a:r>
              <a:rPr lang="en-AU" sz="1200" kern="1200" baseline="0" dirty="0">
                <a:solidFill>
                  <a:schemeClr val="tx1"/>
                </a:solidFill>
                <a:effectLst/>
                <a:latin typeface="+mn-lt"/>
                <a:ea typeface="+mn-ea"/>
                <a:cs typeface="+mn-cs"/>
              </a:rPr>
              <a:t> has a list that could be used as a starting point - http://en.wikipedia.org/wiki/List_of_Australian_place_names_of_Aboriginal_origin; additional information found at this web site - http://www.ourlanguages.net.au/languages/aboriginal-place-names.html</a:t>
            </a:r>
            <a:endParaRPr lang="en-AU"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Ask students to think about their </a:t>
            </a:r>
            <a:r>
              <a:rPr lang="en-US" sz="1200" kern="1200" dirty="0" err="1">
                <a:solidFill>
                  <a:schemeClr val="tx1"/>
                </a:solidFill>
                <a:effectLst/>
                <a:latin typeface="+mn-lt"/>
                <a:ea typeface="+mn-ea"/>
                <a:cs typeface="+mn-cs"/>
              </a:rPr>
              <a:t>favourite</a:t>
            </a:r>
            <a:r>
              <a:rPr lang="en-US" sz="1200" kern="1200" dirty="0">
                <a:solidFill>
                  <a:schemeClr val="tx1"/>
                </a:solidFill>
                <a:effectLst/>
                <a:latin typeface="+mn-lt"/>
                <a:ea typeface="+mn-ea"/>
                <a:cs typeface="+mn-cs"/>
              </a:rPr>
              <a:t> place: </a:t>
            </a: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How did it become their special place?</a:t>
            </a: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What is their connection and how do they nurture their connection to this place?</a:t>
            </a: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How do they feel when they have spent time at their place?</a:t>
            </a: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Describe what this place does for their spirit, </a:t>
            </a:r>
            <a:r>
              <a:rPr lang="en-US" sz="1200" kern="1200" dirty="0" err="1">
                <a:solidFill>
                  <a:schemeClr val="tx1"/>
                </a:solidFill>
                <a:effectLst/>
                <a:latin typeface="+mn-lt"/>
                <a:ea typeface="+mn-ea"/>
                <a:cs typeface="+mn-cs"/>
              </a:rPr>
              <a:t>eg</a:t>
            </a:r>
            <a:r>
              <a:rPr lang="en-US" sz="1200" kern="1200" dirty="0">
                <a:solidFill>
                  <a:schemeClr val="tx1"/>
                </a:solidFill>
                <a:effectLst/>
                <a:latin typeface="+mn-lt"/>
                <a:ea typeface="+mn-ea"/>
                <a:cs typeface="+mn-cs"/>
              </a:rPr>
              <a:t> feeling happy, alive, rested, at peace, refreshed … </a:t>
            </a: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Illustrate their place using an art form of their choice - collage, painting, sculpture</a:t>
            </a: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Select a piece of music that reminds them of their special place.</a:t>
            </a:r>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kern="1200" dirty="0">
                <a:solidFill>
                  <a:schemeClr val="tx1"/>
                </a:solidFill>
                <a:effectLst/>
                <a:latin typeface="+mn-lt"/>
                <a:ea typeface="+mn-ea"/>
                <a:cs typeface="+mn-cs"/>
              </a:rPr>
              <a:t>Nyuntu </a:t>
            </a:r>
            <a:r>
              <a:rPr lang="en-AU" sz="1200" b="1" kern="1200" dirty="0" err="1">
                <a:solidFill>
                  <a:schemeClr val="tx1"/>
                </a:solidFill>
                <a:effectLst/>
                <a:latin typeface="+mn-lt"/>
                <a:ea typeface="+mn-ea"/>
                <a:cs typeface="+mn-cs"/>
              </a:rPr>
              <a:t>Ninti</a:t>
            </a:r>
            <a:r>
              <a:rPr lang="en-AU" sz="1200" b="1" kern="120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(what you should know) -  </a:t>
            </a:r>
            <a:r>
              <a:rPr lang="en-AU" sz="1200" b="0" u="none" kern="1200" dirty="0">
                <a:solidFill>
                  <a:schemeClr val="tx1"/>
                </a:solidFill>
                <a:effectLst/>
                <a:latin typeface="+mn-lt"/>
                <a:ea typeface="+mn-ea"/>
                <a:cs typeface="+mn-cs"/>
              </a:rPr>
              <a:t>Aboriginal</a:t>
            </a:r>
            <a:r>
              <a:rPr lang="en-AU" sz="1200" b="0" u="none" kern="1200" baseline="0" dirty="0">
                <a:solidFill>
                  <a:schemeClr val="tx1"/>
                </a:solidFill>
                <a:effectLst/>
                <a:latin typeface="+mn-lt"/>
                <a:ea typeface="+mn-ea"/>
                <a:cs typeface="+mn-cs"/>
              </a:rPr>
              <a:t> perspectives in the WA curriculum, </a:t>
            </a:r>
            <a:r>
              <a:rPr lang="en-AU" sz="1200" b="0" u="sng" kern="1200" baseline="0" dirty="0">
                <a:solidFill>
                  <a:schemeClr val="tx1"/>
                </a:solidFill>
                <a:effectLst/>
                <a:latin typeface="+mn-lt"/>
                <a:ea typeface="+mn-ea"/>
                <a:cs typeface="+mn-cs"/>
              </a:rPr>
              <a:t>http://www.det.wa.edu.au/aboriginaleducation/apac/detcms/portal/</a:t>
            </a:r>
            <a:r>
              <a:rPr lang="en-AU" sz="1200" b="0" u="none" kern="1200" baseline="0" dirty="0">
                <a:solidFill>
                  <a:schemeClr val="tx1"/>
                </a:solidFill>
                <a:effectLst/>
                <a:latin typeface="+mn-lt"/>
                <a:ea typeface="+mn-ea"/>
                <a:cs typeface="+mn-cs"/>
              </a:rPr>
              <a:t>  (Lesson Plans)</a:t>
            </a:r>
            <a:endParaRPr lang="en-AU" sz="1200" b="0" u="none" kern="1200" dirty="0">
              <a:solidFill>
                <a:schemeClr val="tx1"/>
              </a:solidFill>
              <a:effectLst/>
              <a:latin typeface="+mn-lt"/>
              <a:ea typeface="+mn-ea"/>
              <a:cs typeface="+mn-cs"/>
            </a:endParaRP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Students could also listen to and view a song that demonstrates Aboriginal relationship with the land such as </a:t>
            </a:r>
            <a:r>
              <a:rPr lang="en-AU" sz="1200" i="1" kern="1200" dirty="0">
                <a:solidFill>
                  <a:schemeClr val="tx1"/>
                </a:solidFill>
                <a:effectLst/>
                <a:latin typeface="+mn-lt"/>
                <a:ea typeface="+mn-ea"/>
                <a:cs typeface="+mn-cs"/>
              </a:rPr>
              <a:t>My Island Home </a:t>
            </a:r>
            <a:r>
              <a:rPr lang="en-AU" sz="1200" kern="1200" dirty="0">
                <a:solidFill>
                  <a:schemeClr val="tx1"/>
                </a:solidFill>
                <a:effectLst/>
                <a:latin typeface="+mn-lt"/>
                <a:ea typeface="+mn-ea"/>
                <a:cs typeface="+mn-cs"/>
              </a:rPr>
              <a:t>by Neil Murray (by Christine </a:t>
            </a:r>
            <a:r>
              <a:rPr lang="en-AU" sz="1200" kern="1200" dirty="0" err="1">
                <a:solidFill>
                  <a:schemeClr val="tx1"/>
                </a:solidFill>
                <a:effectLst/>
                <a:latin typeface="+mn-lt"/>
                <a:ea typeface="+mn-ea"/>
                <a:cs typeface="+mn-cs"/>
              </a:rPr>
              <a:t>Anu</a:t>
            </a:r>
            <a:r>
              <a:rPr lang="en-AU" sz="1200" kern="1200" dirty="0">
                <a:solidFill>
                  <a:schemeClr val="tx1"/>
                </a:solidFill>
                <a:effectLst/>
                <a:latin typeface="+mn-lt"/>
                <a:ea typeface="+mn-ea"/>
                <a:cs typeface="+mn-cs"/>
              </a:rPr>
              <a:t>)</a:t>
            </a:r>
            <a:r>
              <a:rPr lang="en-AU" sz="1200" i="1" kern="1200" dirty="0">
                <a:solidFill>
                  <a:schemeClr val="tx1"/>
                </a:solidFill>
                <a:effectLst/>
                <a:latin typeface="+mn-lt"/>
                <a:ea typeface="+mn-ea"/>
                <a:cs typeface="+mn-cs"/>
              </a:rPr>
              <a:t> at https://www.youtube.com/watch?v=OSFGK9HlEto,</a:t>
            </a:r>
            <a:r>
              <a:rPr lang="en-AU" sz="1200" i="1"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Lyrics to this song are available at http://www.lyricsfreak.com/c/christine+anu/island+home_20240451.html</a:t>
            </a:r>
          </a:p>
          <a:p>
            <a:pPr lvl="0"/>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6F73244E-F58A-4E19-99BA-8FC3E34B3273}" type="slidenum">
              <a:rPr lang="en-AU" smtClean="0"/>
              <a:pPr/>
              <a:t>25</a:t>
            </a:fld>
            <a:endParaRPr lang="en-AU"/>
          </a:p>
        </p:txBody>
      </p:sp>
    </p:spTree>
    <p:extLst>
      <p:ext uri="{BB962C8B-B14F-4D97-AF65-F5344CB8AC3E}">
        <p14:creationId xmlns:p14="http://schemas.microsoft.com/office/powerpoint/2010/main" val="9296213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lvl="0"/>
            <a:r>
              <a:rPr lang="en-AU" sz="1200" b="1" u="sng" kern="1200" dirty="0">
                <a:solidFill>
                  <a:schemeClr val="tx1"/>
                </a:solidFill>
                <a:effectLst/>
                <a:latin typeface="+mn-lt"/>
                <a:ea typeface="+mn-ea"/>
                <a:cs typeface="+mn-cs"/>
              </a:rPr>
              <a:t>Year 3 Teaching</a:t>
            </a:r>
            <a:r>
              <a:rPr lang="en-AU" sz="1200" b="1" u="sng" kern="1200" baseline="0" dirty="0">
                <a:solidFill>
                  <a:schemeClr val="tx1"/>
                </a:solidFill>
                <a:effectLst/>
                <a:latin typeface="+mn-lt"/>
                <a:ea typeface="+mn-ea"/>
                <a:cs typeface="+mn-cs"/>
              </a:rPr>
              <a:t> resource</a:t>
            </a:r>
            <a:endParaRPr lang="en-AU" sz="1200" b="1" u="sng"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Display the Aboriginal Australia map and compare it to the political map of Australia showing the state and territorial borders. Copy a political outline map of Australia’s states and territories onto a clear transparency sheet and lay it over the Aboriginal Australia map. Discuss findings </a:t>
            </a:r>
          </a:p>
          <a:p>
            <a:pPr lvl="0"/>
            <a:r>
              <a:rPr lang="en-AU" sz="1200" kern="1200" dirty="0">
                <a:solidFill>
                  <a:schemeClr val="tx1"/>
                </a:solidFill>
                <a:effectLst/>
                <a:latin typeface="+mn-lt"/>
                <a:ea typeface="+mn-ea"/>
                <a:cs typeface="+mn-cs"/>
              </a:rPr>
              <a:t>Highlight the location of the Torres Strait Island and emphasise that the Indigenous peoples of these islands have a different cultural heritage to Australian Aboriginal peoples</a:t>
            </a:r>
          </a:p>
          <a:p>
            <a:pPr lvl="0"/>
            <a:r>
              <a:rPr lang="en-AU" sz="1200" kern="1200" dirty="0">
                <a:solidFill>
                  <a:schemeClr val="tx1"/>
                </a:solidFill>
                <a:effectLst/>
                <a:latin typeface="+mn-lt"/>
                <a:ea typeface="+mn-ea"/>
                <a:cs typeface="+mn-cs"/>
              </a:rPr>
              <a:t>On a map of South Australia showing the Aboriginal groups, draw attention to the name and territory of the local Aboriginal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Explain that Aboriginal people were the first people to live in Australia</a:t>
            </a:r>
          </a:p>
          <a:p>
            <a:pPr lvl="0"/>
            <a:r>
              <a:rPr lang="en-AU" sz="1200" kern="1200" dirty="0">
                <a:solidFill>
                  <a:schemeClr val="tx1"/>
                </a:solidFill>
                <a:effectLst/>
                <a:latin typeface="+mn-lt"/>
                <a:ea typeface="+mn-ea"/>
                <a:cs typeface="+mn-cs"/>
              </a:rPr>
              <a:t>Brainstorm what students know about traditional Aboriginal people</a:t>
            </a:r>
          </a:p>
          <a:p>
            <a:pPr lvl="0"/>
            <a:r>
              <a:rPr lang="en-AU" sz="1200" kern="1200" dirty="0">
                <a:solidFill>
                  <a:schemeClr val="tx1"/>
                </a:solidFill>
                <a:effectLst/>
                <a:latin typeface="+mn-lt"/>
                <a:ea typeface="+mn-ea"/>
                <a:cs typeface="+mn-cs"/>
              </a:rPr>
              <a:t>Use resources/websites to show pictures and information about traditional and contemporary Aboriginal people </a:t>
            </a:r>
          </a:p>
          <a:p>
            <a:pPr lvl="0"/>
            <a:r>
              <a:rPr lang="en-AU" sz="1200" kern="1200" dirty="0">
                <a:solidFill>
                  <a:schemeClr val="tx1"/>
                </a:solidFill>
                <a:effectLst/>
                <a:latin typeface="+mn-lt"/>
                <a:ea typeface="+mn-ea"/>
                <a:cs typeface="+mn-cs"/>
              </a:rPr>
              <a:t>Discuss how traditional Aboriginal people lived in harmony with their environment </a:t>
            </a:r>
          </a:p>
          <a:p>
            <a:pPr lvl="0"/>
            <a:r>
              <a:rPr lang="en-AU" sz="1200" kern="1200" dirty="0">
                <a:solidFill>
                  <a:schemeClr val="tx1"/>
                </a:solidFill>
                <a:effectLst/>
                <a:latin typeface="+mn-lt"/>
                <a:ea typeface="+mn-ea"/>
                <a:cs typeface="+mn-cs"/>
              </a:rPr>
              <a:t>Talk about and identify some significant wetlands, sacred sites, national parks or World Heritage sites that are significant to Australian Indigenous peoples. These may include </a:t>
            </a:r>
            <a:r>
              <a:rPr lang="en-AU" sz="1200" kern="1200" dirty="0" err="1">
                <a:solidFill>
                  <a:schemeClr val="tx1"/>
                </a:solidFill>
                <a:effectLst/>
                <a:latin typeface="+mn-lt"/>
                <a:ea typeface="+mn-ea"/>
                <a:cs typeface="+mn-cs"/>
              </a:rPr>
              <a:t>Warriparinga</a:t>
            </a:r>
            <a:r>
              <a:rPr lang="en-AU" sz="1200" kern="1200" dirty="0">
                <a:solidFill>
                  <a:schemeClr val="tx1"/>
                </a:solidFill>
                <a:effectLst/>
                <a:latin typeface="+mn-lt"/>
                <a:ea typeface="+mn-ea"/>
                <a:cs typeface="+mn-cs"/>
              </a:rPr>
              <a:t>, Kakadu National Park, Uluru, Lake Mung</a:t>
            </a:r>
            <a:r>
              <a:rPr lang="en-AU" sz="1200" kern="1200" baseline="0" dirty="0">
                <a:solidFill>
                  <a:schemeClr val="tx1"/>
                </a:solidFill>
                <a:effectLst/>
                <a:latin typeface="+mn-lt"/>
                <a:ea typeface="+mn-ea"/>
                <a:cs typeface="+mn-cs"/>
              </a:rPr>
              <a:t>o </a:t>
            </a:r>
            <a:r>
              <a:rPr lang="en-AU" sz="1200" kern="1200" baseline="0" dirty="0" err="1">
                <a:solidFill>
                  <a:schemeClr val="tx1"/>
                </a:solidFill>
                <a:effectLst/>
                <a:latin typeface="+mn-lt"/>
                <a:ea typeface="+mn-ea"/>
                <a:cs typeface="+mn-cs"/>
              </a:rPr>
              <a:t>etc</a:t>
            </a:r>
            <a:endParaRPr lang="en-AU" sz="1200" kern="1200" dirty="0">
              <a:solidFill>
                <a:schemeClr val="tx1"/>
              </a:solidFill>
              <a:effectLst/>
              <a:latin typeface="+mn-lt"/>
              <a:ea typeface="+mn-ea"/>
              <a:cs typeface="+mn-cs"/>
            </a:endParaRPr>
          </a:p>
          <a:p>
            <a:pPr lvl="0"/>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b="1" u="sng" kern="1200" dirty="0">
                <a:solidFill>
                  <a:schemeClr val="tx1"/>
                </a:solidFill>
                <a:effectLst/>
                <a:latin typeface="+mn-lt"/>
                <a:ea typeface="+mn-ea"/>
                <a:cs typeface="+mn-cs"/>
              </a:rPr>
              <a:t>Year 4 teacher resources</a:t>
            </a:r>
          </a:p>
          <a:p>
            <a:endParaRPr lang="en-AU" sz="1200" b="1" kern="1200" dirty="0">
              <a:solidFill>
                <a:schemeClr val="tx1"/>
              </a:solidFill>
              <a:effectLst/>
              <a:latin typeface="+mn-lt"/>
              <a:ea typeface="+mn-ea"/>
              <a:cs typeface="+mn-cs"/>
            </a:endParaRPr>
          </a:p>
          <a:p>
            <a:pPr lvl="0"/>
            <a:r>
              <a:rPr lang="en-AU" sz="1200" b="1" kern="1200" dirty="0">
                <a:solidFill>
                  <a:schemeClr val="tx1"/>
                </a:solidFill>
                <a:effectLst/>
                <a:latin typeface="+mn-lt"/>
                <a:ea typeface="+mn-ea"/>
                <a:cs typeface="+mn-cs"/>
              </a:rPr>
              <a:t>GECKOS Unit, WA; http://geckos.ceo.wa.edu.au/primary</a:t>
            </a:r>
          </a:p>
          <a:p>
            <a:pPr lvl="0"/>
            <a:r>
              <a:rPr lang="en-AU" sz="1200" b="0" kern="1200" dirty="0">
                <a:solidFill>
                  <a:schemeClr val="tx1"/>
                </a:solidFill>
                <a:effectLst/>
                <a:latin typeface="+mn-lt"/>
                <a:ea typeface="+mn-ea"/>
                <a:cs typeface="+mn-cs"/>
              </a:rPr>
              <a:t>Country</a:t>
            </a:r>
          </a:p>
          <a:p>
            <a:pPr lvl="0"/>
            <a:r>
              <a:rPr lang="en-AU" sz="1200" kern="1200" baseline="0" dirty="0">
                <a:solidFill>
                  <a:schemeClr val="tx1"/>
                </a:solidFill>
                <a:effectLst/>
                <a:latin typeface="+mn-lt"/>
                <a:ea typeface="+mn-ea"/>
                <a:cs typeface="+mn-cs"/>
              </a:rPr>
              <a:t>Land Management</a:t>
            </a:r>
          </a:p>
          <a:p>
            <a:pPr lvl="0"/>
            <a:r>
              <a:rPr lang="en-AU" sz="1200" kern="1200" baseline="0" dirty="0">
                <a:solidFill>
                  <a:schemeClr val="tx1"/>
                </a:solidFill>
                <a:effectLst/>
                <a:latin typeface="+mn-lt"/>
                <a:ea typeface="+mn-ea"/>
                <a:cs typeface="+mn-cs"/>
              </a:rPr>
              <a:t>Coast </a:t>
            </a:r>
            <a:endParaRPr lang="en-AU" sz="1200" kern="1200" dirty="0">
              <a:solidFill>
                <a:schemeClr val="tx1"/>
              </a:solidFill>
              <a:effectLst/>
              <a:latin typeface="+mn-lt"/>
              <a:ea typeface="+mn-ea"/>
              <a:cs typeface="+mn-cs"/>
            </a:endParaRPr>
          </a:p>
          <a:p>
            <a:pPr lvl="0"/>
            <a:endParaRPr lang="en-US" sz="1200" u="none" strike="noStrike" kern="1200" dirty="0">
              <a:solidFill>
                <a:schemeClr val="tx1"/>
              </a:solidFill>
              <a:effectLst/>
              <a:latin typeface="+mn-lt"/>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u="none" kern="1200" dirty="0">
                <a:solidFill>
                  <a:schemeClr val="tx1"/>
                </a:solidFill>
                <a:effectLst/>
                <a:latin typeface="+mn-lt"/>
                <a:ea typeface="+mn-ea"/>
                <a:cs typeface="+mn-cs"/>
              </a:rPr>
              <a:t>Aboriginal</a:t>
            </a:r>
            <a:r>
              <a:rPr lang="en-AU" sz="1200" b="1" u="none" kern="1200" baseline="0" dirty="0">
                <a:solidFill>
                  <a:schemeClr val="tx1"/>
                </a:solidFill>
                <a:effectLst/>
                <a:latin typeface="+mn-lt"/>
                <a:ea typeface="+mn-ea"/>
                <a:cs typeface="+mn-cs"/>
              </a:rPr>
              <a:t> perspectives in the WA curriculum, </a:t>
            </a:r>
            <a:r>
              <a:rPr lang="en-AU" sz="1200" b="1" u="sng" kern="1200" baseline="0" dirty="0">
                <a:solidFill>
                  <a:schemeClr val="tx1"/>
                </a:solidFill>
                <a:effectLst/>
                <a:latin typeface="+mn-lt"/>
                <a:ea typeface="+mn-ea"/>
                <a:cs typeface="+mn-cs"/>
              </a:rPr>
              <a:t>http://www.det.wa.edu.au/aboriginaleducation/apac/detcms/portal/</a:t>
            </a:r>
            <a:r>
              <a:rPr lang="en-AU" sz="1200" b="0" u="none" kern="1200" baseline="0" dirty="0">
                <a:solidFill>
                  <a:schemeClr val="tx1"/>
                </a:solidFill>
                <a:effectLst/>
                <a:latin typeface="+mn-lt"/>
                <a:ea typeface="+mn-ea"/>
                <a:cs typeface="+mn-cs"/>
              </a:rPr>
              <a:t>  (Lesson Plans) </a:t>
            </a:r>
          </a:p>
          <a:p>
            <a:pPr lvl="0"/>
            <a:r>
              <a:rPr lang="en-AU" sz="1200" kern="1200" dirty="0">
                <a:solidFill>
                  <a:schemeClr val="tx1"/>
                </a:solidFill>
                <a:effectLst/>
                <a:latin typeface="+mn-lt"/>
                <a:ea typeface="+mn-ea"/>
                <a:cs typeface="+mn-cs"/>
              </a:rPr>
              <a:t>Seasons</a:t>
            </a:r>
          </a:p>
          <a:p>
            <a:pPr lvl="0"/>
            <a:r>
              <a:rPr lang="en-AU" sz="1200" kern="1200" dirty="0">
                <a:solidFill>
                  <a:schemeClr val="tx1"/>
                </a:solidFill>
                <a:effectLst/>
                <a:latin typeface="+mn-lt"/>
                <a:ea typeface="+mn-ea"/>
                <a:cs typeface="+mn-cs"/>
              </a:rPr>
              <a:t>Relationships</a:t>
            </a:r>
            <a:r>
              <a:rPr lang="en-AU" sz="1200" kern="1200" baseline="0" dirty="0">
                <a:solidFill>
                  <a:schemeClr val="tx1"/>
                </a:solidFill>
                <a:effectLst/>
                <a:latin typeface="+mn-lt"/>
                <a:ea typeface="+mn-ea"/>
                <a:cs typeface="+mn-cs"/>
              </a:rPr>
              <a:t> with the land</a:t>
            </a:r>
            <a:endParaRPr lang="en-AU" sz="1200" kern="1200" dirty="0">
              <a:solidFill>
                <a:schemeClr val="tx1"/>
              </a:solidFill>
              <a:effectLst/>
              <a:latin typeface="+mn-lt"/>
              <a:ea typeface="+mn-ea"/>
              <a:cs typeface="+mn-cs"/>
            </a:endParaRPr>
          </a:p>
          <a:p>
            <a:pPr lvl="0"/>
            <a:endParaRPr lang="en-AU" dirty="0"/>
          </a:p>
          <a:p>
            <a:pPr lvl="0"/>
            <a:r>
              <a:rPr lang="en-AU" b="1" u="sng" dirty="0"/>
              <a:t>Year 5, teacher resources</a:t>
            </a:r>
          </a:p>
          <a:p>
            <a:pPr lvl="0"/>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GECKOS Unit, WA; http://geckos.ceo.wa.edu.au/primary</a:t>
            </a:r>
          </a:p>
          <a:p>
            <a:pPr lvl="0"/>
            <a:r>
              <a:rPr lang="en-AU" b="0" baseline="0" dirty="0"/>
              <a:t>Fire (technology)</a:t>
            </a:r>
          </a:p>
          <a:p>
            <a:pPr lvl="0"/>
            <a:r>
              <a:rPr lang="en-AU" b="0" baseline="0" dirty="0"/>
              <a:t>Land Management (technology)</a:t>
            </a:r>
            <a:endParaRPr lang="en-AU" b="0" dirty="0"/>
          </a:p>
          <a:p>
            <a:pPr lvl="0"/>
            <a:endParaRPr lang="en-AU" b="1" u="sng" dirty="0"/>
          </a:p>
          <a:p>
            <a:pPr lvl="0"/>
            <a:r>
              <a:rPr lang="en-AU" b="1" u="sng" dirty="0"/>
              <a:t>Year 6 teacher resources</a:t>
            </a:r>
          </a:p>
          <a:p>
            <a:pPr lvl="0"/>
            <a:endParaRPr lang="en-AU" b="1" u="sng" dirty="0"/>
          </a:p>
          <a:p>
            <a:pPr lvl="0"/>
            <a:r>
              <a:rPr lang="en-AU" b="1" u="none" dirty="0"/>
              <a:t>Ethical Research</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indent="0" algn="l" defTabSz="914400" rtl="0" eaLnBrk="1" fontAlgn="auto" latinLnBrk="0" hangingPunct="1">
              <a:lnSpc>
                <a:spcPct val="100000"/>
              </a:lnSpc>
              <a:spcBef>
                <a:spcPts val="0"/>
              </a:spcBef>
              <a:spcAft>
                <a:spcPts val="0"/>
              </a:spcAft>
              <a:buClrTx/>
              <a:buSzTx/>
              <a:buFontTx/>
              <a:buNone/>
              <a:tabLst/>
              <a:defRPr/>
            </a:pPr>
            <a:r>
              <a:rPr lang="en-AU" dirty="0"/>
              <a:t>Photography, copyright Christine</a:t>
            </a:r>
            <a:r>
              <a:rPr lang="en-AU" baseline="0" dirty="0"/>
              <a:t> Reid</a:t>
            </a:r>
            <a:endParaRPr lang="en-AU" dirty="0"/>
          </a:p>
          <a:p>
            <a:endParaRPr lang="en-AU" dirty="0"/>
          </a:p>
        </p:txBody>
      </p:sp>
      <p:sp>
        <p:nvSpPr>
          <p:cNvPr id="4" name="Slide Number Placeholder 3"/>
          <p:cNvSpPr>
            <a:spLocks noGrp="1"/>
          </p:cNvSpPr>
          <p:nvPr>
            <p:ph type="sldNum" sz="quarter" idx="10"/>
          </p:nvPr>
        </p:nvSpPr>
        <p:spPr/>
        <p:txBody>
          <a:bodyPr/>
          <a:lstStyle/>
          <a:p>
            <a:fld id="{6F73244E-F58A-4E19-99BA-8FC3E34B3273}" type="slidenum">
              <a:rPr lang="en-AU" smtClean="0"/>
              <a:pPr/>
              <a:t>26</a:t>
            </a:fld>
            <a:endParaRPr lang="en-AU"/>
          </a:p>
        </p:txBody>
      </p:sp>
    </p:spTree>
    <p:extLst>
      <p:ext uri="{BB962C8B-B14F-4D97-AF65-F5344CB8AC3E}">
        <p14:creationId xmlns:p14="http://schemas.microsoft.com/office/powerpoint/2010/main" val="35836958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lvl="0"/>
            <a:r>
              <a:rPr lang="en-AU" sz="1200" b="1" u="sng" kern="1200" dirty="0">
                <a:solidFill>
                  <a:schemeClr val="tx1"/>
                </a:solidFill>
                <a:effectLst/>
                <a:latin typeface="+mn-lt"/>
                <a:ea typeface="+mn-ea"/>
                <a:cs typeface="+mn-cs"/>
              </a:rPr>
              <a:t>Year 7, teaching resources.</a:t>
            </a:r>
          </a:p>
          <a:p>
            <a:pPr lvl="0"/>
            <a:r>
              <a:rPr lang="en-AU" sz="1200" b="1" kern="1200" dirty="0">
                <a:solidFill>
                  <a:schemeClr val="tx1"/>
                </a:solidFill>
                <a:effectLst/>
                <a:latin typeface="+mn-lt"/>
                <a:ea typeface="+mn-ea"/>
                <a:cs typeface="+mn-cs"/>
              </a:rPr>
              <a:t>Dreaming stories </a:t>
            </a:r>
            <a:r>
              <a:rPr lang="en-AU" sz="1200" kern="1200" dirty="0">
                <a:solidFill>
                  <a:schemeClr val="tx1"/>
                </a:solidFill>
                <a:effectLst/>
                <a:latin typeface="+mn-lt"/>
                <a:ea typeface="+mn-ea"/>
                <a:cs typeface="+mn-cs"/>
              </a:rPr>
              <a:t>can be sourced for your</a:t>
            </a:r>
            <a:r>
              <a:rPr lang="en-AU" sz="1200" kern="1200" baseline="0" dirty="0">
                <a:solidFill>
                  <a:schemeClr val="tx1"/>
                </a:solidFill>
                <a:effectLst/>
                <a:latin typeface="+mn-lt"/>
                <a:ea typeface="+mn-ea"/>
                <a:cs typeface="+mn-cs"/>
              </a:rPr>
              <a:t> region, these sites provides very good information; http://www.australia.gov.au/about-australia/australian-story/dreaming; http://www.tourism.australia.com/aboriginal/aboriginal-culture/dreamtime-stories-and-songlines.aspx; http://www.eurobodalla.com.au/indigenous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Select Dreaming stories</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from </a:t>
            </a:r>
            <a:r>
              <a:rPr lang="en-AU" sz="1200" b="1" kern="1200" dirty="0">
                <a:solidFill>
                  <a:schemeClr val="tx1"/>
                </a:solidFill>
                <a:effectLst/>
                <a:latin typeface="+mn-lt"/>
                <a:ea typeface="+mn-ea"/>
                <a:cs typeface="+mn-cs"/>
              </a:rPr>
              <a:t>The Dreaming DVD series</a:t>
            </a:r>
          </a:p>
          <a:p>
            <a:pPr lvl="0"/>
            <a:endParaRPr lang="en-AU" sz="1200" kern="1200" dirty="0">
              <a:solidFill>
                <a:schemeClr val="tx1"/>
              </a:solidFill>
              <a:effectLst/>
              <a:latin typeface="+mn-lt"/>
              <a:ea typeface="+mn-ea"/>
              <a:cs typeface="+mn-cs"/>
            </a:endParaRPr>
          </a:p>
          <a:p>
            <a:pPr lvl="0"/>
            <a:r>
              <a:rPr lang="en-AU" sz="1200" b="1" kern="1200" dirty="0">
                <a:solidFill>
                  <a:schemeClr val="tx1"/>
                </a:solidFill>
                <a:effectLst/>
                <a:latin typeface="+mn-lt"/>
                <a:ea typeface="+mn-ea"/>
                <a:cs typeface="+mn-cs"/>
              </a:rPr>
              <a:t>GECKOS Unit, WA; http://geckos.ceo.wa.edu.au/primary</a:t>
            </a:r>
          </a:p>
          <a:p>
            <a:pPr lvl="0"/>
            <a:r>
              <a:rPr lang="en-AU" sz="1200" b="0" kern="1200" dirty="0">
                <a:solidFill>
                  <a:schemeClr val="tx1"/>
                </a:solidFill>
                <a:effectLst/>
                <a:latin typeface="+mn-lt"/>
                <a:ea typeface="+mn-ea"/>
                <a:cs typeface="+mn-cs"/>
              </a:rPr>
              <a:t>Country</a:t>
            </a:r>
          </a:p>
          <a:p>
            <a:pPr lvl="0"/>
            <a:r>
              <a:rPr lang="en-AU" sz="1200" kern="1200" baseline="0" dirty="0">
                <a:solidFill>
                  <a:schemeClr val="tx1"/>
                </a:solidFill>
                <a:effectLst/>
                <a:latin typeface="+mn-lt"/>
                <a:ea typeface="+mn-ea"/>
                <a:cs typeface="+mn-cs"/>
              </a:rPr>
              <a:t>Land Management</a:t>
            </a:r>
          </a:p>
          <a:p>
            <a:pPr lvl="0"/>
            <a:r>
              <a:rPr lang="en-AU" sz="1200" kern="1200" baseline="0" dirty="0">
                <a:solidFill>
                  <a:schemeClr val="tx1"/>
                </a:solidFill>
                <a:effectLst/>
                <a:latin typeface="+mn-lt"/>
                <a:ea typeface="+mn-ea"/>
                <a:cs typeface="+mn-cs"/>
              </a:rPr>
              <a:t>Coast </a:t>
            </a:r>
            <a:endParaRPr lang="en-AU" sz="1200" kern="1200" dirty="0">
              <a:solidFill>
                <a:schemeClr val="tx1"/>
              </a:solidFill>
              <a:effectLst/>
              <a:latin typeface="+mn-lt"/>
              <a:ea typeface="+mn-ea"/>
              <a:cs typeface="+mn-cs"/>
            </a:endParaRPr>
          </a:p>
          <a:p>
            <a:pPr lvl="0"/>
            <a:endParaRPr lang="en-AU" sz="1200" b="1" kern="1200" dirty="0">
              <a:solidFill>
                <a:schemeClr val="tx1"/>
              </a:solidFill>
              <a:effectLst/>
              <a:latin typeface="+mn-lt"/>
              <a:ea typeface="+mn-ea"/>
              <a:cs typeface="+mn-cs"/>
            </a:endParaRPr>
          </a:p>
          <a:p>
            <a:pPr lvl="0"/>
            <a:r>
              <a:rPr lang="en-AU" sz="1200" b="1" kern="1200" dirty="0">
                <a:solidFill>
                  <a:schemeClr val="tx1"/>
                </a:solidFill>
                <a:effectLst/>
                <a:latin typeface="+mn-lt"/>
                <a:ea typeface="+mn-ea"/>
                <a:cs typeface="+mn-cs"/>
              </a:rPr>
              <a:t>Relationship to country</a:t>
            </a:r>
          </a:p>
          <a:p>
            <a:pPr lvl="0"/>
            <a:endParaRPr lang="en-A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indent="0" algn="l" defTabSz="914400" rtl="0" eaLnBrk="1" fontAlgn="auto" latinLnBrk="0" hangingPunct="1">
              <a:lnSpc>
                <a:spcPct val="100000"/>
              </a:lnSpc>
              <a:spcBef>
                <a:spcPts val="0"/>
              </a:spcBef>
              <a:spcAft>
                <a:spcPts val="0"/>
              </a:spcAft>
              <a:buClrTx/>
              <a:buSzTx/>
              <a:buFontTx/>
              <a:buNone/>
              <a:tabLst/>
              <a:defRPr/>
            </a:pPr>
            <a:r>
              <a:rPr lang="en-AU" b="1" dirty="0"/>
              <a:t>Year 8 teaching resources</a:t>
            </a:r>
          </a:p>
          <a:p>
            <a:pPr marL="0" marR="0" indent="0" algn="l" defTabSz="914400" rtl="0" eaLnBrk="1" fontAlgn="auto" latinLnBrk="0" hangingPunct="1">
              <a:lnSpc>
                <a:spcPct val="100000"/>
              </a:lnSpc>
              <a:spcBef>
                <a:spcPts val="0"/>
              </a:spcBef>
              <a:spcAft>
                <a:spcPts val="0"/>
              </a:spcAft>
              <a:buClrTx/>
              <a:buSzTx/>
              <a:buFontTx/>
              <a:buNone/>
              <a:tabLst/>
              <a:defRPr/>
            </a:pPr>
            <a:r>
              <a:rPr lang="en-AU" b="1" dirty="0"/>
              <a:t>Unit 1</a:t>
            </a:r>
          </a:p>
          <a:p>
            <a:pPr marL="0" marR="0" indent="0" algn="l" defTabSz="914400" rtl="0" eaLnBrk="1" fontAlgn="auto" latinLnBrk="0" hangingPunct="1">
              <a:lnSpc>
                <a:spcPct val="100000"/>
              </a:lnSpc>
              <a:spcBef>
                <a:spcPts val="0"/>
              </a:spcBef>
              <a:spcAft>
                <a:spcPts val="0"/>
              </a:spcAft>
              <a:buClrTx/>
              <a:buSzTx/>
              <a:buFontTx/>
              <a:buNone/>
              <a:tabLst/>
              <a:defRPr/>
            </a:pPr>
            <a:r>
              <a:rPr lang="en-AU" b="1" dirty="0"/>
              <a:t>Aboriginal tourism</a:t>
            </a:r>
          </a:p>
          <a:p>
            <a:pPr marL="0" marR="0" indent="0" algn="l" defTabSz="914400" rtl="0" eaLnBrk="1" fontAlgn="auto" latinLnBrk="0" hangingPunct="1">
              <a:lnSpc>
                <a:spcPct val="100000"/>
              </a:lnSpc>
              <a:spcBef>
                <a:spcPts val="0"/>
              </a:spcBef>
              <a:spcAft>
                <a:spcPts val="0"/>
              </a:spcAft>
              <a:buClrTx/>
              <a:buSzTx/>
              <a:buFontTx/>
              <a:buNone/>
              <a:tabLst/>
              <a:defRPr/>
            </a:pPr>
            <a:r>
              <a:rPr lang="en-AU" b="0" dirty="0"/>
              <a:t>Uluru, Kata </a:t>
            </a:r>
            <a:r>
              <a:rPr lang="en-AU" b="0" dirty="0" err="1"/>
              <a:t>Juka</a:t>
            </a:r>
            <a:endParaRPr lang="en-AU"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AU" b="0" dirty="0"/>
          </a:p>
          <a:p>
            <a:pPr marL="0" marR="0" indent="0" algn="l" defTabSz="914400" rtl="0" eaLnBrk="1" fontAlgn="auto" latinLnBrk="0" hangingPunct="1">
              <a:lnSpc>
                <a:spcPct val="100000"/>
              </a:lnSpc>
              <a:spcBef>
                <a:spcPts val="0"/>
              </a:spcBef>
              <a:spcAft>
                <a:spcPts val="0"/>
              </a:spcAft>
              <a:buClrTx/>
              <a:buSzTx/>
              <a:buFontTx/>
              <a:buNone/>
              <a:tabLst/>
              <a:defRPr/>
            </a:pPr>
            <a:r>
              <a:rPr lang="en-AU" b="1" dirty="0"/>
              <a:t>Dreaming</a:t>
            </a:r>
            <a:r>
              <a:rPr lang="en-AU" b="1" baseline="0" dirty="0"/>
              <a:t> stories</a:t>
            </a:r>
            <a:r>
              <a:rPr lang="en-AU" b="0" baseline="0" dirty="0"/>
              <a:t>, for example</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a:p>
          <a:p>
            <a:pPr lvl="0"/>
            <a:r>
              <a:rPr lang="en-AU" sz="1200" b="1" kern="1200" dirty="0">
                <a:solidFill>
                  <a:schemeClr val="tx1"/>
                </a:solidFill>
                <a:effectLst/>
                <a:latin typeface="+mn-lt"/>
                <a:ea typeface="+mn-ea"/>
                <a:cs typeface="+mn-cs"/>
              </a:rPr>
              <a:t>GECKOS Unit, WA; http://geckos.ceo.wa.edu.au/primary</a:t>
            </a:r>
          </a:p>
          <a:p>
            <a:pPr lvl="0"/>
            <a:r>
              <a:rPr lang="en-AU" sz="1200" kern="1200" baseline="0" dirty="0">
                <a:solidFill>
                  <a:schemeClr val="tx1"/>
                </a:solidFill>
                <a:effectLst/>
                <a:latin typeface="+mn-lt"/>
                <a:ea typeface="+mn-ea"/>
                <a:cs typeface="+mn-cs"/>
              </a:rPr>
              <a:t>Land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b="1" dirty="0"/>
              <a:t>Lake Mungo </a:t>
            </a:r>
            <a:r>
              <a:rPr lang="en-AU" dirty="0"/>
              <a:t>- http://www.visitmungo.com.au/aboriginal-country</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indent="0" algn="l" defTabSz="914400" rtl="0" eaLnBrk="1" fontAlgn="auto" latinLnBrk="0" hangingPunct="1">
              <a:lnSpc>
                <a:spcPct val="100000"/>
              </a:lnSpc>
              <a:spcBef>
                <a:spcPts val="0"/>
              </a:spcBef>
              <a:spcAft>
                <a:spcPts val="0"/>
              </a:spcAft>
              <a:buClrTx/>
              <a:buSzTx/>
              <a:buFontTx/>
              <a:buNone/>
              <a:tabLst/>
              <a:defRPr/>
            </a:pPr>
            <a:r>
              <a:rPr lang="en-AU" b="1" dirty="0"/>
              <a:t>Unit 2</a:t>
            </a:r>
          </a:p>
          <a:p>
            <a:pPr marL="0" marR="0" indent="0" algn="l" defTabSz="914400" rtl="0" eaLnBrk="1" fontAlgn="auto" latinLnBrk="0" hangingPunct="1">
              <a:lnSpc>
                <a:spcPct val="100000"/>
              </a:lnSpc>
              <a:spcBef>
                <a:spcPts val="0"/>
              </a:spcBef>
              <a:spcAft>
                <a:spcPts val="0"/>
              </a:spcAft>
              <a:buClrTx/>
              <a:buSzTx/>
              <a:buFontTx/>
              <a:buNone/>
              <a:tabLst/>
              <a:defRPr/>
            </a:pPr>
            <a:r>
              <a:rPr lang="en-AU" dirty="0"/>
              <a:t>Use notes from</a:t>
            </a:r>
            <a:r>
              <a:rPr lang="en-AU" baseline="0" dirty="0"/>
              <a:t> Unit 1.</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a:p>
            <a:r>
              <a:rPr lang="en-US" sz="1200" b="1" kern="1200" dirty="0">
                <a:solidFill>
                  <a:schemeClr val="tx1"/>
                </a:solidFill>
                <a:effectLst/>
                <a:latin typeface="+mn-lt"/>
                <a:ea typeface="+mn-ea"/>
                <a:cs typeface="+mn-cs"/>
              </a:rPr>
              <a:t>Timeline of Legislation affecting Aboriginal Australians: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Human Rights Education Resource</a:t>
            </a:r>
            <a:r>
              <a:rPr lang="en-US" sz="1200" b="1" kern="1200" baseline="0" dirty="0">
                <a:solidFill>
                  <a:schemeClr val="tx1"/>
                </a:solidFill>
                <a:effectLst/>
                <a:latin typeface="+mn-lt"/>
                <a:ea typeface="+mn-ea"/>
                <a:cs typeface="+mn-cs"/>
              </a:rPr>
              <a:t> for teachers</a:t>
            </a:r>
            <a:r>
              <a:rPr lang="en-US" sz="1200" kern="1200" baseline="0" dirty="0">
                <a:solidFill>
                  <a:schemeClr val="tx1"/>
                </a:solidFill>
                <a:effectLst/>
                <a:latin typeface="+mn-lt"/>
                <a:ea typeface="+mn-ea"/>
                <a:cs typeface="+mn-cs"/>
              </a:rPr>
              <a:t>; https://www.humanrights.gov.au/human-rights-education-and-training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Citizenship: Let’s talk Recognition, </a:t>
            </a:r>
            <a:r>
              <a:rPr lang="en-US" sz="1200" b="0" kern="1200" dirty="0">
                <a:solidFill>
                  <a:schemeClr val="tx1"/>
                </a:solidFill>
                <a:effectLst/>
                <a:latin typeface="+mn-lt"/>
                <a:ea typeface="+mn-ea"/>
                <a:cs typeface="+mn-cs"/>
              </a:rPr>
              <a:t>South Australian Education Pack, 2011; http://www.reconciliationsa.org.au/assets/media/files/Education%20Packs/Citizenship_Lets_Talk_Recognition.pdf</a:t>
            </a:r>
            <a:endParaRPr lang="en-AU"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indent="0" algn="l" defTabSz="914400" rtl="0" eaLnBrk="1" fontAlgn="auto" latinLnBrk="0" hangingPunct="1">
              <a:lnSpc>
                <a:spcPct val="100000"/>
              </a:lnSpc>
              <a:spcBef>
                <a:spcPts val="0"/>
              </a:spcBef>
              <a:spcAft>
                <a:spcPts val="0"/>
              </a:spcAft>
              <a:buClrTx/>
              <a:buSzTx/>
              <a:buFontTx/>
              <a:buNone/>
              <a:tabLst/>
              <a:defRPr/>
            </a:pPr>
            <a:r>
              <a:rPr lang="en-AU" dirty="0"/>
              <a:t>Photography, copyright Christine</a:t>
            </a:r>
            <a:r>
              <a:rPr lang="en-AU" baseline="0" dirty="0"/>
              <a:t> Reid</a:t>
            </a:r>
            <a:endParaRPr lang="en-AU" dirty="0"/>
          </a:p>
          <a:p>
            <a:endParaRPr lang="en-AU" dirty="0"/>
          </a:p>
        </p:txBody>
      </p:sp>
      <p:sp>
        <p:nvSpPr>
          <p:cNvPr id="4" name="Slide Number Placeholder 3"/>
          <p:cNvSpPr>
            <a:spLocks noGrp="1"/>
          </p:cNvSpPr>
          <p:nvPr>
            <p:ph type="sldNum" sz="quarter" idx="10"/>
          </p:nvPr>
        </p:nvSpPr>
        <p:spPr/>
        <p:txBody>
          <a:bodyPr/>
          <a:lstStyle/>
          <a:p>
            <a:fld id="{6F73244E-F58A-4E19-99BA-8FC3E34B3273}" type="slidenum">
              <a:rPr lang="en-AU" smtClean="0"/>
              <a:pPr/>
              <a:t>27</a:t>
            </a:fld>
            <a:endParaRPr lang="en-AU"/>
          </a:p>
        </p:txBody>
      </p:sp>
    </p:spTree>
    <p:extLst>
      <p:ext uri="{BB962C8B-B14F-4D97-AF65-F5344CB8AC3E}">
        <p14:creationId xmlns:p14="http://schemas.microsoft.com/office/powerpoint/2010/main" val="373415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lvl="0"/>
            <a:r>
              <a:rPr lang="en-AU" b="1" u="none" dirty="0"/>
              <a:t>Year 9, teacher</a:t>
            </a:r>
            <a:r>
              <a:rPr lang="en-AU" b="1" u="none" baseline="0" dirty="0"/>
              <a:t> resources</a:t>
            </a:r>
          </a:p>
          <a:p>
            <a:pPr lvl="0"/>
            <a:endParaRPr lang="en-AU" b="1" u="none" dirty="0"/>
          </a:p>
          <a:p>
            <a:pPr marL="0" marR="0" indent="0" algn="l" defTabSz="914400" rtl="0" eaLnBrk="1" fontAlgn="auto" latinLnBrk="0" hangingPunct="1">
              <a:lnSpc>
                <a:spcPct val="100000"/>
              </a:lnSpc>
              <a:spcBef>
                <a:spcPts val="0"/>
              </a:spcBef>
              <a:spcAft>
                <a:spcPts val="0"/>
              </a:spcAft>
              <a:buClrTx/>
              <a:buSzTx/>
              <a:buFontTx/>
              <a:buNone/>
              <a:tabLst/>
              <a:defRPr/>
            </a:pPr>
            <a:endParaRPr lang="en-AU" b="1" u="sng" dirty="0"/>
          </a:p>
          <a:p>
            <a:pPr marL="0" marR="0" indent="0" algn="l" defTabSz="914400" rtl="0" eaLnBrk="1" fontAlgn="auto" latinLnBrk="0" hangingPunct="1">
              <a:lnSpc>
                <a:spcPct val="100000"/>
              </a:lnSpc>
              <a:spcBef>
                <a:spcPts val="0"/>
              </a:spcBef>
              <a:spcAft>
                <a:spcPts val="0"/>
              </a:spcAft>
              <a:buClrTx/>
              <a:buSzTx/>
              <a:buFontTx/>
              <a:buNone/>
              <a:tabLst/>
              <a:defRPr/>
            </a:pPr>
            <a:r>
              <a:rPr lang="en-AU" b="1" u="sng" dirty="0"/>
              <a:t>Year 10, teacher resources</a:t>
            </a:r>
          </a:p>
          <a:p>
            <a:pPr marL="0" marR="0" indent="0" algn="l" defTabSz="914400" rtl="0" eaLnBrk="1" fontAlgn="auto" latinLnBrk="0" hangingPunct="1">
              <a:lnSpc>
                <a:spcPct val="100000"/>
              </a:lnSpc>
              <a:spcBef>
                <a:spcPts val="0"/>
              </a:spcBef>
              <a:spcAft>
                <a:spcPts val="0"/>
              </a:spcAft>
              <a:buClrTx/>
              <a:buSzTx/>
              <a:buFontTx/>
              <a:buNone/>
              <a:tabLst/>
              <a:defRPr/>
            </a:pPr>
            <a:r>
              <a:rPr lang="en-AU" b="1" dirty="0"/>
              <a:t>Unit 1 – Environmental change and management</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indent="0" algn="l" defTabSz="914400" rtl="0" eaLnBrk="1" fontAlgn="auto" latinLnBrk="0" hangingPunct="1">
              <a:lnSpc>
                <a:spcPct val="100000"/>
              </a:lnSpc>
              <a:spcBef>
                <a:spcPts val="0"/>
              </a:spcBef>
              <a:spcAft>
                <a:spcPts val="0"/>
              </a:spcAft>
              <a:buClrTx/>
              <a:buSzTx/>
              <a:buFontTx/>
              <a:buNone/>
              <a:tabLst/>
              <a:defRPr/>
            </a:pPr>
            <a:r>
              <a:rPr lang="en-AU" dirty="0"/>
              <a:t>Indigenous</a:t>
            </a:r>
            <a:r>
              <a:rPr lang="en-AU" baseline="0" dirty="0"/>
              <a:t> Australians, caring for country, access to many different types of programmes through this web site - http://www.environment.gov.au/indigenous/index.html</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a:t>Environment and heritage management - http://www.environment.gov.au/node/22630</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a:t>Environmental management - http://www.environment.nsw.gov.au/resources/whoweare/APECPrinciples.pdf</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a:t>Research Aboriginal life-styles traditional and contemporary.</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AU" b="1" baseline="0" dirty="0"/>
              <a:t>Unit 2 – Geographies of Human Wellbeing</a:t>
            </a:r>
          </a:p>
          <a:p>
            <a:pPr marL="0" marR="0" indent="0" algn="l" defTabSz="914400" rtl="0" eaLnBrk="1" fontAlgn="auto" latinLnBrk="0" hangingPunct="1">
              <a:lnSpc>
                <a:spcPct val="100000"/>
              </a:lnSpc>
              <a:spcBef>
                <a:spcPts val="0"/>
              </a:spcBef>
              <a:spcAft>
                <a:spcPts val="0"/>
              </a:spcAft>
              <a:buClrTx/>
              <a:buSzTx/>
              <a:buFontTx/>
              <a:buNone/>
              <a:tabLst/>
              <a:defRPr/>
            </a:pP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Macquarie Atlas of Indigenous Australia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Australian Bureau</a:t>
            </a:r>
            <a:r>
              <a:rPr lang="en-US" sz="1200" b="1" kern="1200" baseline="0" dirty="0">
                <a:solidFill>
                  <a:schemeClr val="tx1"/>
                </a:solidFill>
                <a:effectLst/>
                <a:latin typeface="+mn-lt"/>
                <a:ea typeface="+mn-ea"/>
                <a:cs typeface="+mn-cs"/>
              </a:rPr>
              <a:t> of Statistics, Aboriginal and Torres Strait Islander people’s data - http://www.abs.gov.au/websitedbs/c311215.nsf/web/Aboriginal+and+Torres+Strait+Islander+Peoples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Measuring the Social and emotional well being of Aboriginal people </a:t>
            </a:r>
            <a:r>
              <a:rPr lang="en-US" sz="1200" b="0" kern="1200" baseline="0" dirty="0">
                <a:solidFill>
                  <a:schemeClr val="tx1"/>
                </a:solidFill>
                <a:effectLst/>
                <a:latin typeface="+mn-lt"/>
                <a:ea typeface="+mn-ea"/>
                <a:cs typeface="+mn-cs"/>
              </a:rPr>
              <a:t>- http://www.aihw.gov.au/publication-detail/?id=6442468208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Aboriginal well being </a:t>
            </a:r>
            <a:r>
              <a:rPr lang="en-US" sz="1200" b="0" kern="1200" baseline="0" dirty="0">
                <a:solidFill>
                  <a:schemeClr val="tx1"/>
                </a:solidFill>
                <a:effectLst/>
                <a:latin typeface="+mn-lt"/>
                <a:ea typeface="+mn-ea"/>
                <a:cs typeface="+mn-cs"/>
              </a:rPr>
              <a:t>- http://www.environment.nsw.gov.au/nswcultureheritage/AboriginalHeritageWellbeing.htm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Research the effects of remoteness.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indent="0" algn="l" defTabSz="914400" rtl="0" eaLnBrk="1" fontAlgn="auto" latinLnBrk="0" hangingPunct="1">
              <a:lnSpc>
                <a:spcPct val="100000"/>
              </a:lnSpc>
              <a:spcBef>
                <a:spcPts val="0"/>
              </a:spcBef>
              <a:spcAft>
                <a:spcPts val="0"/>
              </a:spcAft>
              <a:buClrTx/>
              <a:buSzTx/>
              <a:buFontTx/>
              <a:buNone/>
              <a:tabLst/>
              <a:defRPr/>
            </a:pPr>
            <a:r>
              <a:rPr lang="en-AU" dirty="0"/>
              <a:t>Photography, copyright Christine</a:t>
            </a:r>
            <a:r>
              <a:rPr lang="en-AU" baseline="0" dirty="0"/>
              <a:t> Reid</a:t>
            </a:r>
            <a:endParaRPr lang="en-AU" dirty="0"/>
          </a:p>
          <a:p>
            <a:endParaRPr lang="en-AU" dirty="0"/>
          </a:p>
        </p:txBody>
      </p:sp>
      <p:sp>
        <p:nvSpPr>
          <p:cNvPr id="4" name="Slide Number Placeholder 3"/>
          <p:cNvSpPr>
            <a:spLocks noGrp="1"/>
          </p:cNvSpPr>
          <p:nvPr>
            <p:ph type="sldNum" sz="quarter" idx="10"/>
          </p:nvPr>
        </p:nvSpPr>
        <p:spPr/>
        <p:txBody>
          <a:bodyPr/>
          <a:lstStyle/>
          <a:p>
            <a:fld id="{6F73244E-F58A-4E19-99BA-8FC3E34B3273}" type="slidenum">
              <a:rPr lang="en-AU" smtClean="0"/>
              <a:pPr/>
              <a:t>28</a:t>
            </a:fld>
            <a:endParaRPr lang="en-AU"/>
          </a:p>
        </p:txBody>
      </p:sp>
    </p:spTree>
    <p:extLst>
      <p:ext uri="{BB962C8B-B14F-4D97-AF65-F5344CB8AC3E}">
        <p14:creationId xmlns:p14="http://schemas.microsoft.com/office/powerpoint/2010/main" val="11635185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F73244E-F58A-4E19-99BA-8FC3E34B3273}" type="slidenum">
              <a:rPr lang="en-AU" smtClean="0"/>
              <a:pPr/>
              <a:t>29</a:t>
            </a:fld>
            <a:endParaRPr lang="en-AU"/>
          </a:p>
        </p:txBody>
      </p:sp>
    </p:spTree>
    <p:extLst>
      <p:ext uri="{BB962C8B-B14F-4D97-AF65-F5344CB8AC3E}">
        <p14:creationId xmlns:p14="http://schemas.microsoft.com/office/powerpoint/2010/main" val="4374069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AU" b="1" u="sng" dirty="0"/>
              <a:t>Foundation, Teaching resources</a:t>
            </a:r>
          </a:p>
          <a:p>
            <a:endParaRPr lang="en-AU" b="1" u="sng" dirty="0"/>
          </a:p>
          <a:p>
            <a:r>
              <a:rPr lang="en-US" sz="1200" kern="1200" dirty="0">
                <a:solidFill>
                  <a:schemeClr val="tx1"/>
                </a:solidFill>
                <a:effectLst/>
                <a:latin typeface="+mn-lt"/>
                <a:ea typeface="+mn-ea"/>
                <a:cs typeface="+mn-cs"/>
              </a:rPr>
              <a:t>Search on line for </a:t>
            </a:r>
            <a:r>
              <a:rPr lang="en-US" sz="1200" b="1" kern="1200" dirty="0">
                <a:solidFill>
                  <a:schemeClr val="tx1"/>
                </a:solidFill>
                <a:effectLst/>
                <a:latin typeface="+mn-lt"/>
                <a:ea typeface="+mn-ea"/>
                <a:cs typeface="+mn-cs"/>
              </a:rPr>
              <a:t>alphabet or language books </a:t>
            </a:r>
            <a:r>
              <a:rPr lang="en-US" sz="1200" kern="1200" dirty="0">
                <a:solidFill>
                  <a:schemeClr val="tx1"/>
                </a:solidFill>
                <a:effectLst/>
                <a:latin typeface="+mn-lt"/>
                <a:ea typeface="+mn-ea"/>
                <a:cs typeface="+mn-cs"/>
              </a:rPr>
              <a:t>for your area, for example: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Access Aboriginal Australia and Indigenous Language maps</a:t>
            </a:r>
            <a:endParaRPr lang="en-AU" sz="1200" kern="1200" dirty="0">
              <a:solidFill>
                <a:schemeClr val="tx1"/>
              </a:solidFill>
              <a:effectLst/>
              <a:latin typeface="+mn-lt"/>
              <a:ea typeface="+mn-ea"/>
              <a:cs typeface="+mn-cs"/>
            </a:endParaRPr>
          </a:p>
          <a:p>
            <a:endParaRPr lang="en-AU" sz="1200" b="1" u="none" kern="1200" baseline="0" dirty="0">
              <a:solidFill>
                <a:schemeClr val="tx1"/>
              </a:solidFill>
              <a:effectLst/>
              <a:latin typeface="+mn-lt"/>
              <a:ea typeface="+mn-ea"/>
              <a:cs typeface="+mn-cs"/>
            </a:endParaRPr>
          </a:p>
          <a:p>
            <a:r>
              <a:rPr lang="en-AU" sz="1200" b="1" u="none" kern="1200" baseline="0" dirty="0">
                <a:solidFill>
                  <a:schemeClr val="tx1"/>
                </a:solidFill>
                <a:effectLst/>
                <a:latin typeface="+mn-lt"/>
                <a:ea typeface="+mn-ea"/>
                <a:cs typeface="+mn-cs"/>
              </a:rPr>
              <a:t>Story books with an Aboriginal focus</a:t>
            </a:r>
          </a:p>
          <a:p>
            <a:r>
              <a:rPr lang="en-US" sz="1200" b="1" kern="1200" dirty="0">
                <a:solidFill>
                  <a:schemeClr val="tx1"/>
                </a:solidFill>
                <a:effectLst/>
                <a:latin typeface="+mn-lt"/>
                <a:ea typeface="+mn-ea"/>
                <a:cs typeface="+mn-cs"/>
              </a:rPr>
              <a:t>Possum and Wattle </a:t>
            </a:r>
            <a:r>
              <a:rPr lang="en-US" sz="1200" kern="1200" dirty="0">
                <a:solidFill>
                  <a:schemeClr val="tx1"/>
                </a:solidFill>
                <a:effectLst/>
                <a:latin typeface="+mn-lt"/>
                <a:ea typeface="+mn-ea"/>
                <a:cs typeface="+mn-cs"/>
              </a:rPr>
              <a:t>by Bronwyn Bancroft</a:t>
            </a:r>
          </a:p>
          <a:p>
            <a:r>
              <a:rPr lang="en-US" sz="1200" b="1" kern="1200" dirty="0" err="1">
                <a:solidFill>
                  <a:schemeClr val="tx1"/>
                </a:solidFill>
                <a:effectLst/>
                <a:latin typeface="+mn-lt"/>
                <a:ea typeface="+mn-ea"/>
                <a:cs typeface="+mn-cs"/>
              </a:rPr>
              <a:t>Indij</a:t>
            </a:r>
            <a:r>
              <a:rPr lang="en-US" sz="1200" b="1" kern="1200" dirty="0">
                <a:solidFill>
                  <a:schemeClr val="tx1"/>
                </a:solidFill>
                <a:effectLst/>
                <a:latin typeface="+mn-lt"/>
                <a:ea typeface="+mn-ea"/>
                <a:cs typeface="+mn-cs"/>
              </a:rPr>
              <a:t> Readers </a:t>
            </a:r>
            <a:r>
              <a:rPr lang="en-US" sz="1200" kern="1200" dirty="0">
                <a:solidFill>
                  <a:schemeClr val="tx1"/>
                </a:solidFill>
                <a:effectLst/>
                <a:latin typeface="+mn-lt"/>
                <a:ea typeface="+mn-ea"/>
                <a:cs typeface="+mn-cs"/>
              </a:rPr>
              <a:t>e.g. ‘Having Fun at School’, ‘Me and My Mum’ </a:t>
            </a:r>
          </a:p>
          <a:p>
            <a:r>
              <a:rPr lang="en-US" sz="1200" b="1" kern="1200" dirty="0">
                <a:solidFill>
                  <a:schemeClr val="tx1"/>
                </a:solidFill>
                <a:effectLst/>
                <a:latin typeface="+mn-lt"/>
                <a:ea typeface="+mn-ea"/>
                <a:cs typeface="+mn-cs"/>
              </a:rPr>
              <a:t>You and Me: Our Place</a:t>
            </a:r>
            <a:r>
              <a:rPr lang="en-US" sz="1200" kern="1200" dirty="0">
                <a:solidFill>
                  <a:schemeClr val="tx1"/>
                </a:solidFill>
                <a:effectLst/>
                <a:latin typeface="+mn-lt"/>
                <a:ea typeface="+mn-ea"/>
                <a:cs typeface="+mn-cs"/>
              </a:rPr>
              <a:t>, by Leonie Norrington and illustrated by Dee Huxley  </a:t>
            </a:r>
          </a:p>
          <a:p>
            <a:r>
              <a:rPr lang="en-US" sz="1200" b="1" kern="1200" dirty="0">
                <a:solidFill>
                  <a:schemeClr val="tx1"/>
                </a:solidFill>
                <a:effectLst/>
                <a:latin typeface="+mn-lt"/>
                <a:ea typeface="+mn-ea"/>
                <a:cs typeface="+mn-cs"/>
              </a:rPr>
              <a:t>Big Rain Coming </a:t>
            </a:r>
            <a:r>
              <a:rPr lang="en-US" sz="1200" kern="1200" dirty="0">
                <a:solidFill>
                  <a:schemeClr val="tx1"/>
                </a:solidFill>
                <a:effectLst/>
                <a:latin typeface="+mn-lt"/>
                <a:ea typeface="+mn-ea"/>
                <a:cs typeface="+mn-cs"/>
              </a:rPr>
              <a:t>and </a:t>
            </a:r>
            <a:r>
              <a:rPr lang="en-US" sz="1200" b="1" kern="1200" dirty="0">
                <a:solidFill>
                  <a:schemeClr val="tx1"/>
                </a:solidFill>
                <a:effectLst/>
                <a:latin typeface="+mn-lt"/>
                <a:ea typeface="+mn-ea"/>
                <a:cs typeface="+mn-cs"/>
              </a:rPr>
              <a:t>Leaving</a:t>
            </a:r>
            <a:r>
              <a:rPr lang="en-US" sz="1200" kern="1200" dirty="0">
                <a:solidFill>
                  <a:schemeClr val="tx1"/>
                </a:solidFill>
                <a:effectLst/>
                <a:latin typeface="+mn-lt"/>
                <a:ea typeface="+mn-ea"/>
                <a:cs typeface="+mn-cs"/>
              </a:rPr>
              <a:t> by Katrina </a:t>
            </a:r>
            <a:r>
              <a:rPr lang="en-US" sz="1200" kern="1200" dirty="0" err="1">
                <a:solidFill>
                  <a:schemeClr val="tx1"/>
                </a:solidFill>
                <a:effectLst/>
                <a:latin typeface="+mn-lt"/>
                <a:ea typeface="+mn-ea"/>
                <a:cs typeface="+mn-cs"/>
              </a:rPr>
              <a:t>Germein</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Tiddalick, the Greedy Frog</a:t>
            </a:r>
            <a:r>
              <a:rPr lang="en-US" sz="1200" kern="1200" dirty="0">
                <a:solidFill>
                  <a:schemeClr val="tx1"/>
                </a:solidFill>
                <a:effectLst/>
                <a:latin typeface="+mn-lt"/>
                <a:ea typeface="+mn-ea"/>
                <a:cs typeface="+mn-cs"/>
              </a:rPr>
              <a:t>, rewritten</a:t>
            </a:r>
            <a:r>
              <a:rPr lang="en-US" sz="1200" kern="1200" baseline="0" dirty="0">
                <a:solidFill>
                  <a:schemeClr val="tx1"/>
                </a:solidFill>
                <a:effectLst/>
                <a:latin typeface="+mn-lt"/>
                <a:ea typeface="+mn-ea"/>
                <a:cs typeface="+mn-cs"/>
              </a:rPr>
              <a:t> by a variety of authors. </a:t>
            </a:r>
          </a:p>
          <a:p>
            <a:r>
              <a:rPr lang="en-US" sz="1200" b="1" kern="1200" dirty="0">
                <a:solidFill>
                  <a:schemeClr val="tx1"/>
                </a:solidFill>
                <a:effectLst/>
                <a:latin typeface="+mn-lt"/>
                <a:ea typeface="+mn-ea"/>
                <a:cs typeface="+mn-cs"/>
              </a:rPr>
              <a:t>Kootear the </a:t>
            </a:r>
            <a:r>
              <a:rPr lang="en-US" sz="1200" b="1" kern="1200" dirty="0" err="1">
                <a:solidFill>
                  <a:schemeClr val="tx1"/>
                </a:solidFill>
                <a:effectLst/>
                <a:latin typeface="+mn-lt"/>
                <a:ea typeface="+mn-ea"/>
                <a:cs typeface="+mn-cs"/>
              </a:rPr>
              <a:t>Echnida</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and </a:t>
            </a:r>
            <a:r>
              <a:rPr lang="en-US" sz="1200" b="1" kern="1200" dirty="0">
                <a:solidFill>
                  <a:schemeClr val="tx1"/>
                </a:solidFill>
                <a:effectLst/>
                <a:latin typeface="+mn-lt"/>
                <a:ea typeface="+mn-ea"/>
                <a:cs typeface="+mn-cs"/>
              </a:rPr>
              <a:t>Wargan the Crow, </a:t>
            </a:r>
            <a:r>
              <a:rPr lang="en-US" sz="1200" kern="1200" dirty="0">
                <a:solidFill>
                  <a:schemeClr val="tx1"/>
                </a:solidFill>
                <a:effectLst/>
                <a:latin typeface="+mn-lt"/>
                <a:ea typeface="+mn-ea"/>
                <a:cs typeface="+mn-cs"/>
              </a:rPr>
              <a:t>by Cindy Laws</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Pamela Lofts Series of Titles: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How the Kangaroo got their tails</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u="none" kern="1200" dirty="0">
                <a:solidFill>
                  <a:schemeClr val="tx1"/>
                </a:solidFill>
                <a:effectLst/>
                <a:latin typeface="+mn-lt"/>
                <a:ea typeface="+mn-ea"/>
                <a:cs typeface="+mn-cs"/>
              </a:rPr>
              <a:t>When the Snakes bites the Sun</a:t>
            </a:r>
            <a:endParaRPr lang="en-AU" sz="1200" b="0" u="none"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u="none" kern="1200" dirty="0">
                <a:solidFill>
                  <a:schemeClr val="tx1"/>
                </a:solidFill>
                <a:effectLst/>
                <a:latin typeface="+mn-lt"/>
                <a:ea typeface="+mn-ea"/>
                <a:cs typeface="+mn-cs"/>
              </a:rPr>
              <a:t>The Echidna and the Shade Tree</a:t>
            </a:r>
            <a:endParaRPr lang="en-AU" sz="1200" b="0" u="none"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u="none" kern="1200" dirty="0">
                <a:solidFill>
                  <a:schemeClr val="tx1"/>
                </a:solidFill>
                <a:effectLst/>
                <a:latin typeface="+mn-lt"/>
                <a:ea typeface="+mn-ea"/>
                <a:cs typeface="+mn-cs"/>
              </a:rPr>
              <a:t>The Kangaroo and the Porpoise</a:t>
            </a:r>
            <a:endParaRPr lang="en-AU" sz="1200" b="0" u="none"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u="none" kern="1200" dirty="0">
                <a:solidFill>
                  <a:schemeClr val="tx1"/>
                </a:solidFill>
                <a:effectLst/>
                <a:latin typeface="+mn-lt"/>
                <a:ea typeface="+mn-ea"/>
                <a:cs typeface="+mn-cs"/>
              </a:rPr>
              <a:t>The Bat and the Crocodile  </a:t>
            </a:r>
          </a:p>
          <a:p>
            <a:pPr marL="171450" lvl="0" indent="-171450">
              <a:buFont typeface="Arial" panose="020B0604020202020204" pitchFamily="34" charset="0"/>
              <a:buChar char="•"/>
            </a:pPr>
            <a:endParaRPr lang="en-US" sz="1200" b="0" u="none" kern="1200" dirty="0">
              <a:solidFill>
                <a:schemeClr val="tx1"/>
              </a:solidFill>
              <a:effectLst/>
              <a:latin typeface="+mn-lt"/>
              <a:ea typeface="+mn-ea"/>
              <a:cs typeface="+mn-cs"/>
            </a:endParaRPr>
          </a:p>
          <a:p>
            <a:pPr marL="0" lvl="0" indent="0">
              <a:buFont typeface="Arial" panose="020B0604020202020204" pitchFamily="34" charset="0"/>
              <a:buNone/>
            </a:pPr>
            <a:r>
              <a:rPr lang="en-US" sz="1200" b="1" u="none" kern="1200" dirty="0">
                <a:solidFill>
                  <a:schemeClr val="tx1"/>
                </a:solidFill>
                <a:effectLst/>
                <a:latin typeface="+mn-lt"/>
                <a:ea typeface="+mn-ea"/>
                <a:cs typeface="+mn-cs"/>
              </a:rPr>
              <a:t>Storytelling</a:t>
            </a:r>
            <a:r>
              <a:rPr lang="en-US" sz="1200" b="0" u="none" kern="1200" dirty="0">
                <a:solidFill>
                  <a:schemeClr val="tx1"/>
                </a:solidFill>
                <a:effectLst/>
                <a:latin typeface="+mn-lt"/>
                <a:ea typeface="+mn-ea"/>
                <a:cs typeface="+mn-cs"/>
              </a:rPr>
              <a:t> by Pauline</a:t>
            </a:r>
            <a:r>
              <a:rPr lang="en-US" sz="1200" b="0" u="none" kern="1200" baseline="0" dirty="0">
                <a:solidFill>
                  <a:schemeClr val="tx1"/>
                </a:solidFill>
                <a:effectLst/>
                <a:latin typeface="+mn-lt"/>
                <a:ea typeface="+mn-ea"/>
                <a:cs typeface="+mn-cs"/>
              </a:rPr>
              <a:t> McLeod; </a:t>
            </a:r>
            <a:r>
              <a:rPr lang="en-US" sz="1200" b="0" u="none" kern="1200" dirty="0">
                <a:solidFill>
                  <a:schemeClr val="tx1"/>
                </a:solidFill>
                <a:effectLst/>
                <a:latin typeface="+mn-lt"/>
                <a:ea typeface="+mn-ea"/>
                <a:cs typeface="+mn-cs"/>
              </a:rPr>
              <a:t>http://www.australianstorytelling.org.au/ (interview tab)</a:t>
            </a:r>
          </a:p>
          <a:p>
            <a:pPr marL="0" lvl="0" indent="0">
              <a:buFont typeface="Arial" panose="020B0604020202020204" pitchFamily="34" charset="0"/>
              <a:buNone/>
            </a:pPr>
            <a:endParaRPr lang="en-US" sz="1200" b="0" u="none" kern="1200" dirty="0">
              <a:solidFill>
                <a:schemeClr val="tx1"/>
              </a:solidFill>
              <a:effectLst/>
              <a:latin typeface="+mn-lt"/>
              <a:ea typeface="+mn-ea"/>
              <a:cs typeface="+mn-cs"/>
            </a:endParaRPr>
          </a:p>
          <a:p>
            <a:pPr marL="0" lvl="0" indent="0">
              <a:buFont typeface="Arial" panose="020B0604020202020204" pitchFamily="34" charset="0"/>
              <a:buNone/>
            </a:pPr>
            <a:r>
              <a:rPr lang="en-US" sz="1200" b="1" u="none" kern="1200" dirty="0">
                <a:solidFill>
                  <a:schemeClr val="tx1"/>
                </a:solidFill>
                <a:effectLst/>
                <a:latin typeface="+mn-lt"/>
                <a:ea typeface="+mn-ea"/>
                <a:cs typeface="+mn-cs"/>
              </a:rPr>
              <a:t>The Dreaming</a:t>
            </a:r>
            <a:r>
              <a:rPr lang="en-US" sz="1200" b="0" u="non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six series collection on DVD</a:t>
            </a:r>
            <a:endParaRPr lang="en-AU" sz="1200" b="1" u="sng" kern="1200" dirty="0">
              <a:solidFill>
                <a:schemeClr val="tx1"/>
              </a:solidFill>
              <a:effectLst/>
              <a:latin typeface="+mn-lt"/>
              <a:ea typeface="+mn-ea"/>
              <a:cs typeface="+mn-cs"/>
            </a:endParaRPr>
          </a:p>
          <a:p>
            <a:endParaRPr lang="en-AU" b="1" dirty="0"/>
          </a:p>
          <a:p>
            <a:r>
              <a:rPr lang="en-AU" b="1" u="sng" dirty="0"/>
              <a:t>Year 1</a:t>
            </a:r>
            <a:r>
              <a:rPr lang="en-AU" b="1" u="sng" baseline="0" dirty="0"/>
              <a:t>, teaching resources</a:t>
            </a:r>
          </a:p>
          <a:p>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kern="1200" dirty="0">
                <a:solidFill>
                  <a:schemeClr val="tx1"/>
                </a:solidFill>
                <a:effectLst/>
                <a:latin typeface="+mn-lt"/>
                <a:ea typeface="+mn-ea"/>
                <a:cs typeface="+mn-cs"/>
              </a:rPr>
              <a:t>Storytelling </a:t>
            </a:r>
            <a:r>
              <a:rPr lang="en-US" sz="1200" b="0" u="none" kern="1200" dirty="0">
                <a:solidFill>
                  <a:schemeClr val="tx1"/>
                </a:solidFill>
                <a:effectLst/>
                <a:latin typeface="+mn-lt"/>
                <a:ea typeface="+mn-ea"/>
                <a:cs typeface="+mn-cs"/>
              </a:rPr>
              <a:t>by Pauline</a:t>
            </a:r>
            <a:r>
              <a:rPr lang="en-US" sz="1200" b="0" u="none" kern="1200" baseline="0" dirty="0">
                <a:solidFill>
                  <a:schemeClr val="tx1"/>
                </a:solidFill>
                <a:effectLst/>
                <a:latin typeface="+mn-lt"/>
                <a:ea typeface="+mn-ea"/>
                <a:cs typeface="+mn-cs"/>
              </a:rPr>
              <a:t> McLeod; </a:t>
            </a:r>
            <a:r>
              <a:rPr lang="en-US" sz="1200" b="0" u="none" kern="1200" dirty="0">
                <a:solidFill>
                  <a:schemeClr val="tx1"/>
                </a:solidFill>
                <a:effectLst/>
                <a:latin typeface="+mn-lt"/>
                <a:ea typeface="+mn-ea"/>
                <a:cs typeface="+mn-cs"/>
              </a:rPr>
              <a:t>http://www.australianstorytelling.org.au/ (interview tab)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u="none" kern="1200" baseline="0" dirty="0">
                <a:solidFill>
                  <a:schemeClr val="tx1"/>
                </a:solidFill>
                <a:effectLst/>
                <a:latin typeface="+mn-lt"/>
                <a:ea typeface="+mn-ea"/>
                <a:cs typeface="+mn-cs"/>
              </a:rPr>
              <a:t>Story books with an Aboriginal focus</a:t>
            </a:r>
          </a:p>
          <a:p>
            <a:r>
              <a:rPr lang="en-AU" b="1" baseline="0" dirty="0" err="1"/>
              <a:t>Dabu</a:t>
            </a:r>
            <a:r>
              <a:rPr lang="en-AU" b="1" baseline="0" dirty="0"/>
              <a:t> the Baby Dugong, </a:t>
            </a:r>
            <a:r>
              <a:rPr lang="en-AU" b="1" baseline="0" dirty="0" err="1"/>
              <a:t>Dabu</a:t>
            </a:r>
            <a:r>
              <a:rPr lang="en-AU" b="1" baseline="0" dirty="0"/>
              <a:t> Grows up </a:t>
            </a:r>
            <a:r>
              <a:rPr lang="en-AU" b="0" baseline="0" dirty="0"/>
              <a:t>and </a:t>
            </a:r>
            <a:r>
              <a:rPr lang="en-AU" b="1" baseline="0" dirty="0"/>
              <a:t>The Dugong Meadow,  </a:t>
            </a:r>
            <a:r>
              <a:rPr lang="en-AU" b="0" baseline="0" dirty="0"/>
              <a:t>(Torres Strait Islander)</a:t>
            </a:r>
          </a:p>
          <a:p>
            <a:r>
              <a:rPr lang="en-AU" b="1" baseline="0" dirty="0"/>
              <a:t>The Lizard Gang </a:t>
            </a:r>
            <a:r>
              <a:rPr lang="en-AU" b="0" baseline="0" dirty="0"/>
              <a:t>by Doris </a:t>
            </a:r>
            <a:r>
              <a:rPr lang="en-AU" b="0" baseline="0" dirty="0" err="1"/>
              <a:t>Kartinyeri</a:t>
            </a:r>
            <a:endParaRPr lang="en-AU" b="0" baseline="0" dirty="0"/>
          </a:p>
          <a:p>
            <a:r>
              <a:rPr lang="en-AU" b="0" baseline="0" dirty="0"/>
              <a:t>Ernie Dances to the Didgeridoo by  Alison Lester</a:t>
            </a:r>
          </a:p>
          <a:p>
            <a:r>
              <a:rPr lang="en-AU" b="0" baseline="0" dirty="0"/>
              <a:t>How Crows became Black, by May O’Brien</a:t>
            </a:r>
          </a:p>
          <a:p>
            <a:r>
              <a:rPr lang="en-AU" b="1" baseline="0" dirty="0" err="1"/>
              <a:t>Indij</a:t>
            </a:r>
            <a:r>
              <a:rPr lang="en-AU" b="1" baseline="0" dirty="0"/>
              <a:t> Readers</a:t>
            </a:r>
            <a:r>
              <a:rPr lang="en-AU" b="0" baseline="0" dirty="0"/>
              <a:t>, In the Bush, What I </a:t>
            </a:r>
            <a:r>
              <a:rPr lang="en-AU" b="0" baseline="0" dirty="0" err="1"/>
              <a:t>Wanna</a:t>
            </a:r>
            <a:r>
              <a:rPr lang="en-AU" b="0" baseline="0" dirty="0"/>
              <a:t> Be, Bush </a:t>
            </a:r>
            <a:r>
              <a:rPr lang="en-AU" b="0" baseline="0" dirty="0" err="1"/>
              <a:t>Tucka</a:t>
            </a:r>
            <a:r>
              <a:rPr lang="en-AU" b="0" baseline="0" dirty="0"/>
              <a:t>, Good </a:t>
            </a:r>
            <a:r>
              <a:rPr lang="en-AU" b="0" baseline="0" dirty="0" err="1"/>
              <a:t>Tucka</a:t>
            </a:r>
            <a:endParaRPr lang="en-AU" b="0" baseline="0" dirty="0"/>
          </a:p>
          <a:p>
            <a:r>
              <a:rPr lang="en-AU" b="1" baseline="0" dirty="0"/>
              <a:t>Cocky, the Crow and the Hawk </a:t>
            </a:r>
            <a:r>
              <a:rPr lang="en-AU" b="0" baseline="0" dirty="0"/>
              <a:t>by </a:t>
            </a:r>
            <a:r>
              <a:rPr lang="en-AU" b="0" baseline="0" dirty="0" err="1"/>
              <a:t>Mudgedell</a:t>
            </a:r>
            <a:r>
              <a:rPr lang="en-AU" b="0" baseline="0" dirty="0"/>
              <a:t> </a:t>
            </a:r>
            <a:r>
              <a:rPr lang="en-AU" b="0" baseline="0" dirty="0" err="1"/>
              <a:t>Matingali</a:t>
            </a:r>
            <a:r>
              <a:rPr lang="en-AU" b="0" baseline="0" dirty="0"/>
              <a:t> </a:t>
            </a:r>
            <a:r>
              <a:rPr lang="en-AU" b="0" baseline="0" dirty="0" err="1"/>
              <a:t>Napanangka</a:t>
            </a:r>
            <a:endParaRPr lang="en-AU" b="0" baseline="0" dirty="0"/>
          </a:p>
          <a:p>
            <a:endParaRPr lang="en-AU"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kern="1200" dirty="0">
                <a:solidFill>
                  <a:schemeClr val="tx1"/>
                </a:solidFill>
                <a:effectLst/>
                <a:latin typeface="+mn-lt"/>
                <a:ea typeface="+mn-ea"/>
                <a:cs typeface="+mn-cs"/>
              </a:rPr>
              <a:t>The Dreaming, </a:t>
            </a:r>
            <a:r>
              <a:rPr lang="en-US" sz="1200" kern="1200" dirty="0">
                <a:solidFill>
                  <a:schemeClr val="tx1"/>
                </a:solidFill>
                <a:effectLst/>
                <a:latin typeface="+mn-lt"/>
                <a:ea typeface="+mn-ea"/>
                <a:cs typeface="+mn-cs"/>
              </a:rPr>
              <a:t>a six series collection on DVD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Kaurna</a:t>
            </a:r>
            <a:r>
              <a:rPr lang="en-US" sz="1200" b="1" kern="1200" baseline="0" dirty="0">
                <a:solidFill>
                  <a:schemeClr val="tx1"/>
                </a:solidFill>
                <a:effectLst/>
                <a:latin typeface="+mn-lt"/>
                <a:ea typeface="+mn-ea"/>
                <a:cs typeface="+mn-cs"/>
              </a:rPr>
              <a:t> </a:t>
            </a:r>
            <a:r>
              <a:rPr lang="en-US" sz="1200" b="1" kern="1200" baseline="0" dirty="0" err="1">
                <a:solidFill>
                  <a:schemeClr val="tx1"/>
                </a:solidFill>
                <a:effectLst/>
                <a:latin typeface="+mn-lt"/>
                <a:ea typeface="+mn-ea"/>
                <a:cs typeface="+mn-cs"/>
              </a:rPr>
              <a:t>Paltinna</a:t>
            </a:r>
            <a:r>
              <a:rPr lang="en-US" sz="1200" b="1" kern="1200" baseline="0" dirty="0">
                <a:solidFill>
                  <a:schemeClr val="tx1"/>
                </a:solidFill>
                <a:effectLst/>
                <a:latin typeface="+mn-lt"/>
                <a:ea typeface="+mn-ea"/>
                <a:cs typeface="+mn-cs"/>
              </a:rPr>
              <a:t>: a Kaurna Song Book, </a:t>
            </a:r>
            <a:r>
              <a:rPr lang="en-US" sz="1200" kern="1200" baseline="0" dirty="0">
                <a:solidFill>
                  <a:schemeClr val="tx1"/>
                </a:solidFill>
                <a:effectLst/>
                <a:latin typeface="+mn-lt"/>
                <a:ea typeface="+mn-ea"/>
                <a:cs typeface="+mn-cs"/>
              </a:rPr>
              <a:t>edited by Chester Schultz, Nelson Varco and Rob Amery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Anna the Goanna, </a:t>
            </a:r>
            <a:r>
              <a:rPr lang="en-US" sz="1200" kern="1200" baseline="0" dirty="0">
                <a:solidFill>
                  <a:schemeClr val="tx1"/>
                </a:solidFill>
                <a:effectLst/>
                <a:latin typeface="+mn-lt"/>
                <a:ea typeface="+mn-ea"/>
                <a:cs typeface="+mn-cs"/>
              </a:rPr>
              <a:t>by Jill McDougall and Jenny Taylor, Poems and chants</a:t>
            </a:r>
            <a:endParaRPr lang="en-AU" sz="1200" kern="1200" dirty="0">
              <a:solidFill>
                <a:schemeClr val="tx1"/>
              </a:solidFill>
              <a:effectLst/>
              <a:latin typeface="+mn-lt"/>
              <a:ea typeface="+mn-ea"/>
              <a:cs typeface="+mn-cs"/>
            </a:endParaRPr>
          </a:p>
          <a:p>
            <a:endParaRPr lang="en-AU" b="1" baseline="0" dirty="0"/>
          </a:p>
          <a:p>
            <a:endParaRPr lang="en-AU" baseline="0" dirty="0"/>
          </a:p>
          <a:p>
            <a:endParaRPr lang="en-AU" dirty="0"/>
          </a:p>
        </p:txBody>
      </p:sp>
      <p:sp>
        <p:nvSpPr>
          <p:cNvPr id="4" name="Slide Number Placeholder 3"/>
          <p:cNvSpPr>
            <a:spLocks noGrp="1"/>
          </p:cNvSpPr>
          <p:nvPr>
            <p:ph type="sldNum" sz="quarter" idx="10"/>
          </p:nvPr>
        </p:nvSpPr>
        <p:spPr/>
        <p:txBody>
          <a:bodyPr/>
          <a:lstStyle/>
          <a:p>
            <a:fld id="{6F73244E-F58A-4E19-99BA-8FC3E34B3273}" type="slidenum">
              <a:rPr lang="en-AU" smtClean="0"/>
              <a:pPr/>
              <a:t>30</a:t>
            </a:fld>
            <a:endParaRPr lang="en-AU"/>
          </a:p>
        </p:txBody>
      </p:sp>
    </p:spTree>
    <p:extLst>
      <p:ext uri="{BB962C8B-B14F-4D97-AF65-F5344CB8AC3E}">
        <p14:creationId xmlns:p14="http://schemas.microsoft.com/office/powerpoint/2010/main" val="1360658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The map shows the approximate areas each Aboriginal</a:t>
            </a:r>
            <a:r>
              <a:rPr lang="en-AU" baseline="0" dirty="0"/>
              <a:t> language group lived in.  There are 250 language groups and within the language groups there are dialects.</a:t>
            </a:r>
          </a:p>
          <a:p>
            <a:endParaRPr lang="en-AU" baseline="0" dirty="0"/>
          </a:p>
          <a:p>
            <a:r>
              <a:rPr lang="en-AU" baseline="0" dirty="0"/>
              <a:t>The map can be used to illustrate the diversity of the Aboriginal nations and to illustrate the multicultural nature of Australia before colonisation.</a:t>
            </a:r>
          </a:p>
          <a:p>
            <a:endParaRPr lang="en-AU" baseline="0" dirty="0"/>
          </a:p>
          <a:p>
            <a:r>
              <a:rPr lang="en-AU" baseline="0" dirty="0"/>
              <a:t>The white areas on the maps are unknown language groups.</a:t>
            </a:r>
            <a:endParaRPr lang="en-AU" dirty="0"/>
          </a:p>
          <a:p>
            <a:endParaRPr lang="en-AU" dirty="0"/>
          </a:p>
        </p:txBody>
      </p:sp>
      <p:sp>
        <p:nvSpPr>
          <p:cNvPr id="4" name="Slide Number Placeholder 3"/>
          <p:cNvSpPr>
            <a:spLocks noGrp="1"/>
          </p:cNvSpPr>
          <p:nvPr>
            <p:ph type="sldNum" sz="quarter" idx="10"/>
          </p:nvPr>
        </p:nvSpPr>
        <p:spPr/>
        <p:txBody>
          <a:bodyPr/>
          <a:lstStyle/>
          <a:p>
            <a:fld id="{6F73244E-F58A-4E19-99BA-8FC3E34B3273}" type="slidenum">
              <a:rPr lang="en-AU" smtClean="0"/>
              <a:pPr/>
              <a:t>3</a:t>
            </a:fld>
            <a:endParaRPr lang="en-AU"/>
          </a:p>
        </p:txBody>
      </p:sp>
    </p:spTree>
    <p:extLst>
      <p:ext uri="{BB962C8B-B14F-4D97-AF65-F5344CB8AC3E}">
        <p14:creationId xmlns:p14="http://schemas.microsoft.com/office/powerpoint/2010/main" val="11820886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a:solidFill>
                  <a:schemeClr val="tx1"/>
                </a:solidFill>
                <a:effectLst/>
                <a:latin typeface="+mn-lt"/>
                <a:ea typeface="+mn-ea"/>
                <a:cs typeface="+mn-cs"/>
              </a:rPr>
              <a:t>Year 2 Teaching resources</a:t>
            </a:r>
          </a:p>
          <a:p>
            <a:endParaRPr lang="en-US" sz="1200" b="1" u="sng" kern="1200" dirty="0">
              <a:solidFill>
                <a:schemeClr val="tx1"/>
              </a:solidFill>
              <a:effectLst/>
              <a:latin typeface="+mn-lt"/>
              <a:ea typeface="+mn-ea"/>
              <a:cs typeface="+mn-cs"/>
            </a:endParaRPr>
          </a:p>
          <a:p>
            <a:pPr marL="0" lvl="0" indent="0">
              <a:buFont typeface="Arial" panose="020B0604020202020204" pitchFamily="34" charset="0"/>
              <a:buNone/>
            </a:pPr>
            <a:r>
              <a:rPr lang="en-US" sz="1200" b="1" u="none" kern="1200" dirty="0">
                <a:solidFill>
                  <a:schemeClr val="tx1"/>
                </a:solidFill>
                <a:effectLst/>
                <a:latin typeface="+mn-lt"/>
                <a:ea typeface="+mn-ea"/>
                <a:cs typeface="+mn-cs"/>
              </a:rPr>
              <a:t>Storytelling</a:t>
            </a:r>
            <a:r>
              <a:rPr lang="en-US" sz="1200" b="0" u="none" kern="1200" dirty="0">
                <a:solidFill>
                  <a:schemeClr val="tx1"/>
                </a:solidFill>
                <a:effectLst/>
                <a:latin typeface="+mn-lt"/>
                <a:ea typeface="+mn-ea"/>
                <a:cs typeface="+mn-cs"/>
              </a:rPr>
              <a:t> by Pauline</a:t>
            </a:r>
            <a:r>
              <a:rPr lang="en-US" sz="1200" b="0" u="none" kern="1200" baseline="0" dirty="0">
                <a:solidFill>
                  <a:schemeClr val="tx1"/>
                </a:solidFill>
                <a:effectLst/>
                <a:latin typeface="+mn-lt"/>
                <a:ea typeface="+mn-ea"/>
                <a:cs typeface="+mn-cs"/>
              </a:rPr>
              <a:t> McLeod; </a:t>
            </a:r>
            <a:r>
              <a:rPr lang="en-US" sz="1200" b="0" u="none" kern="1200" dirty="0">
                <a:solidFill>
                  <a:schemeClr val="tx1"/>
                </a:solidFill>
                <a:effectLst/>
                <a:latin typeface="+mn-lt"/>
                <a:ea typeface="+mn-ea"/>
                <a:cs typeface="+mn-cs"/>
              </a:rPr>
              <a:t>http://www.australianstorytelling.org.au/ (interview tab)</a:t>
            </a:r>
          </a:p>
          <a:p>
            <a:pPr marL="0" lvl="0" indent="0">
              <a:buFont typeface="Arial" panose="020B0604020202020204" pitchFamily="34" charset="0"/>
              <a:buNone/>
            </a:pPr>
            <a:endParaRPr lang="en-US" sz="1200" b="0" u="none" kern="1200" dirty="0">
              <a:solidFill>
                <a:schemeClr val="tx1"/>
              </a:solidFill>
              <a:effectLst/>
              <a:latin typeface="+mn-lt"/>
              <a:ea typeface="+mn-ea"/>
              <a:cs typeface="+mn-cs"/>
            </a:endParaRPr>
          </a:p>
          <a:p>
            <a:pPr marL="0" lvl="0" indent="0">
              <a:buFont typeface="Arial" panose="020B0604020202020204" pitchFamily="34" charset="0"/>
              <a:buNone/>
            </a:pPr>
            <a:r>
              <a:rPr lang="en-US" sz="1200" b="1" u="none" kern="1200" dirty="0">
                <a:solidFill>
                  <a:schemeClr val="tx1"/>
                </a:solidFill>
                <a:effectLst/>
                <a:latin typeface="+mn-lt"/>
                <a:ea typeface="+mn-ea"/>
                <a:cs typeface="+mn-cs"/>
              </a:rPr>
              <a:t>Iconography</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kern="1200" dirty="0">
                <a:solidFill>
                  <a:schemeClr val="tx1"/>
                </a:solidFill>
                <a:effectLst/>
                <a:latin typeface="+mn-lt"/>
                <a:ea typeface="+mn-ea"/>
                <a:cs typeface="+mn-cs"/>
              </a:rPr>
              <a:t>The Dreaming</a:t>
            </a:r>
            <a:r>
              <a:rPr lang="en-US" sz="1200" b="0" u="non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six series collection on DVD</a:t>
            </a:r>
            <a:endParaRPr lang="en-AU" sz="1200" b="1" u="sng" kern="1200" dirty="0">
              <a:solidFill>
                <a:schemeClr val="tx1"/>
              </a:solidFill>
              <a:effectLst/>
              <a:latin typeface="+mn-lt"/>
              <a:ea typeface="+mn-ea"/>
              <a:cs typeface="+mn-cs"/>
            </a:endParaRPr>
          </a:p>
          <a:p>
            <a:endParaRPr lang="en-AU" dirty="0"/>
          </a:p>
          <a:p>
            <a:r>
              <a:rPr lang="en-AU" b="1" dirty="0"/>
              <a:t>Art and Communication</a:t>
            </a:r>
          </a:p>
          <a:p>
            <a:endParaRPr lang="en-AU" dirty="0"/>
          </a:p>
          <a:p>
            <a:r>
              <a:rPr lang="en-AU" b="1" i="0" u="sng" dirty="0"/>
              <a:t>Year</a:t>
            </a:r>
            <a:r>
              <a:rPr lang="en-AU" b="1" i="0" u="sng" baseline="0" dirty="0"/>
              <a:t> 3 Teaching resources</a:t>
            </a:r>
          </a:p>
          <a:p>
            <a:endParaRPr lang="en-AU" b="1" i="0" u="sng" baseline="0" dirty="0"/>
          </a:p>
          <a:p>
            <a:endParaRPr lang="en-AU" dirty="0"/>
          </a:p>
          <a:p>
            <a:r>
              <a:rPr lang="en-AU" b="1" u="sng" dirty="0"/>
              <a:t>Year 4 Teaching resources</a:t>
            </a:r>
          </a:p>
          <a:p>
            <a:endParaRPr lang="en-AU" b="1" u="sng" dirty="0"/>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Aboriginal words in Australian English</a:t>
            </a:r>
          </a:p>
          <a:p>
            <a:endParaRPr lang="en-AU" dirty="0"/>
          </a:p>
          <a:p>
            <a:pPr marL="0" marR="0" indent="0" algn="l" defTabSz="914400" rtl="0" eaLnBrk="1" fontAlgn="auto" latinLnBrk="0" hangingPunct="1">
              <a:lnSpc>
                <a:spcPct val="100000"/>
              </a:lnSpc>
              <a:spcBef>
                <a:spcPts val="0"/>
              </a:spcBef>
              <a:spcAft>
                <a:spcPts val="0"/>
              </a:spcAft>
              <a:buClrTx/>
              <a:buSzTx/>
              <a:buFontTx/>
              <a:buNone/>
              <a:tabLst/>
              <a:defRPr/>
            </a:pPr>
            <a:r>
              <a:rPr lang="en-AU" dirty="0"/>
              <a:t>Photography, copyright Christine</a:t>
            </a:r>
            <a:r>
              <a:rPr lang="en-AU" baseline="0" dirty="0"/>
              <a:t> Reid</a:t>
            </a:r>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6F73244E-F58A-4E19-99BA-8FC3E34B3273}" type="slidenum">
              <a:rPr lang="en-AU" smtClean="0"/>
              <a:pPr/>
              <a:t>31</a:t>
            </a:fld>
            <a:endParaRPr lang="en-AU"/>
          </a:p>
        </p:txBody>
      </p:sp>
    </p:spTree>
    <p:extLst>
      <p:ext uri="{BB962C8B-B14F-4D97-AF65-F5344CB8AC3E}">
        <p14:creationId xmlns:p14="http://schemas.microsoft.com/office/powerpoint/2010/main" val="5060264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b="1" u="sng" dirty="0"/>
              <a:t>Year 5 teaching resources</a:t>
            </a:r>
          </a:p>
          <a:p>
            <a:endParaRPr lang="en-AU" b="1" u="sng" dirty="0"/>
          </a:p>
          <a:p>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Year 6 Teaching resources</a:t>
            </a:r>
          </a:p>
          <a:p>
            <a:endParaRPr lang="en-US" sz="1200" b="1" u="sng" kern="1200" dirty="0">
              <a:solidFill>
                <a:schemeClr val="tx1"/>
              </a:solidFill>
              <a:effectLst/>
              <a:latin typeface="+mn-lt"/>
              <a:ea typeface="+mn-ea"/>
              <a:cs typeface="+mn-cs"/>
            </a:endParaRPr>
          </a:p>
          <a:p>
            <a:endParaRPr lang="en-AU" dirty="0"/>
          </a:p>
          <a:p>
            <a:r>
              <a:rPr lang="en-AU" b="1" dirty="0"/>
              <a:t>The Aboriginal Language map </a:t>
            </a:r>
            <a:r>
              <a:rPr lang="en-AU" dirty="0"/>
              <a:t>is available online through http://www.abc.net.au/indigenous/map/.  </a:t>
            </a:r>
          </a:p>
          <a:p>
            <a:r>
              <a:rPr lang="en-AU" dirty="0"/>
              <a:t>It can be purchased through Aboriginal Studies</a:t>
            </a:r>
            <a:r>
              <a:rPr lang="en-AU" baseline="0" dirty="0"/>
              <a:t> Press at </a:t>
            </a:r>
            <a:r>
              <a:rPr lang="en-AU" dirty="0"/>
              <a:t>http://aiatsis.gov.au/aboriginal-studies-press/aboriginal-australia-map.</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Walpiri --</a:t>
            </a:r>
            <a:r>
              <a:rPr lang="en-AU" sz="1200" b="1" kern="1200" dirty="0">
                <a:solidFill>
                  <a:schemeClr val="tx1"/>
                </a:solidFill>
                <a:effectLst/>
                <a:latin typeface="+mn-lt"/>
                <a:ea typeface="+mn-ea"/>
                <a:cs typeface="+mn-cs"/>
              </a:rPr>
              <a:t>Bush Mechanics</a:t>
            </a:r>
            <a:r>
              <a:rPr lang="en-AU" sz="1200" kern="1200" dirty="0">
                <a:solidFill>
                  <a:schemeClr val="tx1"/>
                </a:solidFill>
                <a:effectLst/>
                <a:latin typeface="+mn-lt"/>
                <a:ea typeface="+mn-ea"/>
                <a:cs typeface="+mn-cs"/>
              </a:rPr>
              <a:t>    </a:t>
            </a:r>
          </a:p>
          <a:p>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12 Canoes </a:t>
            </a:r>
            <a:r>
              <a:rPr lang="en-AU" sz="1200" kern="1200" dirty="0">
                <a:solidFill>
                  <a:schemeClr val="tx1"/>
                </a:solidFill>
                <a:effectLst/>
                <a:latin typeface="+mn-lt"/>
                <a:ea typeface="+mn-ea"/>
                <a:cs typeface="+mn-cs"/>
              </a:rPr>
              <a:t>-</a:t>
            </a:r>
            <a:r>
              <a:rPr lang="en-AU" sz="1200" kern="1200" baseline="0" dirty="0">
                <a:solidFill>
                  <a:schemeClr val="tx1"/>
                </a:solidFill>
                <a:effectLst/>
                <a:latin typeface="+mn-lt"/>
                <a:ea typeface="+mn-ea"/>
                <a:cs typeface="+mn-cs"/>
              </a:rPr>
              <a:t> </a:t>
            </a:r>
            <a:r>
              <a:rPr lang="en-AU" sz="1200" b="0" i="0" kern="1200" dirty="0">
                <a:solidFill>
                  <a:schemeClr val="tx1"/>
                </a:solidFill>
                <a:effectLst/>
                <a:latin typeface="+mn-lt"/>
                <a:ea typeface="+mn-ea"/>
                <a:cs typeface="+mn-cs"/>
              </a:rPr>
              <a:t>www.</a:t>
            </a:r>
            <a:r>
              <a:rPr lang="en-AU" sz="1200" b="1" i="0" kern="1200" dirty="0">
                <a:solidFill>
                  <a:schemeClr val="tx1"/>
                </a:solidFill>
                <a:effectLst/>
                <a:latin typeface="+mn-lt"/>
                <a:ea typeface="+mn-ea"/>
                <a:cs typeface="+mn-cs"/>
              </a:rPr>
              <a:t>12canoes</a:t>
            </a:r>
            <a:r>
              <a:rPr lang="en-AU" sz="1200" b="0" i="0" kern="1200" dirty="0">
                <a:solidFill>
                  <a:schemeClr val="tx1"/>
                </a:solidFill>
                <a:effectLst/>
                <a:latin typeface="+mn-lt"/>
                <a:ea typeface="+mn-ea"/>
                <a:cs typeface="+mn-cs"/>
              </a:rPr>
              <a:t>.com.au</a:t>
            </a:r>
            <a:r>
              <a:rPr lang="en-AU" sz="1200" b="0" i="0" u="none" strike="noStrike" kern="1200" dirty="0">
                <a:solidFill>
                  <a:schemeClr val="tx1"/>
                </a:solidFill>
                <a:effectLst/>
                <a:latin typeface="+mn-lt"/>
                <a:ea typeface="+mn-ea"/>
                <a:cs typeface="+mn-cs"/>
                <a:hlinkClick r:id="rId3"/>
              </a:rPr>
              <a:t/>
            </a:r>
            <a:br>
              <a:rPr lang="en-AU" sz="1200" b="0" i="0" u="none" strike="noStrike" kern="1200" dirty="0">
                <a:solidFill>
                  <a:schemeClr val="tx1"/>
                </a:solidFill>
                <a:effectLst/>
                <a:latin typeface="+mn-lt"/>
                <a:ea typeface="+mn-ea"/>
                <a:cs typeface="+mn-cs"/>
                <a:hlinkClick r:id="rId3"/>
              </a:rPr>
            </a:br>
            <a:endParaRPr lang="en-AU" sz="1200" b="0" i="0" u="none" strike="noStrike" kern="1200" dirty="0">
              <a:solidFill>
                <a:schemeClr val="tx1"/>
              </a:solidFill>
              <a:effectLst/>
              <a:latin typeface="+mn-lt"/>
              <a:ea typeface="+mn-ea"/>
              <a:cs typeface="+mn-cs"/>
            </a:endParaRPr>
          </a:p>
          <a:p>
            <a:r>
              <a:rPr lang="en-AU" sz="1200" b="1" i="0" u="sng" strike="noStrike" kern="1200" dirty="0">
                <a:solidFill>
                  <a:schemeClr val="tx1"/>
                </a:solidFill>
                <a:effectLst/>
                <a:latin typeface="+mn-lt"/>
                <a:ea typeface="+mn-ea"/>
                <a:cs typeface="+mn-cs"/>
              </a:rPr>
              <a:t>Year 7 Teaching Resources</a:t>
            </a:r>
          </a:p>
          <a:p>
            <a:endParaRPr lang="en-AU" sz="1200" b="1" i="0" u="sng"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1" u="none" kern="1200" baseline="0" dirty="0">
                <a:solidFill>
                  <a:schemeClr val="tx1"/>
                </a:solidFill>
                <a:effectLst/>
                <a:latin typeface="+mn-lt"/>
                <a:ea typeface="+mn-ea"/>
                <a:cs typeface="+mn-cs"/>
              </a:rPr>
              <a:t>Story books with an Aboriginal focus</a:t>
            </a:r>
          </a:p>
          <a:p>
            <a:r>
              <a:rPr lang="en-US" sz="1200" b="1" kern="1200" dirty="0">
                <a:solidFill>
                  <a:schemeClr val="tx1"/>
                </a:solidFill>
                <a:effectLst/>
                <a:latin typeface="+mn-lt"/>
                <a:ea typeface="+mn-ea"/>
                <a:cs typeface="+mn-cs"/>
              </a:rPr>
              <a:t>The Rabbits </a:t>
            </a:r>
            <a:r>
              <a:rPr lang="en-US" sz="1200" kern="1200" dirty="0">
                <a:solidFill>
                  <a:schemeClr val="tx1"/>
                </a:solidFill>
                <a:effectLst/>
                <a:latin typeface="+mn-lt"/>
                <a:ea typeface="+mn-ea"/>
                <a:cs typeface="+mn-cs"/>
              </a:rPr>
              <a:t>by John Marsden </a:t>
            </a:r>
          </a:p>
          <a:p>
            <a:r>
              <a:rPr lang="en-US" sz="1200" b="1" kern="1200" dirty="0">
                <a:solidFill>
                  <a:schemeClr val="tx1"/>
                </a:solidFill>
                <a:effectLst/>
                <a:latin typeface="+mn-lt"/>
                <a:ea typeface="+mn-ea"/>
                <a:cs typeface="+mn-cs"/>
              </a:rPr>
              <a:t>Livewire</a:t>
            </a:r>
            <a:r>
              <a:rPr lang="en-US" sz="1200" b="1" kern="1200" baseline="0" dirty="0">
                <a:solidFill>
                  <a:schemeClr val="tx1"/>
                </a:solidFill>
                <a:effectLst/>
                <a:latin typeface="+mn-lt"/>
                <a:ea typeface="+mn-ea"/>
                <a:cs typeface="+mn-cs"/>
              </a:rPr>
              <a:t> Real Lives: Christine </a:t>
            </a:r>
            <a:r>
              <a:rPr lang="en-US" sz="1200" b="1" kern="1200" baseline="0" dirty="0" err="1">
                <a:solidFill>
                  <a:schemeClr val="tx1"/>
                </a:solidFill>
                <a:effectLst/>
                <a:latin typeface="+mn-lt"/>
                <a:ea typeface="+mn-ea"/>
                <a:cs typeface="+mn-cs"/>
              </a:rPr>
              <a:t>Anu</a:t>
            </a:r>
            <a:endParaRPr lang="en-AU"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Tom </a:t>
            </a:r>
            <a:r>
              <a:rPr lang="en-US" sz="1200" b="1" kern="1200" dirty="0" err="1">
                <a:solidFill>
                  <a:schemeClr val="tx1"/>
                </a:solidFill>
                <a:effectLst/>
                <a:latin typeface="+mn-lt"/>
                <a:ea typeface="+mn-ea"/>
                <a:cs typeface="+mn-cs"/>
              </a:rPr>
              <a:t>Tom</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by Rosemary Sullivan</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Unna You Fellas </a:t>
            </a:r>
            <a:r>
              <a:rPr lang="en-US" sz="1200" kern="1200" dirty="0">
                <a:solidFill>
                  <a:schemeClr val="tx1"/>
                </a:solidFill>
                <a:effectLst/>
                <a:latin typeface="+mn-lt"/>
                <a:ea typeface="+mn-ea"/>
                <a:cs typeface="+mn-cs"/>
              </a:rPr>
              <a:t>by </a:t>
            </a:r>
            <a:r>
              <a:rPr lang="en-US" sz="1200" kern="1200" dirty="0" err="1">
                <a:solidFill>
                  <a:schemeClr val="tx1"/>
                </a:solidFill>
                <a:effectLst/>
                <a:latin typeface="+mn-lt"/>
                <a:ea typeface="+mn-ea"/>
                <a:cs typeface="+mn-cs"/>
              </a:rPr>
              <a:t>Glenyse</a:t>
            </a:r>
            <a:r>
              <a:rPr lang="en-US" sz="1200" kern="1200" dirty="0">
                <a:solidFill>
                  <a:schemeClr val="tx1"/>
                </a:solidFill>
                <a:effectLst/>
                <a:latin typeface="+mn-lt"/>
                <a:ea typeface="+mn-ea"/>
                <a:cs typeface="+mn-cs"/>
              </a:rPr>
              <a:t> Ward</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On Country: The Stories of </a:t>
            </a:r>
            <a:r>
              <a:rPr lang="en-US" sz="1200" b="1" kern="1200" dirty="0" err="1">
                <a:solidFill>
                  <a:schemeClr val="tx1"/>
                </a:solidFill>
                <a:effectLst/>
                <a:latin typeface="+mn-lt"/>
                <a:ea typeface="+mn-ea"/>
                <a:cs typeface="+mn-cs"/>
              </a:rPr>
              <a:t>Nyrlotte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by Fiona Doyle</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Home to Mother </a:t>
            </a:r>
            <a:r>
              <a:rPr lang="en-US" sz="1200" kern="1200" dirty="0">
                <a:solidFill>
                  <a:schemeClr val="tx1"/>
                </a:solidFill>
                <a:effectLst/>
                <a:latin typeface="+mn-lt"/>
                <a:ea typeface="+mn-ea"/>
                <a:cs typeface="+mn-cs"/>
              </a:rPr>
              <a:t>by Doris Pilkington</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My </a:t>
            </a:r>
            <a:r>
              <a:rPr lang="en-US" sz="1200" b="1" kern="1200" dirty="0" err="1">
                <a:solidFill>
                  <a:schemeClr val="tx1"/>
                </a:solidFill>
                <a:effectLst/>
                <a:latin typeface="+mn-lt"/>
                <a:ea typeface="+mn-ea"/>
                <a:cs typeface="+mn-cs"/>
              </a:rPr>
              <a:t>Girraqundji</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by Meme McDonald &amp; Boon Pryor</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Binna-</a:t>
            </a:r>
            <a:r>
              <a:rPr lang="en-US" sz="1200" b="1" kern="1200" dirty="0" err="1">
                <a:solidFill>
                  <a:schemeClr val="tx1"/>
                </a:solidFill>
                <a:effectLst/>
                <a:latin typeface="+mn-lt"/>
                <a:ea typeface="+mn-ea"/>
                <a:cs typeface="+mn-cs"/>
              </a:rPr>
              <a:t>binna</a:t>
            </a:r>
            <a:r>
              <a:rPr lang="en-US" sz="1200" b="1" kern="1200" dirty="0">
                <a:solidFill>
                  <a:schemeClr val="tx1"/>
                </a:solidFill>
                <a:effectLst/>
                <a:latin typeface="+mn-lt"/>
                <a:ea typeface="+mn-ea"/>
                <a:cs typeface="+mn-cs"/>
              </a:rPr>
              <a:t> Man </a:t>
            </a:r>
            <a:r>
              <a:rPr lang="en-US" sz="1200" kern="1200" dirty="0">
                <a:solidFill>
                  <a:schemeClr val="tx1"/>
                </a:solidFill>
                <a:effectLst/>
                <a:latin typeface="+mn-lt"/>
                <a:ea typeface="+mn-ea"/>
                <a:cs typeface="+mn-cs"/>
              </a:rPr>
              <a:t>by Meme McDonald &amp; Boon Pryor</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endParaRPr lang="en-AU" dirty="0"/>
          </a:p>
          <a:p>
            <a:endParaRPr lang="en-AU" dirty="0"/>
          </a:p>
        </p:txBody>
      </p:sp>
      <p:sp>
        <p:nvSpPr>
          <p:cNvPr id="4" name="Slide Number Placeholder 3"/>
          <p:cNvSpPr>
            <a:spLocks noGrp="1"/>
          </p:cNvSpPr>
          <p:nvPr>
            <p:ph type="sldNum" sz="quarter" idx="10"/>
          </p:nvPr>
        </p:nvSpPr>
        <p:spPr/>
        <p:txBody>
          <a:bodyPr/>
          <a:lstStyle/>
          <a:p>
            <a:fld id="{6F73244E-F58A-4E19-99BA-8FC3E34B3273}" type="slidenum">
              <a:rPr lang="en-AU" smtClean="0"/>
              <a:pPr/>
              <a:t>32</a:t>
            </a:fld>
            <a:endParaRPr lang="en-AU"/>
          </a:p>
        </p:txBody>
      </p:sp>
    </p:spTree>
    <p:extLst>
      <p:ext uri="{BB962C8B-B14F-4D97-AF65-F5344CB8AC3E}">
        <p14:creationId xmlns:p14="http://schemas.microsoft.com/office/powerpoint/2010/main" val="16268980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1" u="sng" dirty="0"/>
              <a:t>Year 8, 9 and 10</a:t>
            </a:r>
            <a:r>
              <a:rPr lang="en-AU" b="1" u="sng" baseline="0" dirty="0"/>
              <a:t> Teaching </a:t>
            </a:r>
            <a:r>
              <a:rPr lang="en-AU" b="1" u="sng" dirty="0"/>
              <a:t>Resources</a:t>
            </a:r>
          </a:p>
          <a:p>
            <a:endParaRPr lang="en-AU" b="1" u="sng" dirty="0"/>
          </a:p>
          <a:p>
            <a:endParaRPr lang="en-AU" sz="1200" kern="1200" dirty="0">
              <a:solidFill>
                <a:schemeClr val="tx1"/>
              </a:solidFill>
              <a:effectLst/>
              <a:latin typeface="+mn-lt"/>
              <a:ea typeface="+mn-ea"/>
              <a:cs typeface="+mn-cs"/>
            </a:endParaRPr>
          </a:p>
          <a:p>
            <a:endParaRPr lang="en-AU" dirty="0"/>
          </a:p>
          <a:p>
            <a:endParaRPr lang="en-AU" dirty="0"/>
          </a:p>
          <a:p>
            <a:endParaRPr lang="en-AU" dirty="0"/>
          </a:p>
          <a:p>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6F73244E-F58A-4E19-99BA-8FC3E34B3273}" type="slidenum">
              <a:rPr lang="en-AU" smtClean="0"/>
              <a:pPr/>
              <a:t>33</a:t>
            </a:fld>
            <a:endParaRPr lang="en-AU"/>
          </a:p>
        </p:txBody>
      </p:sp>
    </p:spTree>
    <p:extLst>
      <p:ext uri="{BB962C8B-B14F-4D97-AF65-F5344CB8AC3E}">
        <p14:creationId xmlns:p14="http://schemas.microsoft.com/office/powerpoint/2010/main" val="24961897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Additional</a:t>
            </a:r>
            <a:r>
              <a:rPr lang="en-AU" baseline="0" dirty="0"/>
              <a:t> useful websites and resources</a:t>
            </a:r>
            <a:endParaRPr lang="en-AU" dirty="0"/>
          </a:p>
        </p:txBody>
      </p:sp>
      <p:sp>
        <p:nvSpPr>
          <p:cNvPr id="4" name="Slide Number Placeholder 3"/>
          <p:cNvSpPr>
            <a:spLocks noGrp="1"/>
          </p:cNvSpPr>
          <p:nvPr>
            <p:ph type="sldNum" sz="quarter" idx="10"/>
          </p:nvPr>
        </p:nvSpPr>
        <p:spPr/>
        <p:txBody>
          <a:bodyPr/>
          <a:lstStyle/>
          <a:p>
            <a:fld id="{6F73244E-F58A-4E19-99BA-8FC3E34B3273}" type="slidenum">
              <a:rPr lang="en-AU" smtClean="0"/>
              <a:pPr/>
              <a:t>34</a:t>
            </a:fld>
            <a:endParaRPr lang="en-AU"/>
          </a:p>
        </p:txBody>
      </p:sp>
    </p:spTree>
    <p:extLst>
      <p:ext uri="{BB962C8B-B14F-4D97-AF65-F5344CB8AC3E}">
        <p14:creationId xmlns:p14="http://schemas.microsoft.com/office/powerpoint/2010/main" val="21389772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F73244E-F58A-4E19-99BA-8FC3E34B3273}" type="slidenum">
              <a:rPr lang="en-AU" smtClean="0"/>
              <a:pPr/>
              <a:t>36</a:t>
            </a:fld>
            <a:endParaRPr lang="en-AU"/>
          </a:p>
        </p:txBody>
      </p:sp>
    </p:spTree>
    <p:extLst>
      <p:ext uri="{BB962C8B-B14F-4D97-AF65-F5344CB8AC3E}">
        <p14:creationId xmlns:p14="http://schemas.microsoft.com/office/powerpoint/2010/main" val="13652129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AU" b="1" u="sng" dirty="0"/>
              <a:t>Foundation, Teaching resources</a:t>
            </a:r>
          </a:p>
          <a:p>
            <a:endParaRPr lang="en-AU" b="1" u="sng" dirty="0"/>
          </a:p>
          <a:p>
            <a:r>
              <a:rPr lang="en-US" sz="1200" kern="1200" dirty="0">
                <a:solidFill>
                  <a:schemeClr val="tx1"/>
                </a:solidFill>
                <a:effectLst/>
                <a:latin typeface="+mn-lt"/>
                <a:ea typeface="+mn-ea"/>
                <a:cs typeface="+mn-cs"/>
              </a:rPr>
              <a:t>Are the basic needs of Indigenous and non-Indigenous people the same or different?  Discuss and illustrate humanity’s basic needs – food, shelter, love</a:t>
            </a:r>
          </a:p>
          <a:p>
            <a:endParaRPr lang="en-AU" sz="1200" kern="1200" dirty="0">
              <a:solidFill>
                <a:schemeClr val="tx1"/>
              </a:solidFill>
              <a:effectLst/>
              <a:latin typeface="+mn-lt"/>
              <a:ea typeface="+mn-ea"/>
              <a:cs typeface="+mn-cs"/>
            </a:endParaRPr>
          </a:p>
          <a:p>
            <a:pPr eaLnBrk="0"/>
            <a:r>
              <a:rPr lang="en-US" sz="1200" b="1" kern="1200" dirty="0">
                <a:solidFill>
                  <a:schemeClr val="tx1"/>
                </a:solidFill>
                <a:effectLst/>
                <a:latin typeface="+mn-lt"/>
                <a:ea typeface="+mn-ea"/>
                <a:cs typeface="+mn-cs"/>
              </a:rPr>
              <a:t>Primary Connections</a:t>
            </a:r>
            <a:r>
              <a:rPr lang="en-US" sz="1200" b="1"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has </a:t>
            </a:r>
            <a:r>
              <a:rPr lang="en-US" sz="1200" b="0" kern="1200" dirty="0">
                <a:solidFill>
                  <a:schemeClr val="tx1"/>
                </a:solidFill>
                <a:effectLst/>
                <a:latin typeface="+mn-lt"/>
                <a:ea typeface="+mn-ea"/>
                <a:cs typeface="+mn-cs"/>
              </a:rPr>
              <a:t>Indigenous curriculum links,</a:t>
            </a:r>
            <a:r>
              <a:rPr lang="en-US" sz="1200" b="0" kern="1200" baseline="0" dirty="0">
                <a:solidFill>
                  <a:schemeClr val="tx1"/>
                </a:solidFill>
                <a:effectLst/>
                <a:latin typeface="+mn-lt"/>
                <a:ea typeface="+mn-ea"/>
                <a:cs typeface="+mn-cs"/>
              </a:rPr>
              <a:t> can be purchased at https://primaryconnections.org.au/shop/staying-alive</a:t>
            </a:r>
          </a:p>
          <a:p>
            <a:pPr eaLnBrk="0"/>
            <a:endParaRPr lang="en-US" sz="1200" b="0" kern="1200" baseline="0" dirty="0">
              <a:solidFill>
                <a:schemeClr val="tx1"/>
              </a:solidFill>
              <a:effectLst/>
              <a:latin typeface="+mn-lt"/>
              <a:ea typeface="+mn-ea"/>
              <a:cs typeface="+mn-cs"/>
            </a:endParaRPr>
          </a:p>
          <a:p>
            <a:pPr eaLnBrk="0"/>
            <a:r>
              <a:rPr lang="en-US" sz="1200" b="1" kern="1200" baseline="0" dirty="0">
                <a:solidFill>
                  <a:schemeClr val="tx1"/>
                </a:solidFill>
                <a:effectLst/>
                <a:latin typeface="+mn-lt"/>
                <a:ea typeface="+mn-ea"/>
                <a:cs typeface="+mn-cs"/>
              </a:rPr>
              <a:t>Clothing; </a:t>
            </a:r>
            <a:r>
              <a:rPr lang="en-US" sz="1200" b="0" kern="1200" baseline="0" dirty="0">
                <a:solidFill>
                  <a:schemeClr val="tx1"/>
                </a:solidFill>
                <a:effectLst/>
                <a:latin typeface="+mn-lt"/>
                <a:ea typeface="+mn-ea"/>
                <a:cs typeface="+mn-cs"/>
              </a:rPr>
              <a:t>http://www.skwirk.com/p-c_s-17_u-455_t-1227_c-4695/SA/6/Daily-life/Traditional-Life/Aboriginal-People-and-Torres-Strait-Islanders/SOSE/ </a:t>
            </a:r>
            <a:endParaRPr lang="en-AU"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Ernie dances to the didgeridoo,</a:t>
            </a:r>
            <a:r>
              <a:rPr lang="en-US" sz="1200" kern="1200" dirty="0">
                <a:solidFill>
                  <a:schemeClr val="tx1"/>
                </a:solidFill>
                <a:effectLst/>
                <a:latin typeface="+mn-lt"/>
                <a:ea typeface="+mn-ea"/>
                <a:cs typeface="+mn-cs"/>
              </a:rPr>
              <a:t> A Lester, Hodder Children’s Book</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When I was little, like you</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Malbunka</a:t>
            </a:r>
            <a:r>
              <a:rPr lang="en-US" sz="1200" kern="1200" dirty="0">
                <a:solidFill>
                  <a:schemeClr val="tx1"/>
                </a:solidFill>
                <a:effectLst/>
                <a:latin typeface="+mn-lt"/>
                <a:ea typeface="+mn-ea"/>
                <a:cs typeface="+mn-cs"/>
              </a:rPr>
              <a:t>, Allen and Unwin</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Going for oysters,</a:t>
            </a:r>
            <a:r>
              <a:rPr lang="en-US" sz="1200" kern="1200" dirty="0">
                <a:solidFill>
                  <a:schemeClr val="tx1"/>
                </a:solidFill>
                <a:effectLst/>
                <a:latin typeface="+mn-lt"/>
                <a:ea typeface="+mn-ea"/>
                <a:cs typeface="+mn-cs"/>
              </a:rPr>
              <a:t> J Adams, Omnibus Books</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Pigs and honey</a:t>
            </a:r>
            <a:r>
              <a:rPr lang="en-US" sz="1200" kern="1200" dirty="0">
                <a:solidFill>
                  <a:schemeClr val="tx1"/>
                </a:solidFill>
                <a:effectLst/>
                <a:latin typeface="+mn-lt"/>
                <a:ea typeface="+mn-ea"/>
                <a:cs typeface="+mn-cs"/>
              </a:rPr>
              <a:t>, J Adams, Omnibus books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Shelter</a:t>
            </a:r>
            <a:r>
              <a:rPr lang="en-US" sz="1200" kern="1200" dirty="0">
                <a:solidFill>
                  <a:schemeClr val="tx1"/>
                </a:solidFill>
                <a:effectLst/>
                <a:latin typeface="+mn-lt"/>
                <a:ea typeface="+mn-ea"/>
                <a:cs typeface="+mn-cs"/>
              </a:rPr>
              <a:t> is a series of lessons for early childhood, found at http://www.det.wa.edu.au/aboriginaleducation/apac/detcms/aboriginal-education/apac/lesson-plans (early childhood)</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Melbourne Water </a:t>
            </a:r>
            <a:r>
              <a:rPr lang="en-US" sz="1200" kern="1200" dirty="0">
                <a:solidFill>
                  <a:schemeClr val="tx1"/>
                </a:solidFill>
                <a:effectLst/>
                <a:latin typeface="+mn-lt"/>
                <a:ea typeface="+mn-ea"/>
                <a:cs typeface="+mn-cs"/>
              </a:rPr>
              <a:t>has resources available for teachers, including an Early</a:t>
            </a:r>
            <a:r>
              <a:rPr lang="en-US" sz="1200" kern="1200" baseline="0" dirty="0">
                <a:solidFill>
                  <a:schemeClr val="tx1"/>
                </a:solidFill>
                <a:effectLst/>
                <a:latin typeface="+mn-lt"/>
                <a:ea typeface="+mn-ea"/>
                <a:cs typeface="+mn-cs"/>
              </a:rPr>
              <a:t> Childhood picture book; </a:t>
            </a:r>
            <a:r>
              <a:rPr lang="en-US" sz="1200" kern="1200" dirty="0">
                <a:solidFill>
                  <a:schemeClr val="tx1"/>
                </a:solidFill>
                <a:effectLst/>
                <a:latin typeface="+mn-lt"/>
                <a:ea typeface="+mn-ea"/>
                <a:cs typeface="+mn-cs"/>
              </a:rPr>
              <a:t>http://www.melbournewater.com.au/getinvolved/education/educationalresources/Pages/Educational-resources.aspx</a:t>
            </a:r>
          </a:p>
          <a:p>
            <a:endParaRPr lang="en-US" sz="1200" b="1"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Watch the </a:t>
            </a:r>
            <a:r>
              <a:rPr lang="en-US" sz="1200" kern="1200" dirty="0" err="1">
                <a:solidFill>
                  <a:schemeClr val="tx1"/>
                </a:solidFill>
                <a:effectLst/>
                <a:latin typeface="+mn-lt"/>
                <a:ea typeface="+mn-ea"/>
                <a:cs typeface="+mn-cs"/>
              </a:rPr>
              <a:t>videoclip</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http://aso.gov.au/titles/documentaries/crook-hat-and-camphoo/clip1/, </a:t>
            </a:r>
            <a:r>
              <a:rPr lang="en-US" sz="1200" b="1" kern="1200" baseline="0" dirty="0">
                <a:solidFill>
                  <a:schemeClr val="tx1"/>
                </a:solidFill>
                <a:effectLst/>
                <a:latin typeface="+mn-lt"/>
                <a:ea typeface="+mn-ea"/>
                <a:cs typeface="+mn-cs"/>
              </a:rPr>
              <a:t>Crook Hat and </a:t>
            </a:r>
            <a:r>
              <a:rPr lang="en-US" sz="1200" b="1" kern="1200" baseline="0" dirty="0" err="1">
                <a:solidFill>
                  <a:schemeClr val="tx1"/>
                </a:solidFill>
                <a:effectLst/>
                <a:latin typeface="+mn-lt"/>
                <a:ea typeface="+mn-ea"/>
                <a:cs typeface="+mn-cs"/>
              </a:rPr>
              <a:t>Camphoo</a:t>
            </a:r>
            <a:r>
              <a:rPr lang="en-US" sz="1200" b="1" kern="1200" baseline="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are searching for the right tree to make spears.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Our Indigenous Garden</a:t>
            </a:r>
            <a:r>
              <a:rPr lang="en-US" sz="1200" kern="1200" dirty="0">
                <a:solidFill>
                  <a:schemeClr val="tx1"/>
                </a:solidFill>
                <a:effectLst/>
                <a:latin typeface="+mn-lt"/>
                <a:ea typeface="+mn-ea"/>
                <a:cs typeface="+mn-cs"/>
              </a:rPr>
              <a:t>, An Internet </a:t>
            </a:r>
            <a:r>
              <a:rPr lang="en-US" sz="1200" kern="1200" dirty="0" err="1">
                <a:solidFill>
                  <a:schemeClr val="tx1"/>
                </a:solidFill>
                <a:effectLst/>
                <a:latin typeface="+mn-lt"/>
                <a:ea typeface="+mn-ea"/>
                <a:cs typeface="+mn-cs"/>
              </a:rPr>
              <a:t>WebQuest</a:t>
            </a:r>
            <a:r>
              <a:rPr lang="en-US" sz="1200" kern="1200" dirty="0">
                <a:solidFill>
                  <a:schemeClr val="tx1"/>
                </a:solidFill>
                <a:effectLst/>
                <a:latin typeface="+mn-lt"/>
                <a:ea typeface="+mn-ea"/>
                <a:cs typeface="+mn-cs"/>
              </a:rPr>
              <a:t> on Aboriginal Use of Native Plants; http://science.uniserve.edu.au/school/quests/nativeplants.html</a:t>
            </a:r>
          </a:p>
          <a:p>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Walking with Seasons in </a:t>
            </a:r>
            <a:r>
              <a:rPr lang="en-US" sz="1200" b="1" kern="1200" dirty="0" err="1">
                <a:solidFill>
                  <a:schemeClr val="tx1"/>
                </a:solidFill>
                <a:effectLst/>
                <a:latin typeface="+mn-lt"/>
                <a:ea typeface="+mn-ea"/>
                <a:cs typeface="+mn-cs"/>
              </a:rPr>
              <a:t>Kakadu</a:t>
            </a:r>
            <a:r>
              <a:rPr lang="en-US" sz="1200" kern="1200" dirty="0">
                <a:solidFill>
                  <a:schemeClr val="tx1"/>
                </a:solidFill>
                <a:effectLst/>
                <a:latin typeface="+mn-lt"/>
                <a:ea typeface="+mn-ea"/>
                <a:cs typeface="+mn-cs"/>
              </a:rPr>
              <a:t>, by Diane Lucas, teaching notes available at  http://www.allenandunwin.com/_uploads/BookPdf/TeachersNotes/9781741144710.pdf</a:t>
            </a:r>
            <a:endParaRPr lang="en-AU"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Waterlillies</a:t>
            </a:r>
            <a:r>
              <a:rPr lang="en-US" sz="1200" kern="1200" dirty="0">
                <a:solidFill>
                  <a:schemeClr val="tx1"/>
                </a:solidFill>
                <a:effectLst/>
                <a:latin typeface="+mn-lt"/>
                <a:ea typeface="+mn-ea"/>
                <a:cs typeface="+mn-cs"/>
              </a:rPr>
              <a:t> by Diane Lucas</a:t>
            </a: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From ochres to eel traps: Aboriginal science and technology resource guide for teachers. </a:t>
            </a:r>
            <a:r>
              <a:rPr lang="en-AU" sz="1200" kern="1200" dirty="0">
                <a:solidFill>
                  <a:schemeClr val="tx1"/>
                </a:solidFill>
                <a:effectLst/>
                <a:latin typeface="+mn-lt"/>
                <a:ea typeface="+mn-ea"/>
                <a:cs typeface="+mn-cs"/>
              </a:rPr>
              <a:t>By Helen </a:t>
            </a:r>
            <a:r>
              <a:rPr lang="en-AU" sz="1200" kern="1200" dirty="0" err="1">
                <a:solidFill>
                  <a:schemeClr val="tx1"/>
                </a:solidFill>
                <a:effectLst/>
                <a:latin typeface="+mn-lt"/>
                <a:ea typeface="+mn-ea"/>
                <a:cs typeface="+mn-cs"/>
              </a:rPr>
              <a:t>Halling</a:t>
            </a:r>
            <a:r>
              <a:rPr lang="en-AU" sz="1200" kern="1200" dirty="0">
                <a:solidFill>
                  <a:schemeClr val="tx1"/>
                </a:solidFill>
                <a:effectLst/>
                <a:latin typeface="+mn-lt"/>
                <a:ea typeface="+mn-ea"/>
                <a:cs typeface="+mn-cs"/>
              </a:rPr>
              <a:t>, Canberra : Science Educators Association*ACT., page 38</a:t>
            </a:r>
          </a:p>
          <a:p>
            <a:r>
              <a:rPr lang="en-AU" sz="1200" kern="1200" dirty="0">
                <a:solidFill>
                  <a:schemeClr val="tx1"/>
                </a:solidFill>
                <a:effectLst/>
                <a:latin typeface="+mn-lt"/>
                <a:ea typeface="+mn-ea"/>
                <a:cs typeface="+mn-cs"/>
              </a:rPr>
              <a:t> </a:t>
            </a:r>
          </a:p>
          <a:p>
            <a:r>
              <a:rPr lang="en-AU" sz="1200" b="1" kern="1200" dirty="0">
                <a:solidFill>
                  <a:schemeClr val="tx1"/>
                </a:solidFill>
                <a:effectLst/>
                <a:latin typeface="+mn-lt"/>
                <a:ea typeface="+mn-ea"/>
                <a:cs typeface="+mn-cs"/>
              </a:rPr>
              <a:t>Indigenous Weather Knowledge</a:t>
            </a:r>
            <a:r>
              <a:rPr lang="en-AU" sz="1200" kern="1200" dirty="0">
                <a:solidFill>
                  <a:schemeClr val="tx1"/>
                </a:solidFill>
                <a:effectLst/>
                <a:latin typeface="+mn-lt"/>
                <a:ea typeface="+mn-ea"/>
                <a:cs typeface="+mn-cs"/>
              </a:rPr>
              <a:t>, Australian Bureau of Meteorology. (2002);</a:t>
            </a:r>
            <a:r>
              <a:rPr lang="en-AU" sz="1200" kern="1200" baseline="0" dirty="0">
                <a:solidFill>
                  <a:schemeClr val="tx1"/>
                </a:solidFill>
                <a:effectLst/>
                <a:latin typeface="+mn-lt"/>
                <a:ea typeface="+mn-ea"/>
                <a:cs typeface="+mn-cs"/>
              </a:rPr>
              <a:t> http://www.bom.gov.au/iwk/</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Six seasons of </a:t>
            </a:r>
            <a:r>
              <a:rPr lang="en-US" sz="1200" b="1" kern="1200" dirty="0" err="1">
                <a:solidFill>
                  <a:schemeClr val="tx1"/>
                </a:solidFill>
                <a:effectLst/>
                <a:latin typeface="+mn-lt"/>
                <a:ea typeface="+mn-ea"/>
                <a:cs typeface="+mn-cs"/>
              </a:rPr>
              <a:t>Kakadu</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http://www.parksaustralia.gov.au/kakadu/people/seasons.html </a:t>
            </a:r>
            <a:endParaRPr lang="en-AU" sz="1200" b="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u="none" kern="1200" dirty="0">
                <a:solidFill>
                  <a:schemeClr val="tx1"/>
                </a:solidFill>
                <a:effectLst/>
                <a:latin typeface="+mn-lt"/>
                <a:ea typeface="+mn-ea"/>
                <a:cs typeface="+mn-cs"/>
              </a:rPr>
              <a:t>The Lost Seasons</a:t>
            </a:r>
            <a:r>
              <a:rPr lang="en-US" sz="1200" b="0" u="none" kern="1200" dirty="0">
                <a:solidFill>
                  <a:schemeClr val="tx1"/>
                </a:solidFill>
                <a:effectLst/>
                <a:latin typeface="+mn-lt"/>
                <a:ea typeface="+mn-ea"/>
                <a:cs typeface="+mn-cs"/>
              </a:rPr>
              <a:t>; http://www.abc.net.au/science/features/indigenous/</a:t>
            </a:r>
            <a:endParaRPr lang="en-AU" sz="1200" b="0" u="none"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Big Rain Coming </a:t>
            </a:r>
            <a:r>
              <a:rPr lang="en-US" sz="1200" b="0" kern="1200" dirty="0">
                <a:solidFill>
                  <a:schemeClr val="tx1"/>
                </a:solidFill>
                <a:effectLst/>
                <a:latin typeface="+mn-lt"/>
                <a:ea typeface="+mn-ea"/>
                <a:cs typeface="+mn-cs"/>
              </a:rPr>
              <a:t>by Katrina </a:t>
            </a:r>
            <a:r>
              <a:rPr lang="en-US" sz="1200" b="0" kern="1200" dirty="0" err="1">
                <a:solidFill>
                  <a:schemeClr val="tx1"/>
                </a:solidFill>
                <a:effectLst/>
                <a:latin typeface="+mn-lt"/>
                <a:ea typeface="+mn-ea"/>
                <a:cs typeface="+mn-cs"/>
              </a:rPr>
              <a:t>Germein</a:t>
            </a:r>
            <a:r>
              <a:rPr lang="en-US" sz="1200" b="0" kern="1200" dirty="0">
                <a:solidFill>
                  <a:schemeClr val="tx1"/>
                </a:solidFill>
                <a:effectLst/>
                <a:latin typeface="+mn-lt"/>
                <a:ea typeface="+mn-ea"/>
                <a:cs typeface="+mn-cs"/>
              </a:rPr>
              <a:t> and Bronwyn Bancroft, lesson ideas at http://www.education.nt.gov.au/__data/assets/pdf_file/0014/5261/big_rain.pdf</a:t>
            </a:r>
          </a:p>
          <a:p>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My home in </a:t>
            </a:r>
            <a:r>
              <a:rPr lang="en-US" sz="1200" b="1" kern="1200" dirty="0" err="1">
                <a:solidFill>
                  <a:schemeClr val="tx1"/>
                </a:solidFill>
                <a:effectLst/>
                <a:latin typeface="+mn-lt"/>
                <a:ea typeface="+mn-ea"/>
                <a:cs typeface="+mn-cs"/>
              </a:rPr>
              <a:t>Kakadu</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J </a:t>
            </a:r>
            <a:r>
              <a:rPr lang="en-US" sz="1200" b="0" kern="1200" dirty="0" err="1">
                <a:solidFill>
                  <a:schemeClr val="tx1"/>
                </a:solidFill>
                <a:effectLst/>
                <a:latin typeface="+mn-lt"/>
                <a:ea typeface="+mn-ea"/>
                <a:cs typeface="+mn-cs"/>
              </a:rPr>
              <a:t>Christophersen</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Magabala</a:t>
            </a:r>
            <a:r>
              <a:rPr lang="en-US" sz="1200" b="0" kern="1200" dirty="0">
                <a:solidFill>
                  <a:schemeClr val="tx1"/>
                </a:solidFill>
                <a:effectLst/>
                <a:latin typeface="+mn-lt"/>
                <a:ea typeface="+mn-ea"/>
                <a:cs typeface="+mn-cs"/>
              </a:rPr>
              <a:t> Books</a:t>
            </a:r>
            <a:endParaRPr lang="en-AU"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u="none" kern="1200" dirty="0">
                <a:solidFill>
                  <a:schemeClr val="tx1"/>
                </a:solidFill>
                <a:effectLst/>
                <a:latin typeface="+mn-lt"/>
                <a:ea typeface="+mn-ea"/>
                <a:cs typeface="+mn-cs"/>
              </a:rPr>
              <a:t>Australian National Botanic Gardens; </a:t>
            </a:r>
            <a:r>
              <a:rPr lang="en-US" sz="1200" b="0" u="none" kern="1200" dirty="0">
                <a:solidFill>
                  <a:schemeClr val="tx1"/>
                </a:solidFill>
                <a:effectLst/>
                <a:latin typeface="+mn-lt"/>
                <a:ea typeface="+mn-ea"/>
                <a:cs typeface="+mn-cs"/>
              </a:rPr>
              <a:t>http://www.anbg.gov.au/site-map.html#Aboriginals</a:t>
            </a:r>
            <a:endParaRPr lang="en-AU" sz="1200" b="0" u="none"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Seasons</a:t>
            </a:r>
            <a:r>
              <a:rPr lang="en-US" sz="1200" b="1" kern="1200" baseline="0" dirty="0">
                <a:solidFill>
                  <a:schemeClr val="tx1"/>
                </a:solidFill>
                <a:effectLst/>
                <a:latin typeface="+mn-lt"/>
                <a:ea typeface="+mn-ea"/>
                <a:cs typeface="+mn-cs"/>
              </a:rPr>
              <a:t> clip </a:t>
            </a:r>
            <a:r>
              <a:rPr lang="en-US" sz="1200" b="0" kern="1200" dirty="0">
                <a:solidFill>
                  <a:schemeClr val="tx1"/>
                </a:solidFill>
                <a:effectLst/>
                <a:latin typeface="+mn-lt"/>
                <a:ea typeface="+mn-ea"/>
                <a:cs typeface="+mn-cs"/>
              </a:rPr>
              <a:t>from 12 canoes; http://www.12canoes.com.au/</a:t>
            </a:r>
            <a:endParaRPr lang="en-AU" sz="1200" b="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u="none" kern="1200" dirty="0">
              <a:solidFill>
                <a:schemeClr val="tx1"/>
              </a:solidFill>
              <a:effectLst/>
              <a:latin typeface="+mn-lt"/>
              <a:ea typeface="+mn-ea"/>
              <a:cs typeface="+mn-cs"/>
            </a:endParaRPr>
          </a:p>
          <a:p>
            <a:r>
              <a:rPr lang="en-US" sz="1200" b="1" u="none" kern="1200" dirty="0">
                <a:solidFill>
                  <a:schemeClr val="tx1"/>
                </a:solidFill>
                <a:effectLst/>
                <a:latin typeface="+mn-lt"/>
                <a:ea typeface="+mn-ea"/>
                <a:cs typeface="+mn-cs"/>
              </a:rPr>
              <a:t>Torres Strait Islander</a:t>
            </a:r>
            <a:r>
              <a:rPr lang="en-US" sz="1200" u="none" kern="1200" dirty="0">
                <a:solidFill>
                  <a:schemeClr val="tx1"/>
                </a:solidFill>
                <a:effectLst/>
                <a:latin typeface="+mn-lt"/>
                <a:ea typeface="+mn-ea"/>
                <a:cs typeface="+mn-cs"/>
              </a:rPr>
              <a:t>, Hoop Dance and Star Dance; http://aso.gov.au/titles/documentaries/mimi-evening-aboriginal-dance/clip3/</a:t>
            </a:r>
            <a:endParaRPr lang="en-AU" sz="1200" u="none"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Ceremony</a:t>
            </a:r>
            <a:r>
              <a:rPr lang="en-US" sz="1200" kern="1200" dirty="0">
                <a:solidFill>
                  <a:schemeClr val="tx1"/>
                </a:solidFill>
                <a:effectLst/>
                <a:latin typeface="+mn-lt"/>
                <a:ea typeface="+mn-ea"/>
                <a:cs typeface="+mn-cs"/>
              </a:rPr>
              <a:t> clip </a:t>
            </a:r>
            <a:r>
              <a:rPr lang="en-US" sz="1200" b="0" kern="1200" dirty="0">
                <a:solidFill>
                  <a:schemeClr val="tx1"/>
                </a:solidFill>
                <a:effectLst/>
                <a:latin typeface="+mn-lt"/>
                <a:ea typeface="+mn-ea"/>
                <a:cs typeface="+mn-cs"/>
              </a:rPr>
              <a:t>from 12 canoes; http://www.12canoes.com.au/</a:t>
            </a:r>
            <a:endParaRPr lang="en-AU" sz="1200" b="0" kern="1200" dirty="0">
              <a:solidFill>
                <a:schemeClr val="tx1"/>
              </a:solidFill>
              <a:effectLst/>
              <a:latin typeface="+mn-lt"/>
              <a:ea typeface="+mn-ea"/>
              <a:cs typeface="+mn-cs"/>
            </a:endParaRPr>
          </a:p>
          <a:p>
            <a:endParaRPr lang="en-US" sz="1200" b="1" u="sng"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Year 1 Teaching resources</a:t>
            </a:r>
          </a:p>
          <a:p>
            <a:endParaRPr lang="en-US" sz="1200" b="1" u="sng" kern="1200" dirty="0">
              <a:solidFill>
                <a:schemeClr val="tx1"/>
              </a:solidFill>
              <a:effectLst/>
              <a:latin typeface="+mn-lt"/>
              <a:ea typeface="+mn-ea"/>
              <a:cs typeface="+mn-cs"/>
            </a:endParaRPr>
          </a:p>
          <a:p>
            <a:pPr marL="0" marR="0" indent="0" algn="l" defTabSz="914400" rtl="0" eaLnBrk="0"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Primary Connections</a:t>
            </a:r>
            <a:r>
              <a:rPr lang="en-US" sz="1200" b="1"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has </a:t>
            </a:r>
            <a:r>
              <a:rPr lang="en-US" sz="1200" b="0" kern="1200" dirty="0">
                <a:solidFill>
                  <a:schemeClr val="tx1"/>
                </a:solidFill>
                <a:effectLst/>
                <a:latin typeface="+mn-lt"/>
                <a:ea typeface="+mn-ea"/>
                <a:cs typeface="+mn-cs"/>
              </a:rPr>
              <a:t>Indigenous curriculum links,</a:t>
            </a:r>
            <a:r>
              <a:rPr lang="en-US" sz="1200" b="0" kern="1200" baseline="0" dirty="0">
                <a:solidFill>
                  <a:schemeClr val="tx1"/>
                </a:solidFill>
                <a:effectLst/>
                <a:latin typeface="+mn-lt"/>
                <a:ea typeface="+mn-ea"/>
                <a:cs typeface="+mn-cs"/>
              </a:rPr>
              <a:t> can be purchased at https://primaryconnections.org.au/shop/</a:t>
            </a:r>
          </a:p>
          <a:p>
            <a:pPr marL="0" marR="0" indent="0" algn="l" defTabSz="914400" rtl="0" eaLnBrk="0"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r>
              <a:rPr lang="en-US" sz="1200" b="1" u="none" kern="1200" dirty="0">
                <a:solidFill>
                  <a:schemeClr val="tx1"/>
                </a:solidFill>
                <a:effectLst/>
                <a:latin typeface="+mn-lt"/>
                <a:ea typeface="+mn-ea"/>
                <a:cs typeface="+mn-cs"/>
              </a:rPr>
              <a:t>Indigenous music</a:t>
            </a:r>
            <a:r>
              <a:rPr lang="en-US" sz="1200" b="0" u="none" kern="1200" dirty="0">
                <a:solidFill>
                  <a:schemeClr val="tx1"/>
                </a:solidFill>
                <a:effectLst/>
                <a:latin typeface="+mn-lt"/>
                <a:ea typeface="+mn-ea"/>
                <a:cs typeface="+mn-cs"/>
              </a:rPr>
              <a:t> at http://www.creativespirits.info/resources/music and </a:t>
            </a:r>
            <a:r>
              <a:rPr lang="en-AU" sz="1200" kern="1200" dirty="0">
                <a:solidFill>
                  <a:schemeClr val="tx1"/>
                </a:solidFill>
                <a:effectLst/>
                <a:latin typeface="+mn-lt"/>
                <a:ea typeface="+mn-ea"/>
                <a:cs typeface="+mn-cs"/>
              </a:rPr>
              <a:t>http://www.australia.gov.au/about-australia/australian-story/austn-indigenous-ceremony</a:t>
            </a:r>
          </a:p>
          <a:p>
            <a:pPr eaLnBrk="0"/>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0" u="none" kern="1200" dirty="0">
                <a:solidFill>
                  <a:schemeClr val="tx1"/>
                </a:solidFill>
                <a:effectLst/>
                <a:latin typeface="+mn-lt"/>
                <a:ea typeface="+mn-ea"/>
                <a:cs typeface="+mn-cs"/>
              </a:rPr>
              <a:t>Description of </a:t>
            </a:r>
            <a:r>
              <a:rPr lang="en-US" sz="1200" b="1" u="none" kern="1200" dirty="0">
                <a:solidFill>
                  <a:schemeClr val="tx1"/>
                </a:solidFill>
                <a:effectLst/>
                <a:latin typeface="+mn-lt"/>
                <a:ea typeface="+mn-ea"/>
                <a:cs typeface="+mn-cs"/>
              </a:rPr>
              <a:t>how to play a didgeridoo</a:t>
            </a:r>
            <a:r>
              <a:rPr lang="en-US" sz="1200" b="1" u="none" kern="1200" baseline="0" dirty="0">
                <a:solidFill>
                  <a:schemeClr val="tx1"/>
                </a:solidFill>
                <a:effectLst/>
                <a:latin typeface="+mn-lt"/>
                <a:ea typeface="+mn-ea"/>
                <a:cs typeface="+mn-cs"/>
              </a:rPr>
              <a:t> </a:t>
            </a:r>
            <a:r>
              <a:rPr lang="en-US" sz="1200" b="0" u="none" kern="1200" baseline="0" dirty="0">
                <a:solidFill>
                  <a:schemeClr val="tx1"/>
                </a:solidFill>
                <a:effectLst/>
                <a:latin typeface="+mn-lt"/>
                <a:ea typeface="+mn-ea"/>
                <a:cs typeface="+mn-cs"/>
              </a:rPr>
              <a:t>on this site; http://members.ozemail.com.au/~mmichie/engag_ideas.htm#didge</a:t>
            </a:r>
            <a:endParaRPr lang="en-AU" sz="1200" b="0" u="none"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200" b="1"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Researching traditional bush tucker and natural remedies used by Aboriginal and Torres Strait Islander peoples, and where they are found.</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From </a:t>
            </a:r>
            <a:r>
              <a:rPr lang="en-US" sz="1200" b="1" kern="1200" dirty="0" err="1">
                <a:solidFill>
                  <a:schemeClr val="tx1"/>
                </a:solidFill>
                <a:effectLst/>
                <a:latin typeface="+mn-lt"/>
                <a:ea typeface="+mn-ea"/>
                <a:cs typeface="+mn-cs"/>
              </a:rPr>
              <a:t>Ochres</a:t>
            </a:r>
            <a:r>
              <a:rPr lang="en-US" sz="1200" b="1" kern="1200" dirty="0">
                <a:solidFill>
                  <a:schemeClr val="tx1"/>
                </a:solidFill>
                <a:effectLst/>
                <a:latin typeface="+mn-lt"/>
                <a:ea typeface="+mn-ea"/>
                <a:cs typeface="+mn-cs"/>
              </a:rPr>
              <a:t> to Eel Traps</a:t>
            </a:r>
            <a:r>
              <a:rPr lang="en-US" sz="1200" kern="1200" dirty="0">
                <a:solidFill>
                  <a:schemeClr val="tx1"/>
                </a:solidFill>
                <a:effectLst/>
                <a:latin typeface="+mn-lt"/>
                <a:ea typeface="+mn-ea"/>
                <a:cs typeface="+mn-cs"/>
              </a:rPr>
              <a:t>, Aboriginal Science and Technology resource guide for teachers, includes bush foods, medicines, plants</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Bush food books</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Waterlillies</a:t>
            </a:r>
            <a:r>
              <a:rPr lang="en-US" sz="1200" kern="1200" dirty="0">
                <a:solidFill>
                  <a:schemeClr val="tx1"/>
                </a:solidFill>
                <a:effectLst/>
                <a:latin typeface="+mn-lt"/>
                <a:ea typeface="+mn-ea"/>
                <a:cs typeface="+mn-cs"/>
              </a:rPr>
              <a:t> by Diane Lucas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Aboriginal plant trails:</a:t>
            </a:r>
          </a:p>
          <a:p>
            <a:r>
              <a:rPr lang="en-US" sz="1200" b="1" u="none" kern="1200" dirty="0">
                <a:solidFill>
                  <a:schemeClr val="tx1"/>
                </a:solidFill>
                <a:effectLst/>
                <a:latin typeface="+mn-lt"/>
                <a:ea typeface="+mn-ea"/>
                <a:cs typeface="+mn-cs"/>
              </a:rPr>
              <a:t>Canberra</a:t>
            </a:r>
            <a:r>
              <a:rPr lang="en-US" sz="1200" b="0" u="none" kern="1200" dirty="0">
                <a:solidFill>
                  <a:schemeClr val="tx1"/>
                </a:solidFill>
                <a:effectLst/>
                <a:latin typeface="+mn-lt"/>
                <a:ea typeface="+mn-ea"/>
                <a:cs typeface="+mn-cs"/>
              </a:rPr>
              <a:t> - </a:t>
            </a:r>
            <a:r>
              <a:rPr lang="en-US" sz="1200" b="1" u="none" kern="1200" dirty="0">
                <a:solidFill>
                  <a:schemeClr val="tx1"/>
                </a:solidFill>
                <a:effectLst/>
                <a:latin typeface="+mn-lt"/>
                <a:ea typeface="+mn-ea"/>
                <a:cs typeface="+mn-cs"/>
              </a:rPr>
              <a:t>Australian National Botanic Gardens; </a:t>
            </a:r>
            <a:r>
              <a:rPr lang="en-US" sz="1200" b="0" u="none" kern="1200" dirty="0">
                <a:solidFill>
                  <a:schemeClr val="tx1"/>
                </a:solidFill>
                <a:effectLst/>
                <a:latin typeface="+mn-lt"/>
                <a:ea typeface="+mn-ea"/>
                <a:cs typeface="+mn-cs"/>
              </a:rPr>
              <a:t>https://www.anbg.gov.au/gardens/visiting/exploring/aboriginal-trail/index.html</a:t>
            </a:r>
          </a:p>
          <a:p>
            <a:r>
              <a:rPr lang="en-US" sz="1200" b="1" kern="1200" dirty="0">
                <a:solidFill>
                  <a:schemeClr val="tx1"/>
                </a:solidFill>
                <a:effectLst/>
                <a:latin typeface="+mn-lt"/>
                <a:ea typeface="+mn-ea"/>
                <a:cs typeface="+mn-cs"/>
              </a:rPr>
              <a:t>Adelaide</a:t>
            </a:r>
            <a:r>
              <a:rPr lang="en-US" sz="1200" b="0" kern="1200" dirty="0">
                <a:solidFill>
                  <a:schemeClr val="tx1"/>
                </a:solidFill>
                <a:effectLst/>
                <a:latin typeface="+mn-lt"/>
                <a:ea typeface="+mn-ea"/>
                <a:cs typeface="+mn-cs"/>
              </a:rPr>
              <a:t> - http://www.botanic.sa.edu.au/index.php/discovery-trails/32-teacher-trail-primary/333-aboriginal-plant-use</a:t>
            </a:r>
            <a:endParaRPr lang="en-AU"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Aboriginal</a:t>
            </a:r>
            <a:r>
              <a:rPr lang="en-US" sz="1200" b="1" kern="1200" baseline="0" dirty="0">
                <a:solidFill>
                  <a:schemeClr val="tx1"/>
                </a:solidFill>
                <a:effectLst/>
                <a:latin typeface="+mn-lt"/>
                <a:ea typeface="+mn-ea"/>
                <a:cs typeface="+mn-cs"/>
              </a:rPr>
              <a:t> plant use in SE Australia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http://www.anbg.gov.au/aborig.s.e.aust/s.e.a.mapkey.html</a:t>
            </a:r>
          </a:p>
          <a:p>
            <a:r>
              <a:rPr lang="en-US" sz="1200" b="1" kern="1200" dirty="0">
                <a:solidFill>
                  <a:schemeClr val="tx1"/>
                </a:solidFill>
                <a:effectLst/>
                <a:latin typeface="+mn-lt"/>
                <a:ea typeface="+mn-ea"/>
                <a:cs typeface="+mn-cs"/>
              </a:rPr>
              <a:t>Brisbane </a:t>
            </a:r>
            <a:r>
              <a:rPr lang="en-US" sz="1200" kern="1200" dirty="0">
                <a:solidFill>
                  <a:schemeClr val="tx1"/>
                </a:solidFill>
                <a:effectLst/>
                <a:latin typeface="+mn-lt"/>
                <a:ea typeface="+mn-ea"/>
                <a:cs typeface="+mn-cs"/>
              </a:rPr>
              <a:t>- http://www.brisbane.qld.gov.au/facilities-recreation/parks-venues/parks/brisbane-botanic-gardens-mt-coot-tha/brisbane-botanic-gardens-mt-coot-tha-self-guided-walks</a:t>
            </a:r>
          </a:p>
          <a:p>
            <a:r>
              <a:rPr lang="en-US" sz="1200" b="1" kern="1200" dirty="0">
                <a:solidFill>
                  <a:schemeClr val="tx1"/>
                </a:solidFill>
                <a:effectLst/>
                <a:latin typeface="+mn-lt"/>
                <a:ea typeface="+mn-ea"/>
                <a:cs typeface="+mn-cs"/>
              </a:rPr>
              <a:t>Cairns</a:t>
            </a:r>
            <a:r>
              <a:rPr lang="en-US" sz="1200" kern="1200" dirty="0">
                <a:solidFill>
                  <a:schemeClr val="tx1"/>
                </a:solidFill>
                <a:effectLst/>
                <a:latin typeface="+mn-lt"/>
                <a:ea typeface="+mn-ea"/>
                <a:cs typeface="+mn-cs"/>
              </a:rPr>
              <a:t> - http://www.cairns.qld.gov.au/cbg/visit/discover/aboriginal-garden</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Sydney</a:t>
            </a:r>
            <a:r>
              <a:rPr lang="en-US" sz="1200" kern="1200" dirty="0">
                <a:solidFill>
                  <a:schemeClr val="tx1"/>
                </a:solidFill>
                <a:effectLst/>
                <a:latin typeface="+mn-lt"/>
                <a:ea typeface="+mn-ea"/>
                <a:cs typeface="+mn-cs"/>
              </a:rPr>
              <a:t> - https://www.rbgsyd.nsw.gov.au/plant_info/aboriginal_bush_foods</a:t>
            </a: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Woomeras</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Indigenous</a:t>
            </a:r>
            <a:r>
              <a:rPr lang="en-US" sz="1200" kern="1200" baseline="0" dirty="0">
                <a:solidFill>
                  <a:schemeClr val="tx1"/>
                </a:solidFill>
                <a:effectLst/>
                <a:latin typeface="+mn-lt"/>
                <a:ea typeface="+mn-ea"/>
                <a:cs typeface="+mn-cs"/>
              </a:rPr>
              <a:t> technology; http://www.australia.gov.au/about-australia/australian-story/austn-indigenous-tools-and-technology/</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From </a:t>
            </a:r>
            <a:r>
              <a:rPr lang="en-US" sz="1200" i="1" kern="1200" dirty="0" err="1">
                <a:solidFill>
                  <a:schemeClr val="tx1"/>
                </a:solidFill>
                <a:effectLst/>
                <a:latin typeface="+mn-lt"/>
                <a:ea typeface="+mn-ea"/>
                <a:cs typeface="+mn-cs"/>
              </a:rPr>
              <a:t>Ochres</a:t>
            </a:r>
            <a:r>
              <a:rPr lang="en-US" sz="1200" i="1" kern="1200" dirty="0">
                <a:solidFill>
                  <a:schemeClr val="tx1"/>
                </a:solidFill>
                <a:effectLst/>
                <a:latin typeface="+mn-lt"/>
                <a:ea typeface="+mn-ea"/>
                <a:cs typeface="+mn-cs"/>
              </a:rPr>
              <a:t> to Eel Traps</a:t>
            </a:r>
            <a:r>
              <a:rPr lang="en-US" sz="1200" kern="1200" dirty="0">
                <a:solidFill>
                  <a:schemeClr val="tx1"/>
                </a:solidFill>
                <a:effectLst/>
                <a:latin typeface="+mn-lt"/>
                <a:ea typeface="+mn-ea"/>
                <a:cs typeface="+mn-cs"/>
              </a:rPr>
              <a:t>, Aboriginal Science and Technology resource guide for teachers, Page 9</a:t>
            </a:r>
          </a:p>
          <a:p>
            <a:pPr lvl="0"/>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Boomerangs</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Boomerangs, Echoes of Australia, DVD</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Boomerangs, Behind an Australian Icon, Philip Jones</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Boomerang Information Book, Ian King</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Boomerang, Christopher Anderson and Philip Jones</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From </a:t>
            </a:r>
            <a:r>
              <a:rPr lang="en-US" sz="1200" kern="1200" dirty="0" err="1">
                <a:solidFill>
                  <a:schemeClr val="tx1"/>
                </a:solidFill>
                <a:effectLst/>
                <a:latin typeface="+mn-lt"/>
                <a:ea typeface="+mn-ea"/>
                <a:cs typeface="+mn-cs"/>
              </a:rPr>
              <a:t>Ochres</a:t>
            </a:r>
            <a:r>
              <a:rPr lang="en-US" sz="1200" kern="1200" dirty="0">
                <a:solidFill>
                  <a:schemeClr val="tx1"/>
                </a:solidFill>
                <a:effectLst/>
                <a:latin typeface="+mn-lt"/>
                <a:ea typeface="+mn-ea"/>
                <a:cs typeface="+mn-cs"/>
              </a:rPr>
              <a:t> to Eel Traps, Aboriginal Science and Technology resource guide for teachers, Page 5</a:t>
            </a:r>
            <a:endParaRPr lang="en-AU" sz="1200" kern="1200" dirty="0">
              <a:solidFill>
                <a:schemeClr val="tx1"/>
              </a:solidFill>
              <a:effectLst/>
              <a:latin typeface="+mn-lt"/>
              <a:ea typeface="+mn-ea"/>
              <a:cs typeface="+mn-cs"/>
            </a:endParaRPr>
          </a:p>
          <a:p>
            <a:pPr lvl="0"/>
            <a:r>
              <a:rPr lang="en-US" sz="1200" u="none" kern="1200" dirty="0">
                <a:solidFill>
                  <a:schemeClr val="tx1"/>
                </a:solidFill>
                <a:effectLst/>
                <a:latin typeface="+mn-lt"/>
                <a:ea typeface="+mn-ea"/>
                <a:cs typeface="+mn-cs"/>
              </a:rPr>
              <a:t>Boomerangs;</a:t>
            </a:r>
            <a:r>
              <a:rPr lang="en-US" sz="1200" u="none" kern="1200" baseline="0" dirty="0">
                <a:solidFill>
                  <a:schemeClr val="tx1"/>
                </a:solidFill>
                <a:effectLst/>
                <a:latin typeface="+mn-lt"/>
                <a:ea typeface="+mn-ea"/>
                <a:cs typeface="+mn-cs"/>
              </a:rPr>
              <a:t> http://www.howstuffworks.com/search.php?terms=boomerang</a:t>
            </a:r>
            <a:endParaRPr lang="en-AU" sz="1200" u="none"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Spears  </a:t>
            </a:r>
          </a:p>
          <a:p>
            <a:r>
              <a:rPr lang="en-US" sz="1200" b="0" kern="1200" dirty="0">
                <a:solidFill>
                  <a:schemeClr val="tx1"/>
                </a:solidFill>
                <a:effectLst/>
                <a:latin typeface="+mn-lt"/>
                <a:ea typeface="+mn-ea"/>
                <a:cs typeface="+mn-cs"/>
              </a:rPr>
              <a:t>Indigenous tools and weapons;</a:t>
            </a:r>
            <a:r>
              <a:rPr lang="en-US" sz="1200" b="0" kern="1200" baseline="0" dirty="0">
                <a:solidFill>
                  <a:schemeClr val="tx1"/>
                </a:solidFill>
                <a:effectLst/>
                <a:latin typeface="+mn-lt"/>
                <a:ea typeface="+mn-ea"/>
                <a:cs typeface="+mn-cs"/>
              </a:rPr>
              <a:t> http://members.ozemail.com.au/~mmichie/engag_t&amp;w.htm   </a:t>
            </a:r>
          </a:p>
          <a:p>
            <a:r>
              <a:rPr lang="en-US" sz="1200" b="0" kern="1200" baseline="0" dirty="0">
                <a:solidFill>
                  <a:schemeClr val="tx1"/>
                </a:solidFill>
                <a:effectLst/>
                <a:latin typeface="+mn-lt"/>
                <a:ea typeface="+mn-ea"/>
                <a:cs typeface="+mn-cs"/>
              </a:rPr>
              <a:t>Spear throwing lesson unit, http://www.det.wa.edu.au/aboriginaleducation/apac (lesson plans)</a:t>
            </a:r>
            <a:endParaRPr lang="en-AU" sz="1200" b="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r>
              <a:rPr lang="en-US" sz="1200" b="1" u="sng" kern="1200" dirty="0">
                <a:solidFill>
                  <a:schemeClr val="tx1"/>
                </a:solidFill>
                <a:effectLst/>
                <a:latin typeface="+mn-lt"/>
                <a:ea typeface="+mn-ea"/>
                <a:cs typeface="+mn-cs"/>
              </a:rPr>
              <a:t>Year 2 Teaching resources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u="sng"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Primary Connections</a:t>
            </a:r>
            <a:r>
              <a:rPr lang="en-US" sz="1200" b="1"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has </a:t>
            </a:r>
            <a:r>
              <a:rPr lang="en-US" sz="1200" b="0" kern="1200" dirty="0">
                <a:solidFill>
                  <a:schemeClr val="tx1"/>
                </a:solidFill>
                <a:effectLst/>
                <a:latin typeface="+mn-lt"/>
                <a:ea typeface="+mn-ea"/>
                <a:cs typeface="+mn-cs"/>
              </a:rPr>
              <a:t>Indigenous curriculum links,</a:t>
            </a:r>
            <a:r>
              <a:rPr lang="en-US" sz="1200" b="0" kern="1200" baseline="0" dirty="0">
                <a:solidFill>
                  <a:schemeClr val="tx1"/>
                </a:solidFill>
                <a:effectLst/>
                <a:latin typeface="+mn-lt"/>
                <a:ea typeface="+mn-ea"/>
                <a:cs typeface="+mn-cs"/>
              </a:rPr>
              <a:t> can be purchased at https://primaryconnections.org.au/shop/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u="sng"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kern="1200" dirty="0">
                <a:solidFill>
                  <a:schemeClr val="tx1"/>
                </a:solidFill>
                <a:effectLst/>
                <a:latin typeface="+mn-lt"/>
                <a:ea typeface="+mn-ea"/>
                <a:cs typeface="+mn-cs"/>
              </a:rPr>
              <a:t>This</a:t>
            </a:r>
            <a:r>
              <a:rPr lang="en-US" sz="1200" b="0" u="none" kern="1200" baseline="0" dirty="0">
                <a:solidFill>
                  <a:schemeClr val="tx1"/>
                </a:solidFill>
                <a:effectLst/>
                <a:latin typeface="+mn-lt"/>
                <a:ea typeface="+mn-ea"/>
                <a:cs typeface="+mn-cs"/>
              </a:rPr>
              <a:t> museum hand out has examples of Aboriginal </a:t>
            </a:r>
            <a:r>
              <a:rPr lang="en-US" sz="1200" b="1" u="none" kern="1200" baseline="0" dirty="0">
                <a:solidFill>
                  <a:schemeClr val="tx1"/>
                </a:solidFill>
                <a:effectLst/>
                <a:latin typeface="+mn-lt"/>
                <a:ea typeface="+mn-ea"/>
                <a:cs typeface="+mn-cs"/>
              </a:rPr>
              <a:t>push and pull toys</a:t>
            </a:r>
            <a:r>
              <a:rPr lang="en-US" sz="1200" b="0" u="none" kern="1200" baseline="0" dirty="0">
                <a:solidFill>
                  <a:schemeClr val="tx1"/>
                </a:solidFill>
                <a:effectLst/>
                <a:latin typeface="+mn-lt"/>
                <a:ea typeface="+mn-ea"/>
                <a:cs typeface="+mn-cs"/>
              </a:rPr>
              <a:t>; http://www.samuseum.sa.gov.au/Upload/files-education/text/aacg-yr1-3-artandplay-toys.pdf</a:t>
            </a:r>
            <a:endParaRPr lang="en-US" sz="1200" b="0" u="none"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Water</a:t>
            </a:r>
          </a:p>
          <a:p>
            <a:r>
              <a:rPr lang="en-US" sz="1200" b="1" kern="1200" dirty="0">
                <a:solidFill>
                  <a:schemeClr val="tx1"/>
                </a:solidFill>
                <a:effectLst/>
                <a:latin typeface="+mn-lt"/>
                <a:ea typeface="+mn-ea"/>
                <a:cs typeface="+mn-cs"/>
              </a:rPr>
              <a:t>Water tunnels; </a:t>
            </a:r>
            <a:r>
              <a:rPr lang="en-US" sz="1200" b="0" kern="1200" dirty="0">
                <a:solidFill>
                  <a:schemeClr val="tx1"/>
                </a:solidFill>
                <a:effectLst/>
                <a:latin typeface="+mn-lt"/>
                <a:ea typeface="+mn-ea"/>
                <a:cs typeface="+mn-cs"/>
              </a:rPr>
              <a:t>http://www.abc.net.au/science/news/stories/s1590192.htm</a:t>
            </a:r>
          </a:p>
          <a:p>
            <a:r>
              <a:rPr lang="en-US" sz="1200" b="1" kern="1200" dirty="0">
                <a:solidFill>
                  <a:schemeClr val="tx1"/>
                </a:solidFill>
                <a:effectLst/>
                <a:latin typeface="+mn-lt"/>
                <a:ea typeface="+mn-ea"/>
                <a:cs typeface="+mn-cs"/>
              </a:rPr>
              <a:t>Soakage</a:t>
            </a:r>
            <a:r>
              <a:rPr lang="en-US" sz="1200" b="0" kern="1200" dirty="0">
                <a:solidFill>
                  <a:schemeClr val="tx1"/>
                </a:solidFill>
                <a:effectLst/>
                <a:latin typeface="+mn-lt"/>
                <a:ea typeface="+mn-ea"/>
                <a:cs typeface="+mn-cs"/>
              </a:rPr>
              <a:t>; http://en.wikipedia.org/wiki/Soakage_(source_of_water)</a:t>
            </a:r>
          </a:p>
          <a:p>
            <a:r>
              <a:rPr lang="en-US" sz="1200" b="1" kern="1200" dirty="0">
                <a:solidFill>
                  <a:schemeClr val="tx1"/>
                </a:solidFill>
                <a:effectLst/>
                <a:latin typeface="+mn-lt"/>
                <a:ea typeface="+mn-ea"/>
                <a:cs typeface="+mn-cs"/>
              </a:rPr>
              <a:t>Painting country</a:t>
            </a:r>
            <a:r>
              <a:rPr lang="en-US" sz="1200" b="0" kern="1200" dirty="0">
                <a:solidFill>
                  <a:schemeClr val="tx1"/>
                </a:solidFill>
                <a:effectLst/>
                <a:latin typeface="+mn-lt"/>
                <a:ea typeface="+mn-ea"/>
                <a:cs typeface="+mn-cs"/>
              </a:rPr>
              <a:t>; http://aso.gov.au/titles/documentaries/painting-country/clip2/</a:t>
            </a:r>
            <a:endParaRPr lang="en-AU" sz="1200" b="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Waterlillies</a:t>
            </a:r>
            <a:r>
              <a:rPr lang="en-US" sz="1200" kern="1200" dirty="0">
                <a:solidFill>
                  <a:schemeClr val="tx1"/>
                </a:solidFill>
                <a:effectLst/>
                <a:latin typeface="+mn-lt"/>
                <a:ea typeface="+mn-ea"/>
                <a:cs typeface="+mn-cs"/>
              </a:rPr>
              <a:t> by Diane Lucas</a:t>
            </a: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Aboriginal plant trails:</a:t>
            </a:r>
          </a:p>
          <a:p>
            <a:r>
              <a:rPr lang="en-US" sz="1200" b="1" u="none" kern="1200" dirty="0">
                <a:solidFill>
                  <a:schemeClr val="tx1"/>
                </a:solidFill>
                <a:effectLst/>
                <a:latin typeface="+mn-lt"/>
                <a:ea typeface="+mn-ea"/>
                <a:cs typeface="+mn-cs"/>
              </a:rPr>
              <a:t>Canberra</a:t>
            </a:r>
            <a:r>
              <a:rPr lang="en-US" sz="1200" b="0" u="none" kern="1200" dirty="0">
                <a:solidFill>
                  <a:schemeClr val="tx1"/>
                </a:solidFill>
                <a:effectLst/>
                <a:latin typeface="+mn-lt"/>
                <a:ea typeface="+mn-ea"/>
                <a:cs typeface="+mn-cs"/>
              </a:rPr>
              <a:t> - </a:t>
            </a:r>
            <a:r>
              <a:rPr lang="en-US" sz="1200" b="1" u="none" kern="1200" dirty="0">
                <a:solidFill>
                  <a:schemeClr val="tx1"/>
                </a:solidFill>
                <a:effectLst/>
                <a:latin typeface="+mn-lt"/>
                <a:ea typeface="+mn-ea"/>
                <a:cs typeface="+mn-cs"/>
              </a:rPr>
              <a:t>Australian National Botanic Gardens; </a:t>
            </a:r>
            <a:r>
              <a:rPr lang="en-US" sz="1200" b="0" u="none" kern="1200" dirty="0">
                <a:solidFill>
                  <a:schemeClr val="tx1"/>
                </a:solidFill>
                <a:effectLst/>
                <a:latin typeface="+mn-lt"/>
                <a:ea typeface="+mn-ea"/>
                <a:cs typeface="+mn-cs"/>
              </a:rPr>
              <a:t>https://www.anbg.gov.au/gardens/visiting/exploring/aboriginal-trail/index.html</a:t>
            </a:r>
          </a:p>
          <a:p>
            <a:r>
              <a:rPr lang="en-US" sz="1200" b="1" kern="1200" dirty="0">
                <a:solidFill>
                  <a:schemeClr val="tx1"/>
                </a:solidFill>
                <a:effectLst/>
                <a:latin typeface="+mn-lt"/>
                <a:ea typeface="+mn-ea"/>
                <a:cs typeface="+mn-cs"/>
              </a:rPr>
              <a:t>Adelaide</a:t>
            </a:r>
            <a:r>
              <a:rPr lang="en-US" sz="1200" b="0" kern="1200" dirty="0">
                <a:solidFill>
                  <a:schemeClr val="tx1"/>
                </a:solidFill>
                <a:effectLst/>
                <a:latin typeface="+mn-lt"/>
                <a:ea typeface="+mn-ea"/>
                <a:cs typeface="+mn-cs"/>
              </a:rPr>
              <a:t> - http://www.botanic.sa.edu.au/index.php/discovery-trails/32-teacher-trail-primary/333-aboriginal-plant-use</a:t>
            </a:r>
            <a:endParaRPr lang="en-AU"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Aboriginal</a:t>
            </a:r>
            <a:r>
              <a:rPr lang="en-US" sz="1200" b="1" kern="1200" baseline="0" dirty="0">
                <a:solidFill>
                  <a:schemeClr val="tx1"/>
                </a:solidFill>
                <a:effectLst/>
                <a:latin typeface="+mn-lt"/>
                <a:ea typeface="+mn-ea"/>
                <a:cs typeface="+mn-cs"/>
              </a:rPr>
              <a:t> plant use in SE Australia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http://www.anbg.gov.au/aborig.s.e.aust/s.e.a.mapkey.html</a:t>
            </a:r>
          </a:p>
          <a:p>
            <a:r>
              <a:rPr lang="en-US" sz="1200" b="1" kern="1200" dirty="0">
                <a:solidFill>
                  <a:schemeClr val="tx1"/>
                </a:solidFill>
                <a:effectLst/>
                <a:latin typeface="+mn-lt"/>
                <a:ea typeface="+mn-ea"/>
                <a:cs typeface="+mn-cs"/>
              </a:rPr>
              <a:t>Brisbane </a:t>
            </a:r>
            <a:r>
              <a:rPr lang="en-US" sz="1200" kern="1200" dirty="0">
                <a:solidFill>
                  <a:schemeClr val="tx1"/>
                </a:solidFill>
                <a:effectLst/>
                <a:latin typeface="+mn-lt"/>
                <a:ea typeface="+mn-ea"/>
                <a:cs typeface="+mn-cs"/>
              </a:rPr>
              <a:t>- http://www.brisbane.qld.gov.au/facilities-recreation/parks-venues/parks/brisbane-botanic-gardens-mt-coot-tha/brisbane-botanic-gardens-mt-coot-tha-self-guided-walks</a:t>
            </a:r>
          </a:p>
          <a:p>
            <a:r>
              <a:rPr lang="en-US" sz="1200" b="1" kern="1200" dirty="0">
                <a:solidFill>
                  <a:schemeClr val="tx1"/>
                </a:solidFill>
                <a:effectLst/>
                <a:latin typeface="+mn-lt"/>
                <a:ea typeface="+mn-ea"/>
                <a:cs typeface="+mn-cs"/>
              </a:rPr>
              <a:t>Cairns</a:t>
            </a:r>
            <a:r>
              <a:rPr lang="en-US" sz="1200" kern="1200" dirty="0">
                <a:solidFill>
                  <a:schemeClr val="tx1"/>
                </a:solidFill>
                <a:effectLst/>
                <a:latin typeface="+mn-lt"/>
                <a:ea typeface="+mn-ea"/>
                <a:cs typeface="+mn-cs"/>
              </a:rPr>
              <a:t> - http://www.cairns.qld.gov.au/cbg/visit/discover/aboriginal-garden</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Sydney</a:t>
            </a:r>
            <a:r>
              <a:rPr lang="en-US" sz="1200" kern="1200" dirty="0">
                <a:solidFill>
                  <a:schemeClr val="tx1"/>
                </a:solidFill>
                <a:effectLst/>
                <a:latin typeface="+mn-lt"/>
                <a:ea typeface="+mn-ea"/>
                <a:cs typeface="+mn-cs"/>
              </a:rPr>
              <a:t> - https://www.rbgsyd.nsw.gov.au/plant_info/aboriginal_bush_foods</a:t>
            </a:r>
          </a:p>
          <a:p>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From </a:t>
            </a:r>
            <a:r>
              <a:rPr lang="en-US" sz="1200" b="1" kern="1200" dirty="0" err="1">
                <a:solidFill>
                  <a:schemeClr val="tx1"/>
                </a:solidFill>
                <a:effectLst/>
                <a:latin typeface="+mn-lt"/>
                <a:ea typeface="+mn-ea"/>
                <a:cs typeface="+mn-cs"/>
              </a:rPr>
              <a:t>Ochres</a:t>
            </a:r>
            <a:r>
              <a:rPr lang="en-US" sz="1200" b="1" kern="1200" dirty="0">
                <a:solidFill>
                  <a:schemeClr val="tx1"/>
                </a:solidFill>
                <a:effectLst/>
                <a:latin typeface="+mn-lt"/>
                <a:ea typeface="+mn-ea"/>
                <a:cs typeface="+mn-cs"/>
              </a:rPr>
              <a:t> to Eel Traps</a:t>
            </a:r>
            <a:r>
              <a:rPr lang="en-US" sz="1200" kern="1200" dirty="0">
                <a:solidFill>
                  <a:schemeClr val="tx1"/>
                </a:solidFill>
                <a:effectLst/>
                <a:latin typeface="+mn-lt"/>
                <a:ea typeface="+mn-ea"/>
                <a:cs typeface="+mn-cs"/>
              </a:rPr>
              <a:t>, Aboriginal Science and Technology resource guide for teachers, includes bush foods, medicines, plants</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Bush food books</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b="1" u="none" kern="1200" dirty="0">
                <a:solidFill>
                  <a:schemeClr val="tx1"/>
                </a:solidFill>
                <a:effectLst/>
                <a:latin typeface="+mn-lt"/>
                <a:ea typeface="+mn-ea"/>
                <a:cs typeface="+mn-cs"/>
              </a:rPr>
              <a:t>Rock painting; </a:t>
            </a:r>
            <a:r>
              <a:rPr lang="en-AU" sz="1200" b="0" u="none" kern="1200" dirty="0">
                <a:solidFill>
                  <a:schemeClr val="tx1"/>
                </a:solidFill>
                <a:effectLst/>
                <a:latin typeface="+mn-lt"/>
                <a:ea typeface="+mn-ea"/>
                <a:cs typeface="+mn-cs"/>
              </a:rPr>
              <a:t>http://www.aboriginalartonline.com/art/rock.php</a:t>
            </a:r>
            <a:r>
              <a:rPr lang="en-US" sz="1200" b="0" u="none" kern="1200" dirty="0">
                <a:solidFill>
                  <a:schemeClr val="tx1"/>
                </a:solidFill>
                <a:effectLst/>
                <a:latin typeface="+mn-lt"/>
                <a:ea typeface="+mn-ea"/>
                <a:cs typeface="+mn-cs"/>
              </a:rPr>
              <a:t> </a:t>
            </a:r>
          </a:p>
          <a:p>
            <a:endParaRPr lang="en-US" sz="1200" b="0" u="none" kern="1200" dirty="0">
              <a:solidFill>
                <a:schemeClr val="tx1"/>
              </a:solidFill>
              <a:effectLst/>
              <a:latin typeface="+mn-lt"/>
              <a:ea typeface="+mn-ea"/>
              <a:cs typeface="+mn-cs"/>
            </a:endParaRPr>
          </a:p>
          <a:p>
            <a:r>
              <a:rPr lang="en-US" sz="1200" b="0" u="none" kern="1200" dirty="0">
                <a:solidFill>
                  <a:schemeClr val="tx1"/>
                </a:solidFill>
                <a:effectLst/>
                <a:latin typeface="+mn-lt"/>
                <a:ea typeface="+mn-ea"/>
                <a:cs typeface="+mn-cs"/>
              </a:rPr>
              <a:t>Facts about </a:t>
            </a:r>
            <a:r>
              <a:rPr lang="en-US" sz="1200" b="1" u="none" kern="1200" dirty="0">
                <a:solidFill>
                  <a:schemeClr val="tx1"/>
                </a:solidFill>
                <a:effectLst/>
                <a:latin typeface="+mn-lt"/>
                <a:ea typeface="+mn-ea"/>
                <a:cs typeface="+mn-cs"/>
              </a:rPr>
              <a:t>Aboriginal</a:t>
            </a:r>
            <a:r>
              <a:rPr lang="en-US" sz="1200" b="1" u="none" kern="1200" baseline="0" dirty="0">
                <a:solidFill>
                  <a:schemeClr val="tx1"/>
                </a:solidFill>
                <a:effectLst/>
                <a:latin typeface="+mn-lt"/>
                <a:ea typeface="+mn-ea"/>
                <a:cs typeface="+mn-cs"/>
              </a:rPr>
              <a:t> Art</a:t>
            </a:r>
            <a:r>
              <a:rPr lang="en-US" sz="1200" b="0" u="none" kern="1200" baseline="0" dirty="0">
                <a:solidFill>
                  <a:schemeClr val="tx1"/>
                </a:solidFill>
                <a:effectLst/>
                <a:latin typeface="+mn-lt"/>
                <a:ea typeface="+mn-ea"/>
                <a:cs typeface="+mn-cs"/>
              </a:rPr>
              <a:t>; http://www.japingka.com.au/articles/facts-about-aboriginal-art/</a:t>
            </a:r>
            <a:endParaRPr lang="en-AU" sz="1200" b="0" u="none"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F73244E-F58A-4E19-99BA-8FC3E34B3273}" type="slidenum">
              <a:rPr lang="en-AU" smtClean="0"/>
              <a:pPr/>
              <a:t>37</a:t>
            </a:fld>
            <a:endParaRPr lang="en-AU"/>
          </a:p>
        </p:txBody>
      </p:sp>
    </p:spTree>
    <p:extLst>
      <p:ext uri="{BB962C8B-B14F-4D97-AF65-F5344CB8AC3E}">
        <p14:creationId xmlns:p14="http://schemas.microsoft.com/office/powerpoint/2010/main" val="26081726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1" u="sng" dirty="0"/>
              <a:t>Year</a:t>
            </a:r>
            <a:r>
              <a:rPr lang="en-AU" b="1" u="sng" baseline="0" dirty="0"/>
              <a:t> 3 </a:t>
            </a:r>
            <a:r>
              <a:rPr lang="en-AU" b="1" u="sng" dirty="0"/>
              <a:t>Teaching resources</a:t>
            </a:r>
          </a:p>
          <a:p>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Plants and animals clip from 12 canoes; http://www.12canoes.com.au/</a:t>
            </a:r>
            <a:endParaRPr lang="en-AU" sz="1200" b="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Primary Connections</a:t>
            </a:r>
            <a:r>
              <a:rPr lang="en-US" sz="1200" b="1"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has </a:t>
            </a:r>
            <a:r>
              <a:rPr lang="en-US" sz="1200" b="0" kern="1200" dirty="0">
                <a:solidFill>
                  <a:schemeClr val="tx1"/>
                </a:solidFill>
                <a:effectLst/>
                <a:latin typeface="+mn-lt"/>
                <a:ea typeface="+mn-ea"/>
                <a:cs typeface="+mn-cs"/>
              </a:rPr>
              <a:t>Indigenous curriculum links,</a:t>
            </a:r>
            <a:r>
              <a:rPr lang="en-US" sz="1200" b="0" kern="1200" baseline="0" dirty="0">
                <a:solidFill>
                  <a:schemeClr val="tx1"/>
                </a:solidFill>
                <a:effectLst/>
                <a:latin typeface="+mn-lt"/>
                <a:ea typeface="+mn-ea"/>
                <a:cs typeface="+mn-cs"/>
              </a:rPr>
              <a:t> can be purchased at https://primaryconnections.org.au/shop/</a:t>
            </a:r>
          </a:p>
          <a:p>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Navigation </a:t>
            </a:r>
          </a:p>
          <a:p>
            <a:r>
              <a:rPr lang="en-US" sz="1200" b="1" kern="1200" dirty="0" err="1">
                <a:solidFill>
                  <a:schemeClr val="tx1"/>
                </a:solidFill>
                <a:effectLst/>
                <a:latin typeface="+mn-lt"/>
                <a:ea typeface="+mn-ea"/>
                <a:cs typeface="+mn-cs"/>
              </a:rPr>
              <a:t>Burarra</a:t>
            </a:r>
            <a:r>
              <a:rPr lang="en-US" sz="1200" b="1" kern="1200" dirty="0">
                <a:solidFill>
                  <a:schemeClr val="tx1"/>
                </a:solidFill>
                <a:effectLst/>
                <a:latin typeface="+mn-lt"/>
                <a:ea typeface="+mn-ea"/>
                <a:cs typeface="+mn-cs"/>
              </a:rPr>
              <a:t> Gathering </a:t>
            </a:r>
            <a:r>
              <a:rPr lang="en-US" sz="1200" b="0" kern="1200" dirty="0">
                <a:solidFill>
                  <a:schemeClr val="tx1"/>
                </a:solidFill>
                <a:effectLst/>
                <a:latin typeface="+mn-lt"/>
                <a:ea typeface="+mn-ea"/>
                <a:cs typeface="+mn-cs"/>
              </a:rPr>
              <a:t>-  http://www.questacon.edu.au/burarra-gathering/visit-danaja </a:t>
            </a:r>
          </a:p>
          <a:p>
            <a:r>
              <a:rPr lang="en-US" sz="1200" b="1" kern="1200" dirty="0">
                <a:solidFill>
                  <a:schemeClr val="tx1"/>
                </a:solidFill>
                <a:effectLst/>
                <a:latin typeface="+mn-lt"/>
                <a:ea typeface="+mn-ea"/>
                <a:cs typeface="+mn-cs"/>
              </a:rPr>
              <a:t>http://www.questacon.edu.au/burarra-gathering/extra-information/navigation</a:t>
            </a:r>
          </a:p>
          <a:p>
            <a:endParaRPr lang="en-AU" sz="1200" b="1"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Astronomy and Australian Indigenous</a:t>
            </a:r>
            <a:r>
              <a:rPr lang="en-AU" sz="1200" b="1" kern="1200" baseline="0" dirty="0">
                <a:solidFill>
                  <a:schemeClr val="tx1"/>
                </a:solidFill>
                <a:effectLst/>
                <a:latin typeface="+mn-lt"/>
                <a:ea typeface="+mn-ea"/>
                <a:cs typeface="+mn-cs"/>
              </a:rPr>
              <a:t> People</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https://view.officeapps.live.com/op/view.aspx?src=http%3A%2F%2Fhass-sa.asn.au%2Ffiles%2F4414%2F1196%2F3333%2FAstronomy_and_Australian_Indigenous_peoples.doc</a:t>
            </a: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Excellent site with many examples of </a:t>
            </a:r>
            <a:r>
              <a:rPr lang="en-US" sz="1200" b="1" kern="1200" dirty="0">
                <a:solidFill>
                  <a:schemeClr val="tx1"/>
                </a:solidFill>
                <a:effectLst/>
                <a:latin typeface="+mn-lt"/>
                <a:ea typeface="+mn-ea"/>
                <a:cs typeface="+mn-cs"/>
              </a:rPr>
              <a:t>Indigenous astronomy</a:t>
            </a:r>
            <a:r>
              <a:rPr lang="en-US" sz="1200" kern="1200" dirty="0">
                <a:solidFill>
                  <a:schemeClr val="tx1"/>
                </a:solidFill>
                <a:effectLst/>
                <a:latin typeface="+mn-lt"/>
                <a:ea typeface="+mn-ea"/>
                <a:cs typeface="+mn-cs"/>
              </a:rPr>
              <a:t>; http://www.emudreaming.com/</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AU"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Dark Sparklers</a:t>
            </a:r>
            <a:r>
              <a:rPr lang="en-US" sz="1200" kern="1200" dirty="0">
                <a:solidFill>
                  <a:schemeClr val="tx1"/>
                </a:solidFill>
                <a:effectLst/>
                <a:latin typeface="+mn-lt"/>
                <a:ea typeface="+mn-ea"/>
                <a:cs typeface="+mn-cs"/>
              </a:rPr>
              <a:t>, Hugh Cairns and Bill </a:t>
            </a:r>
            <a:r>
              <a:rPr lang="en-US" sz="1200" kern="1200" dirty="0" err="1">
                <a:solidFill>
                  <a:schemeClr val="tx1"/>
                </a:solidFill>
                <a:effectLst/>
                <a:latin typeface="+mn-lt"/>
                <a:ea typeface="+mn-ea"/>
                <a:cs typeface="+mn-cs"/>
              </a:rPr>
              <a:t>Yidumduma</a:t>
            </a:r>
            <a:r>
              <a:rPr lang="en-US" sz="1200" kern="1200" dirty="0">
                <a:solidFill>
                  <a:schemeClr val="tx1"/>
                </a:solidFill>
                <a:effectLst/>
                <a:latin typeface="+mn-lt"/>
                <a:ea typeface="+mn-ea"/>
                <a:cs typeface="+mn-cs"/>
              </a:rPr>
              <a:t> Harney (teacher’s resource)</a:t>
            </a:r>
            <a:endParaRPr lang="en-AU"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Pleiades: Compare the different stories of the Seven Sisters; </a:t>
            </a:r>
            <a:endParaRPr lang="en-AU"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The Legend of the Seven Sisters: A Traditional Aboriginal Story from Western Australia,</a:t>
            </a:r>
            <a:r>
              <a:rPr lang="en-US" sz="1200" kern="1200" dirty="0">
                <a:solidFill>
                  <a:schemeClr val="tx1"/>
                </a:solidFill>
                <a:effectLst/>
                <a:latin typeface="+mn-lt"/>
                <a:ea typeface="+mn-ea"/>
                <a:cs typeface="+mn-cs"/>
              </a:rPr>
              <a:t> May O’Brien and Sue Wyatt.</a:t>
            </a:r>
            <a:endParaRPr lang="en-A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dirty="0"/>
              <a:t>The Seven Sisters Dreaming story</a:t>
            </a:r>
            <a:r>
              <a:rPr lang="en-AU" baseline="0" dirty="0"/>
              <a:t> has many variations across Aboriginal cultures and other cultures of the world.  This site has twelve Aboriginal versions, http://www.kitezh.com/sevensisters/7sisters.htm.  The story is often used as the topic for art work.</a:t>
            </a:r>
            <a:endParaRPr lang="en-AU" dirty="0"/>
          </a:p>
          <a:p>
            <a:r>
              <a:rPr lang="en-US" sz="1200"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Tchingal</a:t>
            </a:r>
            <a:r>
              <a:rPr lang="en-US" sz="1200" b="1" kern="1200" dirty="0">
                <a:solidFill>
                  <a:schemeClr val="tx1"/>
                </a:solidFill>
                <a:effectLst/>
                <a:latin typeface="+mn-lt"/>
                <a:ea typeface="+mn-ea"/>
                <a:cs typeface="+mn-cs"/>
              </a:rPr>
              <a:t> – the emu in the sky</a:t>
            </a:r>
            <a:r>
              <a:rPr lang="en-US" sz="1200" kern="1200" dirty="0">
                <a:solidFill>
                  <a:schemeClr val="tx1"/>
                </a:solidFill>
                <a:effectLst/>
                <a:latin typeface="+mn-lt"/>
                <a:ea typeface="+mn-ea"/>
                <a:cs typeface="+mn-cs"/>
              </a:rPr>
              <a:t> is a story originating from south-eastern Australia, the emu is easiest seen from May to July.</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Discuss differences between the ways Indigenous peoples and western astronomers view the skies.  It would be useful to include that many of the constellation names are based on Greek legends</a:t>
            </a:r>
            <a:r>
              <a:rPr lang="en-US" sz="1200" b="1" kern="1200" dirty="0">
                <a:solidFill>
                  <a:schemeClr val="tx1"/>
                </a:solidFill>
                <a:effectLst/>
                <a:latin typeface="+mn-lt"/>
                <a:ea typeface="+mn-ea"/>
                <a:cs typeface="+mn-cs"/>
              </a:rPr>
              <a:t>.</a:t>
            </a:r>
            <a:endParaRPr lang="en-AU" sz="1200" kern="1200" dirty="0">
              <a:solidFill>
                <a:schemeClr val="tx1"/>
              </a:solidFill>
              <a:effectLst/>
              <a:latin typeface="+mn-lt"/>
              <a:ea typeface="+mn-ea"/>
              <a:cs typeface="+mn-cs"/>
            </a:endParaRPr>
          </a:p>
          <a:p>
            <a:endParaRPr lang="en-US" sz="1200" b="1" u="sng" kern="1200" dirty="0">
              <a:solidFill>
                <a:schemeClr val="tx1"/>
              </a:solidFill>
              <a:effectLst/>
              <a:latin typeface="+mn-lt"/>
              <a:ea typeface="+mn-ea"/>
              <a:cs typeface="+mn-cs"/>
              <a:hlinkClick r:id="rId3"/>
            </a:endParaRPr>
          </a:p>
          <a:p>
            <a:r>
              <a:rPr lang="en-US" sz="1200" b="1" kern="1200" dirty="0">
                <a:solidFill>
                  <a:schemeClr val="tx1"/>
                </a:solidFill>
                <a:effectLst/>
                <a:latin typeface="+mn-lt"/>
                <a:ea typeface="+mn-ea"/>
                <a:cs typeface="+mn-cs"/>
              </a:rPr>
              <a:t>Waterlillies </a:t>
            </a:r>
            <a:r>
              <a:rPr lang="en-US" sz="1200" kern="1200" dirty="0">
                <a:solidFill>
                  <a:schemeClr val="tx1"/>
                </a:solidFill>
                <a:effectLst/>
                <a:latin typeface="+mn-lt"/>
                <a:ea typeface="+mn-ea"/>
                <a:cs typeface="+mn-cs"/>
              </a:rPr>
              <a:t>by Diane Lucas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Seasons</a:t>
            </a:r>
            <a:r>
              <a:rPr lang="en-US" sz="1200" kern="1200" dirty="0">
                <a:solidFill>
                  <a:schemeClr val="tx1"/>
                </a:solidFill>
                <a:effectLst/>
                <a:latin typeface="+mn-lt"/>
                <a:ea typeface="+mn-ea"/>
                <a:cs typeface="+mn-cs"/>
              </a:rPr>
              <a:t> – investigate how diverse Indigenous groups managed their lives with respect to the effects of the daily and seasonal positions of the sun</a:t>
            </a:r>
          </a:p>
          <a:p>
            <a:r>
              <a:rPr lang="en-AU" sz="1200" b="1" kern="1200" dirty="0">
                <a:solidFill>
                  <a:schemeClr val="tx1"/>
                </a:solidFill>
                <a:effectLst/>
                <a:latin typeface="+mn-lt"/>
                <a:ea typeface="+mn-ea"/>
                <a:cs typeface="+mn-cs"/>
              </a:rPr>
              <a:t>Indigenous Weather Knowledge</a:t>
            </a:r>
            <a:r>
              <a:rPr lang="en-AU" sz="1200" kern="1200" dirty="0">
                <a:solidFill>
                  <a:schemeClr val="tx1"/>
                </a:solidFill>
                <a:effectLst/>
                <a:latin typeface="+mn-lt"/>
                <a:ea typeface="+mn-ea"/>
                <a:cs typeface="+mn-cs"/>
              </a:rPr>
              <a:t>, Australian Bureau of Meteorology. (2002);</a:t>
            </a:r>
            <a:r>
              <a:rPr lang="en-AU" sz="1200" kern="1200" baseline="0" dirty="0">
                <a:solidFill>
                  <a:schemeClr val="tx1"/>
                </a:solidFill>
                <a:effectLst/>
                <a:latin typeface="+mn-lt"/>
                <a:ea typeface="+mn-ea"/>
                <a:cs typeface="+mn-cs"/>
              </a:rPr>
              <a:t> http://www.bom.gov.au/iwk/</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Six seasons of </a:t>
            </a:r>
            <a:r>
              <a:rPr lang="en-US" sz="1200" b="1" kern="1200" dirty="0" err="1">
                <a:solidFill>
                  <a:schemeClr val="tx1"/>
                </a:solidFill>
                <a:effectLst/>
                <a:latin typeface="+mn-lt"/>
                <a:ea typeface="+mn-ea"/>
                <a:cs typeface="+mn-cs"/>
              </a:rPr>
              <a:t>Kakadu</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http://www.parksaustralia.gov.au/kakadu/people/seasons.html </a:t>
            </a:r>
            <a:endParaRPr lang="en-AU" sz="1200" b="0" kern="1200" dirty="0">
              <a:solidFill>
                <a:schemeClr val="tx1"/>
              </a:solidFill>
              <a:effectLst/>
              <a:latin typeface="+mn-lt"/>
              <a:ea typeface="+mn-ea"/>
              <a:cs typeface="+mn-cs"/>
            </a:endParaRPr>
          </a:p>
          <a:p>
            <a:r>
              <a:rPr lang="en-US" sz="1200" b="1" u="none" kern="1200" dirty="0">
                <a:solidFill>
                  <a:schemeClr val="tx1"/>
                </a:solidFill>
                <a:effectLst/>
                <a:latin typeface="+mn-lt"/>
                <a:ea typeface="+mn-ea"/>
                <a:cs typeface="+mn-cs"/>
              </a:rPr>
              <a:t>The Lost Seasons</a:t>
            </a:r>
            <a:r>
              <a:rPr lang="en-US" sz="1200" b="0" u="none" kern="1200" dirty="0">
                <a:solidFill>
                  <a:schemeClr val="tx1"/>
                </a:solidFill>
                <a:effectLst/>
                <a:latin typeface="+mn-lt"/>
                <a:ea typeface="+mn-ea"/>
                <a:cs typeface="+mn-cs"/>
              </a:rPr>
              <a:t>; http://www.abc.net.au/science/features/indigenous/</a:t>
            </a:r>
            <a:endParaRPr lang="en-AU" sz="1200" b="0" u="none"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Aboriginal plant trails:</a:t>
            </a:r>
          </a:p>
          <a:p>
            <a:r>
              <a:rPr lang="en-US" sz="1200" b="1" u="none" kern="1200" dirty="0">
                <a:solidFill>
                  <a:schemeClr val="tx1"/>
                </a:solidFill>
                <a:effectLst/>
                <a:latin typeface="+mn-lt"/>
                <a:ea typeface="+mn-ea"/>
                <a:cs typeface="+mn-cs"/>
              </a:rPr>
              <a:t>Canberra</a:t>
            </a:r>
            <a:r>
              <a:rPr lang="en-US" sz="1200" b="0" u="none" kern="1200" dirty="0">
                <a:solidFill>
                  <a:schemeClr val="tx1"/>
                </a:solidFill>
                <a:effectLst/>
                <a:latin typeface="+mn-lt"/>
                <a:ea typeface="+mn-ea"/>
                <a:cs typeface="+mn-cs"/>
              </a:rPr>
              <a:t> - </a:t>
            </a:r>
            <a:r>
              <a:rPr lang="en-US" sz="1200" b="1" u="none" kern="1200" dirty="0">
                <a:solidFill>
                  <a:schemeClr val="tx1"/>
                </a:solidFill>
                <a:effectLst/>
                <a:latin typeface="+mn-lt"/>
                <a:ea typeface="+mn-ea"/>
                <a:cs typeface="+mn-cs"/>
              </a:rPr>
              <a:t>Australian National Botanic Gardens; </a:t>
            </a:r>
            <a:r>
              <a:rPr lang="en-US" sz="1200" b="0" u="none" kern="1200" dirty="0">
                <a:solidFill>
                  <a:schemeClr val="tx1"/>
                </a:solidFill>
                <a:effectLst/>
                <a:latin typeface="+mn-lt"/>
                <a:ea typeface="+mn-ea"/>
                <a:cs typeface="+mn-cs"/>
              </a:rPr>
              <a:t>https://www.anbg.gov.au/gardens/visiting/exploring/aboriginal-trail/index.html</a:t>
            </a:r>
          </a:p>
          <a:p>
            <a:r>
              <a:rPr lang="en-US" sz="1200" b="1" kern="1200" dirty="0">
                <a:solidFill>
                  <a:schemeClr val="tx1"/>
                </a:solidFill>
                <a:effectLst/>
                <a:latin typeface="+mn-lt"/>
                <a:ea typeface="+mn-ea"/>
                <a:cs typeface="+mn-cs"/>
              </a:rPr>
              <a:t>Adelaide</a:t>
            </a:r>
            <a:r>
              <a:rPr lang="en-US" sz="1200" b="0" kern="1200" dirty="0">
                <a:solidFill>
                  <a:schemeClr val="tx1"/>
                </a:solidFill>
                <a:effectLst/>
                <a:latin typeface="+mn-lt"/>
                <a:ea typeface="+mn-ea"/>
                <a:cs typeface="+mn-cs"/>
              </a:rPr>
              <a:t> - http://www.botanic.sa.edu.au/index.php/discovery-trails/32-teacher-trail-primary/333-aboriginal-plant-use</a:t>
            </a:r>
            <a:endParaRPr lang="en-AU"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Aboriginal</a:t>
            </a:r>
            <a:r>
              <a:rPr lang="en-US" sz="1200" b="1" kern="1200" baseline="0" dirty="0">
                <a:solidFill>
                  <a:schemeClr val="tx1"/>
                </a:solidFill>
                <a:effectLst/>
                <a:latin typeface="+mn-lt"/>
                <a:ea typeface="+mn-ea"/>
                <a:cs typeface="+mn-cs"/>
              </a:rPr>
              <a:t> plant use in SE Australia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http://www.anbg.gov.au/aborig.s.e.aust/s.e.a.mapkey.html</a:t>
            </a:r>
          </a:p>
          <a:p>
            <a:r>
              <a:rPr lang="en-US" sz="1200" b="1" kern="1200" dirty="0">
                <a:solidFill>
                  <a:schemeClr val="tx1"/>
                </a:solidFill>
                <a:effectLst/>
                <a:latin typeface="+mn-lt"/>
                <a:ea typeface="+mn-ea"/>
                <a:cs typeface="+mn-cs"/>
              </a:rPr>
              <a:t>Brisbane </a:t>
            </a:r>
            <a:r>
              <a:rPr lang="en-US" sz="1200" kern="1200" dirty="0">
                <a:solidFill>
                  <a:schemeClr val="tx1"/>
                </a:solidFill>
                <a:effectLst/>
                <a:latin typeface="+mn-lt"/>
                <a:ea typeface="+mn-ea"/>
                <a:cs typeface="+mn-cs"/>
              </a:rPr>
              <a:t>- http://www.brisbane.qld.gov.au/facilities-recreation/parks-venues/parks/brisbane-botanic-gardens-mt-coot-tha/brisbane-botanic-gardens-mt-coot-tha-self-guided-walks</a:t>
            </a:r>
          </a:p>
          <a:p>
            <a:r>
              <a:rPr lang="en-US" sz="1200" b="1" kern="1200" dirty="0">
                <a:solidFill>
                  <a:schemeClr val="tx1"/>
                </a:solidFill>
                <a:effectLst/>
                <a:latin typeface="+mn-lt"/>
                <a:ea typeface="+mn-ea"/>
                <a:cs typeface="+mn-cs"/>
              </a:rPr>
              <a:t>Cairns</a:t>
            </a:r>
            <a:r>
              <a:rPr lang="en-US" sz="1200" kern="1200" dirty="0">
                <a:solidFill>
                  <a:schemeClr val="tx1"/>
                </a:solidFill>
                <a:effectLst/>
                <a:latin typeface="+mn-lt"/>
                <a:ea typeface="+mn-ea"/>
                <a:cs typeface="+mn-cs"/>
              </a:rPr>
              <a:t> - http://www.cairns.qld.gov.au/cbg/visit/discover/aboriginal-garden</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Sydney</a:t>
            </a:r>
            <a:r>
              <a:rPr lang="en-US" sz="1200" kern="1200" dirty="0">
                <a:solidFill>
                  <a:schemeClr val="tx1"/>
                </a:solidFill>
                <a:effectLst/>
                <a:latin typeface="+mn-lt"/>
                <a:ea typeface="+mn-ea"/>
                <a:cs typeface="+mn-cs"/>
              </a:rPr>
              <a:t> - https://www.rbgsyd.nsw.gov.au/plant_info/aboriginal_bush_foods</a:t>
            </a:r>
          </a:p>
          <a:p>
            <a:r>
              <a:rPr lang="en-US" sz="1200" kern="1200" dirty="0">
                <a:solidFill>
                  <a:schemeClr val="tx1"/>
                </a:solidFill>
                <a:effectLst/>
                <a:latin typeface="+mn-lt"/>
                <a:ea typeface="+mn-ea"/>
                <a:cs typeface="+mn-cs"/>
              </a:rPr>
              <a:t> </a:t>
            </a:r>
            <a:endParaRPr lang="en-AU"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From </a:t>
            </a:r>
            <a:r>
              <a:rPr lang="en-US" sz="1200" b="1" kern="1200" dirty="0" err="1">
                <a:solidFill>
                  <a:schemeClr val="tx1"/>
                </a:solidFill>
                <a:effectLst/>
                <a:latin typeface="+mn-lt"/>
                <a:ea typeface="+mn-ea"/>
                <a:cs typeface="+mn-cs"/>
              </a:rPr>
              <a:t>Ochres</a:t>
            </a:r>
            <a:r>
              <a:rPr lang="en-US" sz="1200" b="1" kern="1200" dirty="0">
                <a:solidFill>
                  <a:schemeClr val="tx1"/>
                </a:solidFill>
                <a:effectLst/>
                <a:latin typeface="+mn-lt"/>
                <a:ea typeface="+mn-ea"/>
                <a:cs typeface="+mn-cs"/>
              </a:rPr>
              <a:t> to Eel Traps</a:t>
            </a:r>
            <a:r>
              <a:rPr lang="en-US" sz="1200" kern="1200" dirty="0">
                <a:solidFill>
                  <a:schemeClr val="tx1"/>
                </a:solidFill>
                <a:effectLst/>
                <a:latin typeface="+mn-lt"/>
                <a:ea typeface="+mn-ea"/>
                <a:cs typeface="+mn-cs"/>
              </a:rPr>
              <a:t>, Aboriginal Science and Technology resource guide for teachers, includes bush foods, medicines, plants</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Bush food books</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Select an endangered native species to study – one of importance to Indigenous people.</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Look at the destruction of habitat.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Indigenous weather knowledge</a:t>
            </a:r>
            <a:r>
              <a:rPr lang="en-US" sz="1200" kern="1200" dirty="0">
                <a:solidFill>
                  <a:schemeClr val="tx1"/>
                </a:solidFill>
                <a:effectLst/>
                <a:latin typeface="+mn-lt"/>
                <a:ea typeface="+mn-ea"/>
                <a:cs typeface="+mn-cs"/>
              </a:rPr>
              <a:t>; http://www.abc.net.au/science/features/indigenous/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Aboriginal people of </a:t>
            </a:r>
            <a:r>
              <a:rPr lang="en-US" sz="1200" kern="1200" dirty="0" err="1">
                <a:solidFill>
                  <a:schemeClr val="tx1"/>
                </a:solidFill>
                <a:effectLst/>
                <a:latin typeface="+mn-lt"/>
                <a:ea typeface="+mn-ea"/>
                <a:cs typeface="+mn-cs"/>
              </a:rPr>
              <a:t>Kakadu</a:t>
            </a:r>
            <a:r>
              <a:rPr lang="en-US" sz="1200" kern="1200" dirty="0">
                <a:solidFill>
                  <a:schemeClr val="tx1"/>
                </a:solidFill>
                <a:effectLst/>
                <a:latin typeface="+mn-lt"/>
                <a:ea typeface="+mn-ea"/>
                <a:cs typeface="+mn-cs"/>
              </a:rPr>
              <a:t>, who have always relied on the environment for their survival, have a completely different set of seasons from any other part of the world.  Their year an the way they live is divided into six seasons. </a:t>
            </a:r>
            <a:r>
              <a:rPr lang="en-US" sz="1200" b="1" kern="1200" dirty="0">
                <a:solidFill>
                  <a:schemeClr val="tx1"/>
                </a:solidFill>
                <a:effectLst/>
                <a:latin typeface="+mn-lt"/>
                <a:ea typeface="+mn-ea"/>
                <a:cs typeface="+mn-cs"/>
              </a:rPr>
              <a:t>Walking with Seasons in </a:t>
            </a:r>
            <a:r>
              <a:rPr lang="en-US" sz="1200" b="1" kern="1200" dirty="0" err="1">
                <a:solidFill>
                  <a:schemeClr val="tx1"/>
                </a:solidFill>
                <a:effectLst/>
                <a:latin typeface="+mn-lt"/>
                <a:ea typeface="+mn-ea"/>
                <a:cs typeface="+mn-cs"/>
              </a:rPr>
              <a:t>Kakadu</a:t>
            </a:r>
            <a:r>
              <a:rPr lang="en-US" sz="1200" kern="1200" dirty="0">
                <a:solidFill>
                  <a:schemeClr val="tx1"/>
                </a:solidFill>
                <a:effectLst/>
                <a:latin typeface="+mn-lt"/>
                <a:ea typeface="+mn-ea"/>
                <a:cs typeface="+mn-cs"/>
              </a:rPr>
              <a:t>, by Diane Lucas, teaching notes available at  http://www.allenandunwin.com/_uploads/BookPdf/TeachersNotes/9781741144710.pdf</a:t>
            </a:r>
            <a:endParaRPr lang="en-AU"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b="1" u="sng" dirty="0"/>
              <a:t>Year</a:t>
            </a:r>
            <a:r>
              <a:rPr lang="en-AU" b="1" u="sng" baseline="0" dirty="0"/>
              <a:t> 4 </a:t>
            </a:r>
            <a:r>
              <a:rPr lang="en-AU" b="1" u="sng" dirty="0"/>
              <a:t>Teaching resources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AU" b="1" u="sng"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effectLst/>
                <a:latin typeface="+mn-lt"/>
                <a:ea typeface="+mn-ea"/>
                <a:cs typeface="+mn-cs"/>
              </a:rPr>
              <a:t>Primary Connections</a:t>
            </a:r>
            <a:r>
              <a:rPr lang="en-US" sz="1600" b="1" kern="1200" baseline="0" dirty="0">
                <a:solidFill>
                  <a:schemeClr val="tx1"/>
                </a:solidFill>
                <a:effectLst/>
                <a:latin typeface="+mn-lt"/>
                <a:ea typeface="+mn-ea"/>
                <a:cs typeface="+mn-cs"/>
              </a:rPr>
              <a:t> </a:t>
            </a:r>
            <a:r>
              <a:rPr lang="en-US" sz="1600" b="0" kern="1200" baseline="0" dirty="0">
                <a:solidFill>
                  <a:schemeClr val="tx1"/>
                </a:solidFill>
                <a:effectLst/>
                <a:latin typeface="+mn-lt"/>
                <a:ea typeface="+mn-ea"/>
                <a:cs typeface="+mn-cs"/>
              </a:rPr>
              <a:t>has </a:t>
            </a:r>
            <a:r>
              <a:rPr lang="en-US" sz="1600" b="0" kern="1200" dirty="0">
                <a:solidFill>
                  <a:schemeClr val="tx1"/>
                </a:solidFill>
                <a:effectLst/>
                <a:latin typeface="+mn-lt"/>
                <a:ea typeface="+mn-ea"/>
                <a:cs typeface="+mn-cs"/>
              </a:rPr>
              <a:t>Indigenous curriculum links,</a:t>
            </a:r>
            <a:r>
              <a:rPr lang="en-US" sz="1600" b="0" kern="1200" baseline="0" dirty="0">
                <a:solidFill>
                  <a:schemeClr val="tx1"/>
                </a:solidFill>
                <a:effectLst/>
                <a:latin typeface="+mn-lt"/>
                <a:ea typeface="+mn-ea"/>
                <a:cs typeface="+mn-cs"/>
              </a:rPr>
              <a:t> can be purchased at https://primaryconnections.org.au/shop/</a:t>
            </a:r>
          </a:p>
          <a:p>
            <a:endParaRPr lang="en-AU" sz="16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Investigate </a:t>
            </a:r>
            <a:r>
              <a:rPr lang="en-US" sz="1200" b="1" kern="1200" dirty="0">
                <a:solidFill>
                  <a:schemeClr val="tx1"/>
                </a:solidFill>
                <a:effectLst/>
                <a:latin typeface="+mn-lt"/>
                <a:ea typeface="+mn-ea"/>
                <a:cs typeface="+mn-cs"/>
              </a:rPr>
              <a:t>‘bush medicine’ </a:t>
            </a:r>
            <a:r>
              <a:rPr lang="en-US" sz="1200" b="0" kern="1200" dirty="0">
                <a:solidFill>
                  <a:schemeClr val="tx1"/>
                </a:solidFill>
                <a:effectLst/>
                <a:latin typeface="+mn-lt"/>
                <a:ea typeface="+mn-ea"/>
                <a:cs typeface="+mn-cs"/>
              </a:rPr>
              <a:t>which is the term used in Australia by Aboriginal people to describe their traditional medicinal knowledge and practices; http://en.wikipedia.org/wiki/Bush_medicine</a:t>
            </a:r>
            <a:endParaRPr lang="en-AU" sz="16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AU" sz="16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From </a:t>
            </a:r>
            <a:r>
              <a:rPr lang="en-US" sz="1200" b="1" kern="1200" dirty="0" err="1">
                <a:solidFill>
                  <a:schemeClr val="tx1"/>
                </a:solidFill>
                <a:effectLst/>
                <a:latin typeface="+mn-lt"/>
                <a:ea typeface="+mn-ea"/>
                <a:cs typeface="+mn-cs"/>
              </a:rPr>
              <a:t>Ochres</a:t>
            </a:r>
            <a:r>
              <a:rPr lang="en-US" sz="1200" b="1" kern="1200" dirty="0">
                <a:solidFill>
                  <a:schemeClr val="tx1"/>
                </a:solidFill>
                <a:effectLst/>
                <a:latin typeface="+mn-lt"/>
                <a:ea typeface="+mn-ea"/>
                <a:cs typeface="+mn-cs"/>
              </a:rPr>
              <a:t> to Eel Traps</a:t>
            </a:r>
            <a:r>
              <a:rPr lang="en-US" sz="1200" kern="1200" dirty="0">
                <a:solidFill>
                  <a:schemeClr val="tx1"/>
                </a:solidFill>
                <a:effectLst/>
                <a:latin typeface="+mn-lt"/>
                <a:ea typeface="+mn-ea"/>
                <a:cs typeface="+mn-cs"/>
              </a:rPr>
              <a:t>, Aboriginal Science and Technology resource guide for teachers (bush medicine, pages 29 – 32)</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Make a brochure documenting some traditional ‘bush medicine’ remedies for common ailments.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Woomeras</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Indigenous</a:t>
            </a:r>
            <a:r>
              <a:rPr lang="en-US" sz="1200" kern="1200" baseline="0" dirty="0">
                <a:solidFill>
                  <a:schemeClr val="tx1"/>
                </a:solidFill>
                <a:effectLst/>
                <a:latin typeface="+mn-lt"/>
                <a:ea typeface="+mn-ea"/>
                <a:cs typeface="+mn-cs"/>
              </a:rPr>
              <a:t> technology; http://www.australia.gov.au/about-australia/australian-story/austn-indigenous-tools-and-technology/</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From </a:t>
            </a:r>
            <a:r>
              <a:rPr lang="en-US" sz="1200" i="1" kern="1200" dirty="0" err="1">
                <a:solidFill>
                  <a:schemeClr val="tx1"/>
                </a:solidFill>
                <a:effectLst/>
                <a:latin typeface="+mn-lt"/>
                <a:ea typeface="+mn-ea"/>
                <a:cs typeface="+mn-cs"/>
              </a:rPr>
              <a:t>Ochres</a:t>
            </a:r>
            <a:r>
              <a:rPr lang="en-US" sz="1200" i="1" kern="1200" dirty="0">
                <a:solidFill>
                  <a:schemeClr val="tx1"/>
                </a:solidFill>
                <a:effectLst/>
                <a:latin typeface="+mn-lt"/>
                <a:ea typeface="+mn-ea"/>
                <a:cs typeface="+mn-cs"/>
              </a:rPr>
              <a:t> to Eel Traps</a:t>
            </a:r>
            <a:r>
              <a:rPr lang="en-US" sz="1200" kern="1200" dirty="0">
                <a:solidFill>
                  <a:schemeClr val="tx1"/>
                </a:solidFill>
                <a:effectLst/>
                <a:latin typeface="+mn-lt"/>
                <a:ea typeface="+mn-ea"/>
                <a:cs typeface="+mn-cs"/>
              </a:rPr>
              <a:t>, Aboriginal Science and Technology resource guide for teachers, Page 9</a:t>
            </a:r>
          </a:p>
          <a:p>
            <a:pPr lvl="0"/>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Boomerangs</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Boomerangs, Echoes of Australia, DVD</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Boomerangs, Behind an Australian Icon, Philip Jones</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Boomerang Information Book, Ian King</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Boomerang, Christopher Anderson and Philip Jones</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From </a:t>
            </a:r>
            <a:r>
              <a:rPr lang="en-US" sz="1200" kern="1200" dirty="0" err="1">
                <a:solidFill>
                  <a:schemeClr val="tx1"/>
                </a:solidFill>
                <a:effectLst/>
                <a:latin typeface="+mn-lt"/>
                <a:ea typeface="+mn-ea"/>
                <a:cs typeface="+mn-cs"/>
              </a:rPr>
              <a:t>Ochres</a:t>
            </a:r>
            <a:r>
              <a:rPr lang="en-US" sz="1200" kern="1200" dirty="0">
                <a:solidFill>
                  <a:schemeClr val="tx1"/>
                </a:solidFill>
                <a:effectLst/>
                <a:latin typeface="+mn-lt"/>
                <a:ea typeface="+mn-ea"/>
                <a:cs typeface="+mn-cs"/>
              </a:rPr>
              <a:t> to Eel Traps, Aboriginal Science and Technology resource guide for teachers, Page 5</a:t>
            </a:r>
            <a:endParaRPr lang="en-AU" sz="1200" kern="1200" dirty="0">
              <a:solidFill>
                <a:schemeClr val="tx1"/>
              </a:solidFill>
              <a:effectLst/>
              <a:latin typeface="+mn-lt"/>
              <a:ea typeface="+mn-ea"/>
              <a:cs typeface="+mn-cs"/>
            </a:endParaRPr>
          </a:p>
          <a:p>
            <a:pPr lvl="0"/>
            <a:r>
              <a:rPr lang="en-US" sz="1200" u="none" kern="1200" dirty="0">
                <a:solidFill>
                  <a:schemeClr val="tx1"/>
                </a:solidFill>
                <a:effectLst/>
                <a:latin typeface="+mn-lt"/>
                <a:ea typeface="+mn-ea"/>
                <a:cs typeface="+mn-cs"/>
              </a:rPr>
              <a:t>Boomerangs;</a:t>
            </a:r>
            <a:r>
              <a:rPr lang="en-US" sz="1200" u="none" kern="1200" baseline="0" dirty="0">
                <a:solidFill>
                  <a:schemeClr val="tx1"/>
                </a:solidFill>
                <a:effectLst/>
                <a:latin typeface="+mn-lt"/>
                <a:ea typeface="+mn-ea"/>
                <a:cs typeface="+mn-cs"/>
              </a:rPr>
              <a:t> http://www.howstuffworks.com/search.php?terms=boomerang</a:t>
            </a:r>
            <a:endParaRPr lang="en-AU" sz="1200" u="none"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Spears  </a:t>
            </a:r>
          </a:p>
          <a:p>
            <a:r>
              <a:rPr lang="en-US" sz="1200" b="0" kern="1200" dirty="0">
                <a:solidFill>
                  <a:schemeClr val="tx1"/>
                </a:solidFill>
                <a:effectLst/>
                <a:latin typeface="+mn-lt"/>
                <a:ea typeface="+mn-ea"/>
                <a:cs typeface="+mn-cs"/>
              </a:rPr>
              <a:t>Indigenous tools and weapons;</a:t>
            </a:r>
            <a:r>
              <a:rPr lang="en-US" sz="1200" b="0" kern="1200" baseline="0" dirty="0">
                <a:solidFill>
                  <a:schemeClr val="tx1"/>
                </a:solidFill>
                <a:effectLst/>
                <a:latin typeface="+mn-lt"/>
                <a:ea typeface="+mn-ea"/>
                <a:cs typeface="+mn-cs"/>
              </a:rPr>
              <a:t> http://members.ozemail.com.au/~mmichie/engag_t&amp;w.htm   </a:t>
            </a:r>
          </a:p>
          <a:p>
            <a:r>
              <a:rPr lang="en-US" sz="1200" b="0" kern="1200" baseline="0" dirty="0">
                <a:solidFill>
                  <a:schemeClr val="tx1"/>
                </a:solidFill>
                <a:effectLst/>
                <a:latin typeface="+mn-lt"/>
                <a:ea typeface="+mn-ea"/>
                <a:cs typeface="+mn-cs"/>
              </a:rPr>
              <a:t>Spear throwing lesson unit, http://www.det.wa.edu.au/aboriginaleducation/apac (lesson plans)</a:t>
            </a:r>
            <a:endParaRPr lang="en-AU" sz="1200" b="0" kern="1200" dirty="0">
              <a:solidFill>
                <a:schemeClr val="tx1"/>
              </a:solidFill>
              <a:effectLst/>
              <a:latin typeface="+mn-lt"/>
              <a:ea typeface="+mn-ea"/>
              <a:cs typeface="+mn-cs"/>
            </a:endParaRPr>
          </a:p>
          <a:p>
            <a:endParaRPr lang="en-AU"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String making</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String-making activity from the </a:t>
            </a:r>
            <a:r>
              <a:rPr lang="en-US" sz="1200" i="1" kern="1200" dirty="0">
                <a:solidFill>
                  <a:schemeClr val="tx1"/>
                </a:solidFill>
                <a:effectLst/>
                <a:latin typeface="+mn-lt"/>
                <a:ea typeface="+mn-ea"/>
                <a:cs typeface="+mn-cs"/>
              </a:rPr>
              <a:t>Aboriginal perspectives across the curriculum </a:t>
            </a:r>
            <a:r>
              <a:rPr lang="en-US" sz="1200" kern="1200" dirty="0">
                <a:solidFill>
                  <a:schemeClr val="tx1"/>
                </a:solidFill>
                <a:effectLst/>
                <a:latin typeface="+mn-lt"/>
                <a:ea typeface="+mn-ea"/>
                <a:cs typeface="+mn-cs"/>
              </a:rPr>
              <a:t>folder,</a:t>
            </a:r>
            <a:r>
              <a:rPr lang="en-US" sz="1200" kern="1200" baseline="0" dirty="0">
                <a:solidFill>
                  <a:schemeClr val="tx1"/>
                </a:solidFill>
                <a:effectLst/>
                <a:latin typeface="+mn-lt"/>
                <a:ea typeface="+mn-ea"/>
                <a:cs typeface="+mn-cs"/>
              </a:rPr>
              <a:t> a DECS publication.</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a:t>
            </a:r>
            <a:r>
              <a:rPr lang="en-US" sz="1200" b="1" i="1" kern="1200" dirty="0">
                <a:solidFill>
                  <a:schemeClr val="tx1"/>
                </a:solidFill>
                <a:effectLst/>
                <a:latin typeface="+mn-lt"/>
                <a:ea typeface="+mn-ea"/>
                <a:cs typeface="+mn-cs"/>
              </a:rPr>
              <a:t>Aboriginal art of string making video </a:t>
            </a:r>
            <a:r>
              <a:rPr lang="en-US" sz="1200" kern="1200" dirty="0">
                <a:solidFill>
                  <a:schemeClr val="tx1"/>
                </a:solidFill>
                <a:effectLst/>
                <a:latin typeface="+mn-lt"/>
                <a:ea typeface="+mn-ea"/>
                <a:cs typeface="+mn-cs"/>
              </a:rPr>
              <a:t>by Rick </a:t>
            </a:r>
            <a:r>
              <a:rPr lang="en-US" sz="1200" kern="1200" dirty="0" err="1">
                <a:solidFill>
                  <a:schemeClr val="tx1"/>
                </a:solidFill>
                <a:effectLst/>
                <a:latin typeface="+mn-lt"/>
                <a:ea typeface="+mn-ea"/>
                <a:cs typeface="+mn-cs"/>
              </a:rPr>
              <a:t>Roser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Keeaira</a:t>
            </a:r>
            <a:r>
              <a:rPr lang="en-US" sz="1200" kern="1200" dirty="0">
                <a:solidFill>
                  <a:schemeClr val="tx1"/>
                </a:solidFill>
                <a:effectLst/>
                <a:latin typeface="+mn-lt"/>
                <a:ea typeface="+mn-ea"/>
                <a:cs typeface="+mn-cs"/>
              </a:rPr>
              <a:t> Press, PO Box 539, Southport, Q.</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Museums </a:t>
            </a:r>
            <a:r>
              <a:rPr lang="en-US" sz="1200" b="0" kern="1200" dirty="0">
                <a:solidFill>
                  <a:schemeClr val="tx1"/>
                </a:solidFill>
                <a:effectLst/>
                <a:latin typeface="+mn-lt"/>
                <a:ea typeface="+mn-ea"/>
                <a:cs typeface="+mn-cs"/>
              </a:rPr>
              <a:t>often have an Education Officer who can be booked to provide information on Indigenous</a:t>
            </a:r>
            <a:r>
              <a:rPr lang="en-US" sz="1200" b="0" kern="1200" baseline="0" dirty="0">
                <a:solidFill>
                  <a:schemeClr val="tx1"/>
                </a:solidFill>
                <a:effectLst/>
                <a:latin typeface="+mn-lt"/>
                <a:ea typeface="+mn-ea"/>
                <a:cs typeface="+mn-cs"/>
              </a:rPr>
              <a:t> technology.</a:t>
            </a:r>
            <a:r>
              <a:rPr lang="en-US" sz="1200" b="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MacQuarie Atlas of Indigenous Australians, </a:t>
            </a:r>
            <a:r>
              <a:rPr lang="en-US" sz="1200" b="0" kern="1200" dirty="0">
                <a:solidFill>
                  <a:schemeClr val="tx1"/>
                </a:solidFill>
                <a:effectLst/>
                <a:latin typeface="+mn-lt"/>
                <a:ea typeface="+mn-ea"/>
                <a:cs typeface="+mn-cs"/>
              </a:rPr>
              <a:t>MacQuarie</a:t>
            </a:r>
            <a:endParaRPr lang="en-AU" sz="11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AU"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Weaving</a:t>
            </a:r>
            <a:r>
              <a:rPr lang="en-US" sz="1200" b="1" kern="1200" baseline="0" dirty="0">
                <a:solidFill>
                  <a:schemeClr val="tx1"/>
                </a:solidFill>
                <a:effectLst/>
                <a:latin typeface="+mn-lt"/>
                <a:ea typeface="+mn-ea"/>
                <a:cs typeface="+mn-cs"/>
              </a:rPr>
              <a:t> and other technologies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http://en.wikipedia.org/wiki/Australian_Aboriginal_fibrecraft and http://www.powerhousemuseum.com/hsc/paperbark/history.htm</a:t>
            </a:r>
          </a:p>
          <a:p>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Resin “glue”: </a:t>
            </a:r>
            <a:endParaRPr lang="en-AU"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One of the </a:t>
            </a:r>
            <a:r>
              <a:rPr lang="en-US" sz="1200" kern="1200" dirty="0" err="1">
                <a:solidFill>
                  <a:schemeClr val="tx1"/>
                </a:solidFill>
                <a:effectLst/>
                <a:latin typeface="+mn-lt"/>
                <a:ea typeface="+mn-ea"/>
                <a:cs typeface="+mn-cs"/>
              </a:rPr>
              <a:t>favoured</a:t>
            </a:r>
            <a:r>
              <a:rPr lang="en-US" sz="1200" kern="1200" dirty="0">
                <a:solidFill>
                  <a:schemeClr val="tx1"/>
                </a:solidFill>
                <a:effectLst/>
                <a:latin typeface="+mn-lt"/>
                <a:ea typeface="+mn-ea"/>
                <a:cs typeface="+mn-cs"/>
              </a:rPr>
              <a:t> sources of resin "glue" has been the </a:t>
            </a:r>
            <a:r>
              <a:rPr lang="en-US" sz="1200" kern="1200" dirty="0" err="1">
                <a:solidFill>
                  <a:schemeClr val="tx1"/>
                </a:solidFill>
                <a:effectLst/>
                <a:latin typeface="+mn-lt"/>
                <a:ea typeface="+mn-ea"/>
                <a:cs typeface="+mn-cs"/>
              </a:rPr>
              <a:t>Xanthorrhoea</a:t>
            </a:r>
            <a:r>
              <a:rPr lang="en-US" sz="1200" kern="1200" dirty="0">
                <a:solidFill>
                  <a:schemeClr val="tx1"/>
                </a:solidFill>
                <a:effectLst/>
                <a:latin typeface="+mn-lt"/>
                <a:ea typeface="+mn-ea"/>
                <a:cs typeface="+mn-cs"/>
              </a:rPr>
              <a:t>, better known as grass tree. There are 28 species of grass tree spread from the tip of Queensland to South Western Australia. Gums were also used as adhesives. However, its use is limited by the fact that gum swells and shrinks depending on humidity.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Gums are obtained from a number of trees including wattles and eucalypts. (http://www.cpbr.gov.au/gardens/education/programs/pdfs/aboriginal_plant_use_and_technology.pdf)</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‘Aboriginal People and Their Plants’</a:t>
            </a:r>
            <a:r>
              <a:rPr lang="en-US" sz="1200" kern="1200" dirty="0">
                <a:solidFill>
                  <a:schemeClr val="tx1"/>
                </a:solidFill>
                <a:effectLst/>
                <a:latin typeface="+mn-lt"/>
                <a:ea typeface="+mn-ea"/>
                <a:cs typeface="+mn-cs"/>
              </a:rPr>
              <a:t> by Philip Clarke (Rosenberg Publishing):</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Spinifex</a:t>
            </a:r>
            <a:r>
              <a:rPr lang="en-US" sz="1200" kern="1200" dirty="0">
                <a:solidFill>
                  <a:schemeClr val="tx1"/>
                </a:solidFill>
                <a:effectLst/>
                <a:latin typeface="+mn-lt"/>
                <a:ea typeface="+mn-ea"/>
                <a:cs typeface="+mn-cs"/>
              </a:rPr>
              <a:t> resin was used in many areas for cementing stone blades onto axes and </a:t>
            </a:r>
            <a:r>
              <a:rPr lang="en-US" sz="1200" kern="1200" dirty="0" err="1">
                <a:solidFill>
                  <a:schemeClr val="tx1"/>
                </a:solidFill>
                <a:effectLst/>
                <a:latin typeface="+mn-lt"/>
                <a:ea typeface="+mn-ea"/>
                <a:cs typeface="+mn-cs"/>
              </a:rPr>
              <a:t>spearthrowers</a:t>
            </a:r>
            <a:r>
              <a:rPr lang="en-US" sz="1200" kern="1200" dirty="0">
                <a:solidFill>
                  <a:schemeClr val="tx1"/>
                </a:solidFill>
                <a:effectLst/>
                <a:latin typeface="+mn-lt"/>
                <a:ea typeface="+mn-ea"/>
                <a:cs typeface="+mn-cs"/>
              </a:rPr>
              <a:t>. In other areas, people used the gum from beefwood, </a:t>
            </a:r>
            <a:r>
              <a:rPr lang="en-US" sz="1200" kern="1200" dirty="0" err="1">
                <a:solidFill>
                  <a:schemeClr val="tx1"/>
                </a:solidFill>
                <a:effectLst/>
                <a:latin typeface="+mn-lt"/>
                <a:ea typeface="+mn-ea"/>
                <a:cs typeface="+mn-cs"/>
              </a:rPr>
              <a:t>gidgee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grasstree</a:t>
            </a:r>
            <a:r>
              <a:rPr lang="en-US" sz="1200" kern="1200" dirty="0">
                <a:solidFill>
                  <a:schemeClr val="tx1"/>
                </a:solidFill>
                <a:effectLst/>
                <a:latin typeface="+mn-lt"/>
                <a:ea typeface="+mn-ea"/>
                <a:cs typeface="+mn-cs"/>
              </a:rPr>
              <a:t> and ironwood as an adhesive. They would heat the gum over a fire, spread the heated gum onto the surface of the tool where it cooled and hardened. Toolmakers sometimes used beeswax as glue.</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3 minute video clip shows a group of women from the </a:t>
            </a:r>
            <a:r>
              <a:rPr lang="en-US" sz="1200" kern="1200" dirty="0" err="1">
                <a:solidFill>
                  <a:schemeClr val="tx1"/>
                </a:solidFill>
                <a:effectLst/>
                <a:latin typeface="+mn-lt"/>
                <a:ea typeface="+mn-ea"/>
                <a:cs typeface="+mn-cs"/>
              </a:rPr>
              <a:t>Merrepen</a:t>
            </a:r>
            <a:r>
              <a:rPr lang="en-US" sz="1200" kern="1200" dirty="0">
                <a:solidFill>
                  <a:schemeClr val="tx1"/>
                </a:solidFill>
                <a:effectLst/>
                <a:latin typeface="+mn-lt"/>
                <a:ea typeface="+mn-ea"/>
                <a:cs typeface="+mn-cs"/>
              </a:rPr>
              <a:t> Arts Centre at </a:t>
            </a:r>
            <a:r>
              <a:rPr lang="en-US" sz="1200" kern="1200" dirty="0" err="1">
                <a:solidFill>
                  <a:schemeClr val="tx1"/>
                </a:solidFill>
                <a:effectLst/>
                <a:latin typeface="+mn-lt"/>
                <a:ea typeface="+mn-ea"/>
                <a:cs typeface="+mn-cs"/>
              </a:rPr>
              <a:t>Nauiya</a:t>
            </a:r>
            <a:r>
              <a:rPr lang="en-US" sz="1200" kern="1200" dirty="0">
                <a:solidFill>
                  <a:schemeClr val="tx1"/>
                </a:solidFill>
                <a:effectLst/>
                <a:latin typeface="+mn-lt"/>
                <a:ea typeface="+mn-ea"/>
                <a:cs typeface="+mn-cs"/>
              </a:rPr>
              <a:t> on the Daly River in the Northern Territory collecting </a:t>
            </a:r>
            <a:r>
              <a:rPr lang="en-US" sz="1200" kern="1200" dirty="0" err="1">
                <a:solidFill>
                  <a:schemeClr val="tx1"/>
                </a:solidFill>
                <a:effectLst/>
                <a:latin typeface="+mn-lt"/>
                <a:ea typeface="+mn-ea"/>
                <a:cs typeface="+mn-cs"/>
              </a:rPr>
              <a:t>merrepen</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pandanus</a:t>
            </a:r>
            <a:r>
              <a:rPr lang="en-US" sz="1200" kern="1200" dirty="0">
                <a:solidFill>
                  <a:schemeClr val="tx1"/>
                </a:solidFill>
                <a:effectLst/>
                <a:latin typeface="+mn-lt"/>
                <a:ea typeface="+mn-ea"/>
                <a:cs typeface="+mn-cs"/>
              </a:rPr>
              <a:t> leaves for weaving as well as </a:t>
            </a:r>
            <a:r>
              <a:rPr lang="en-US" sz="1200" kern="1200" dirty="0" err="1">
                <a:solidFill>
                  <a:schemeClr val="tx1"/>
                </a:solidFill>
                <a:effectLst/>
                <a:latin typeface="+mn-lt"/>
                <a:ea typeface="+mn-ea"/>
                <a:cs typeface="+mn-cs"/>
              </a:rPr>
              <a:t>merrepen</a:t>
            </a:r>
            <a:r>
              <a:rPr lang="en-US" sz="1200" kern="1200" dirty="0">
                <a:solidFill>
                  <a:schemeClr val="tx1"/>
                </a:solidFill>
                <a:effectLst/>
                <a:latin typeface="+mn-lt"/>
                <a:ea typeface="+mn-ea"/>
                <a:cs typeface="+mn-cs"/>
              </a:rPr>
              <a:t> seeds for dyeing.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clip is narrated by </a:t>
            </a:r>
            <a:r>
              <a:rPr lang="en-US" sz="1200" kern="1200" dirty="0" err="1">
                <a:solidFill>
                  <a:schemeClr val="tx1"/>
                </a:solidFill>
                <a:effectLst/>
                <a:latin typeface="+mn-lt"/>
                <a:ea typeface="+mn-ea"/>
                <a:cs typeface="+mn-cs"/>
              </a:rPr>
              <a:t>Marrfurra</a:t>
            </a:r>
            <a:r>
              <a:rPr lang="en-US" sz="1200" kern="1200" dirty="0">
                <a:solidFill>
                  <a:schemeClr val="tx1"/>
                </a:solidFill>
                <a:effectLst/>
                <a:latin typeface="+mn-lt"/>
                <a:ea typeface="+mn-ea"/>
                <a:cs typeface="+mn-cs"/>
              </a:rPr>
              <a:t> from the Daly River area in her own language with English subtitles.  The women tell that a good time to collect </a:t>
            </a:r>
            <a:r>
              <a:rPr lang="en-US" sz="1200" kern="1200" dirty="0" err="1">
                <a:solidFill>
                  <a:schemeClr val="tx1"/>
                </a:solidFill>
                <a:effectLst/>
                <a:latin typeface="+mn-lt"/>
                <a:ea typeface="+mn-ea"/>
                <a:cs typeface="+mn-cs"/>
              </a:rPr>
              <a:t>Merrepen</a:t>
            </a:r>
            <a:r>
              <a:rPr lang="en-US" sz="1200" kern="1200" dirty="0">
                <a:solidFill>
                  <a:schemeClr val="tx1"/>
                </a:solidFill>
                <a:effectLst/>
                <a:latin typeface="+mn-lt"/>
                <a:ea typeface="+mn-ea"/>
                <a:cs typeface="+mn-cs"/>
              </a:rPr>
              <a:t> is during the wet season when the spear grass is very dense and long. (http://aso.gov.au/titles/documentaries/merrepen/clip2/)</a:t>
            </a:r>
          </a:p>
          <a:p>
            <a:pPr lvl="0"/>
            <a:endParaRPr lang="en-A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Cultural</a:t>
            </a:r>
            <a:r>
              <a:rPr lang="en-US" sz="1200" b="1" kern="1200" baseline="0" dirty="0">
                <a:solidFill>
                  <a:schemeClr val="tx1"/>
                </a:solidFill>
                <a:effectLst/>
                <a:latin typeface="+mn-lt"/>
                <a:ea typeface="+mn-ea"/>
                <a:cs typeface="+mn-cs"/>
              </a:rPr>
              <a:t> concepts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http://www.det.wa.edu.au/aboriginaleducation/apac (lesson plans)</a:t>
            </a:r>
            <a:endParaRPr lang="en-AU" sz="1200" b="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Kinship; http://en.wikipedia.org/wiki/Australian_Aboriginal_kinship</a:t>
            </a:r>
          </a:p>
          <a:p>
            <a:r>
              <a:rPr lang="en-US" sz="1200" kern="1200" dirty="0">
                <a:solidFill>
                  <a:schemeClr val="tx1"/>
                </a:solidFill>
                <a:effectLst/>
                <a:latin typeface="+mn-lt"/>
                <a:ea typeface="+mn-ea"/>
                <a:cs typeface="+mn-cs"/>
              </a:rPr>
              <a:t>Moieties;</a:t>
            </a:r>
            <a:r>
              <a:rPr lang="en-US" sz="1200" kern="1200" baseline="0" dirty="0">
                <a:solidFill>
                  <a:schemeClr val="tx1"/>
                </a:solidFill>
                <a:effectLst/>
                <a:latin typeface="+mn-lt"/>
                <a:ea typeface="+mn-ea"/>
                <a:cs typeface="+mn-cs"/>
              </a:rPr>
              <a:t> http://www.aboriginalartonline.com/culture/moieties.php</a:t>
            </a:r>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Totems:</a:t>
            </a:r>
            <a:r>
              <a:rPr lang="en-AU" sz="1200" kern="1200" baseline="0" dirty="0">
                <a:solidFill>
                  <a:schemeClr val="tx1"/>
                </a:solidFill>
                <a:effectLst/>
                <a:latin typeface="+mn-lt"/>
                <a:ea typeface="+mn-ea"/>
                <a:cs typeface="+mn-cs"/>
              </a:rPr>
              <a:t> http://www.aboriginalculture.com.au/socialorganisation.shtml</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b="1" u="sng" dirty="0"/>
              <a:t>Year</a:t>
            </a:r>
            <a:r>
              <a:rPr lang="en-AU" b="1" u="sng" baseline="0" dirty="0"/>
              <a:t> 5 </a:t>
            </a:r>
            <a:r>
              <a:rPr lang="en-AU" b="1" u="sng" dirty="0"/>
              <a:t>Teaching resources</a:t>
            </a:r>
          </a:p>
          <a:p>
            <a:r>
              <a:rPr lang="en-US"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Australia’s Indigenous peoples have a rich heritage of astronomical observation and story telling.  Retell one of these stories and attach it to an image of the star constellation.</a:t>
            </a:r>
          </a:p>
          <a:p>
            <a:endParaRPr lang="en-AU" sz="1200" b="1"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Astronomy and Australian Indigenous</a:t>
            </a:r>
            <a:r>
              <a:rPr lang="en-AU" sz="1200" b="1" kern="1200" baseline="0" dirty="0">
                <a:solidFill>
                  <a:schemeClr val="tx1"/>
                </a:solidFill>
                <a:effectLst/>
                <a:latin typeface="+mn-lt"/>
                <a:ea typeface="+mn-ea"/>
                <a:cs typeface="+mn-cs"/>
              </a:rPr>
              <a:t> People</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https://view.officeapps.live.com/op/view.aspx?src=http%3A%2F%2Fhass-sa.asn.au%2Ffiles%2F4414%2F1196%2F3333%2FAstronomy_and_Australian_Indigenous_peoples.doc</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http://www.questacon.edu.au/burarra-gathering/extra-information/navigation, interactive activity</a:t>
            </a:r>
            <a:r>
              <a:rPr lang="en-AU" sz="1200" kern="1200" baseline="0" dirty="0">
                <a:solidFill>
                  <a:schemeClr val="tx1"/>
                </a:solidFill>
                <a:effectLst/>
                <a:latin typeface="+mn-lt"/>
                <a:ea typeface="+mn-ea"/>
                <a:cs typeface="+mn-cs"/>
              </a:rPr>
              <a:t> for students.</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Excellent site with many examples of </a:t>
            </a:r>
            <a:r>
              <a:rPr lang="en-US" sz="1200" b="1" kern="1200" dirty="0">
                <a:solidFill>
                  <a:schemeClr val="tx1"/>
                </a:solidFill>
                <a:effectLst/>
                <a:latin typeface="+mn-lt"/>
                <a:ea typeface="+mn-ea"/>
                <a:cs typeface="+mn-cs"/>
              </a:rPr>
              <a:t>Indigenous astronomy</a:t>
            </a:r>
            <a:r>
              <a:rPr lang="en-US" sz="1200" kern="1200" dirty="0">
                <a:solidFill>
                  <a:schemeClr val="tx1"/>
                </a:solidFill>
                <a:effectLst/>
                <a:latin typeface="+mn-lt"/>
                <a:ea typeface="+mn-ea"/>
                <a:cs typeface="+mn-cs"/>
              </a:rPr>
              <a:t>; http://www.emudreaming.com/</a:t>
            </a:r>
            <a:endParaRPr lang="en-AU"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dirty="0"/>
          </a:p>
        </p:txBody>
      </p:sp>
      <p:sp>
        <p:nvSpPr>
          <p:cNvPr id="4" name="Slide Number Placeholder 3"/>
          <p:cNvSpPr>
            <a:spLocks noGrp="1"/>
          </p:cNvSpPr>
          <p:nvPr>
            <p:ph type="sldNum" sz="quarter" idx="10"/>
          </p:nvPr>
        </p:nvSpPr>
        <p:spPr/>
        <p:txBody>
          <a:bodyPr/>
          <a:lstStyle/>
          <a:p>
            <a:fld id="{6F73244E-F58A-4E19-99BA-8FC3E34B3273}" type="slidenum">
              <a:rPr lang="en-AU" smtClean="0"/>
              <a:pPr/>
              <a:t>38</a:t>
            </a:fld>
            <a:endParaRPr lang="en-AU"/>
          </a:p>
        </p:txBody>
      </p:sp>
    </p:spTree>
    <p:extLst>
      <p:ext uri="{BB962C8B-B14F-4D97-AF65-F5344CB8AC3E}">
        <p14:creationId xmlns:p14="http://schemas.microsoft.com/office/powerpoint/2010/main" val="15578678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1" u="sng" dirty="0"/>
              <a:t>Year</a:t>
            </a:r>
            <a:r>
              <a:rPr lang="en-AU" b="1" u="sng" baseline="0" dirty="0"/>
              <a:t> 6 </a:t>
            </a:r>
            <a:r>
              <a:rPr lang="en-AU" b="1" u="sng" dirty="0"/>
              <a:t>Teaching resources</a:t>
            </a:r>
          </a:p>
          <a:p>
            <a:endParaRPr lang="en-AU"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Primary Connections</a:t>
            </a:r>
            <a:r>
              <a:rPr lang="en-US" sz="1200" b="1"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has </a:t>
            </a:r>
            <a:r>
              <a:rPr lang="en-US" sz="1200" b="0" kern="1200" dirty="0">
                <a:solidFill>
                  <a:schemeClr val="tx1"/>
                </a:solidFill>
                <a:effectLst/>
                <a:latin typeface="+mn-lt"/>
                <a:ea typeface="+mn-ea"/>
                <a:cs typeface="+mn-cs"/>
              </a:rPr>
              <a:t>Indigenous curriculum links,</a:t>
            </a:r>
            <a:r>
              <a:rPr lang="en-US" sz="1200" b="0" kern="1200" baseline="0" dirty="0">
                <a:solidFill>
                  <a:schemeClr val="tx1"/>
                </a:solidFill>
                <a:effectLst/>
                <a:latin typeface="+mn-lt"/>
                <a:ea typeface="+mn-ea"/>
                <a:cs typeface="+mn-cs"/>
              </a:rPr>
              <a:t> can be purchased at https://primaryconnections.org.au/shop/</a:t>
            </a:r>
          </a:p>
          <a:p>
            <a:endParaRPr lang="en-AU" dirty="0"/>
          </a:p>
          <a:p>
            <a:r>
              <a:rPr lang="en-US" sz="1200" b="1" kern="1200" dirty="0">
                <a:solidFill>
                  <a:schemeClr val="tx1"/>
                </a:solidFill>
                <a:effectLst/>
                <a:latin typeface="+mn-lt"/>
                <a:ea typeface="+mn-ea"/>
                <a:cs typeface="+mn-cs"/>
              </a:rPr>
              <a:t>Volcanoes</a:t>
            </a:r>
            <a:r>
              <a:rPr lang="en-US" sz="1200" b="0" kern="1200" dirty="0">
                <a:solidFill>
                  <a:schemeClr val="tx1"/>
                </a:solidFill>
                <a:effectLst/>
                <a:latin typeface="+mn-lt"/>
                <a:ea typeface="+mn-ea"/>
                <a:cs typeface="+mn-cs"/>
              </a:rPr>
              <a:t> – South East Dreaming Story of the giant named </a:t>
            </a:r>
            <a:r>
              <a:rPr lang="en-US" sz="1200" b="0" kern="1200" dirty="0" err="1">
                <a:solidFill>
                  <a:schemeClr val="tx1"/>
                </a:solidFill>
                <a:effectLst/>
                <a:latin typeface="+mn-lt"/>
                <a:ea typeface="+mn-ea"/>
                <a:cs typeface="+mn-cs"/>
              </a:rPr>
              <a:t>Graitbul</a:t>
            </a:r>
            <a:r>
              <a:rPr lang="en-US" sz="1200" b="0" kern="1200" dirty="0">
                <a:solidFill>
                  <a:schemeClr val="tx1"/>
                </a:solidFill>
                <a:effectLst/>
                <a:latin typeface="+mn-lt"/>
                <a:ea typeface="+mn-ea"/>
                <a:cs typeface="+mn-cs"/>
              </a:rPr>
              <a:t>;</a:t>
            </a:r>
            <a:r>
              <a:rPr lang="en-US" sz="1200" b="0" kern="1200" baseline="0" dirty="0">
                <a:solidFill>
                  <a:schemeClr val="tx1"/>
                </a:solidFill>
                <a:effectLst/>
                <a:latin typeface="+mn-lt"/>
                <a:ea typeface="+mn-ea"/>
                <a:cs typeface="+mn-cs"/>
              </a:rPr>
              <a:t> http://www.wattlerange.sa.gov.au/webdata/resources/files/Kanawinka_Geopark_info.pdf</a:t>
            </a:r>
            <a:r>
              <a:rPr lang="en-US" sz="1200" b="1" kern="1200" baseline="0" dirty="0">
                <a:solidFill>
                  <a:schemeClr val="tx1"/>
                </a:solidFill>
                <a:effectLst/>
                <a:latin typeface="+mn-lt"/>
                <a:ea typeface="+mn-ea"/>
                <a:cs typeface="+mn-cs"/>
              </a:rPr>
              <a:t> </a:t>
            </a:r>
          </a:p>
          <a:p>
            <a:endParaRPr lang="en-US" sz="1200" b="1" kern="1200" baseline="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From </a:t>
            </a:r>
            <a:r>
              <a:rPr lang="en-US" sz="1200" b="1" kern="1200" dirty="0" err="1">
                <a:solidFill>
                  <a:schemeClr val="tx1"/>
                </a:solidFill>
                <a:effectLst/>
                <a:latin typeface="+mn-lt"/>
                <a:ea typeface="+mn-ea"/>
                <a:cs typeface="+mn-cs"/>
              </a:rPr>
              <a:t>Ochres</a:t>
            </a:r>
            <a:r>
              <a:rPr lang="en-US" sz="1200" b="1" kern="1200" dirty="0">
                <a:solidFill>
                  <a:schemeClr val="tx1"/>
                </a:solidFill>
                <a:effectLst/>
                <a:latin typeface="+mn-lt"/>
                <a:ea typeface="+mn-ea"/>
                <a:cs typeface="+mn-cs"/>
              </a:rPr>
              <a:t> to Eel Traps,</a:t>
            </a:r>
            <a:r>
              <a:rPr lang="en-US" sz="1200" kern="1200" dirty="0">
                <a:solidFill>
                  <a:schemeClr val="tx1"/>
                </a:solidFill>
                <a:effectLst/>
                <a:latin typeface="+mn-lt"/>
                <a:ea typeface="+mn-ea"/>
                <a:cs typeface="+mn-cs"/>
              </a:rPr>
              <a:t> Aboriginal Science and Technology resource guide for teachers, Aboriginal Bush Medicine, Page 29</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From </a:t>
            </a:r>
            <a:r>
              <a:rPr lang="en-US" sz="1200" b="1" kern="1200" dirty="0" err="1">
                <a:solidFill>
                  <a:schemeClr val="tx1"/>
                </a:solidFill>
                <a:effectLst/>
                <a:latin typeface="+mn-lt"/>
                <a:ea typeface="+mn-ea"/>
                <a:cs typeface="+mn-cs"/>
              </a:rPr>
              <a:t>Ochres</a:t>
            </a:r>
            <a:r>
              <a:rPr lang="en-US" sz="1200" b="1" kern="1200" dirty="0">
                <a:solidFill>
                  <a:schemeClr val="tx1"/>
                </a:solidFill>
                <a:effectLst/>
                <a:latin typeface="+mn-lt"/>
                <a:ea typeface="+mn-ea"/>
                <a:cs typeface="+mn-cs"/>
              </a:rPr>
              <a:t> to Eel Traps,</a:t>
            </a:r>
            <a:r>
              <a:rPr lang="en-US" sz="1200" kern="1200" dirty="0">
                <a:solidFill>
                  <a:schemeClr val="tx1"/>
                </a:solidFill>
                <a:effectLst/>
                <a:latin typeface="+mn-lt"/>
                <a:ea typeface="+mn-ea"/>
                <a:cs typeface="+mn-cs"/>
              </a:rPr>
              <a:t> Aboriginal Science and Technology resource guide for teachers, Separation of Poisons from Edible Plants, Page 14</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From </a:t>
            </a:r>
            <a:r>
              <a:rPr lang="en-US" sz="1200" b="1" kern="1200" dirty="0" err="1">
                <a:solidFill>
                  <a:schemeClr val="tx1"/>
                </a:solidFill>
                <a:effectLst/>
                <a:latin typeface="+mn-lt"/>
                <a:ea typeface="+mn-ea"/>
                <a:cs typeface="+mn-cs"/>
              </a:rPr>
              <a:t>Ochres</a:t>
            </a:r>
            <a:r>
              <a:rPr lang="en-US" sz="1200" b="1" kern="1200" dirty="0">
                <a:solidFill>
                  <a:schemeClr val="tx1"/>
                </a:solidFill>
                <a:effectLst/>
                <a:latin typeface="+mn-lt"/>
                <a:ea typeface="+mn-ea"/>
                <a:cs typeface="+mn-cs"/>
              </a:rPr>
              <a:t> to Eel Traps,</a:t>
            </a:r>
            <a:r>
              <a:rPr lang="en-US" sz="1200" kern="1200" dirty="0">
                <a:solidFill>
                  <a:schemeClr val="tx1"/>
                </a:solidFill>
                <a:effectLst/>
                <a:latin typeface="+mn-lt"/>
                <a:ea typeface="+mn-ea"/>
                <a:cs typeface="+mn-cs"/>
              </a:rPr>
              <a:t> Aboriginal Science and Technology resource guide for teachers, Aboriginal Bush Foods, Page 17</a:t>
            </a:r>
            <a:endParaRPr lang="en-A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b="1" u="sng" dirty="0"/>
          </a:p>
          <a:p>
            <a:pPr marL="0" marR="0" indent="0" algn="l" defTabSz="914400" rtl="0" eaLnBrk="1" fontAlgn="auto" latinLnBrk="0" hangingPunct="1">
              <a:lnSpc>
                <a:spcPct val="100000"/>
              </a:lnSpc>
              <a:spcBef>
                <a:spcPts val="0"/>
              </a:spcBef>
              <a:spcAft>
                <a:spcPts val="0"/>
              </a:spcAft>
              <a:buClrTx/>
              <a:buSzTx/>
              <a:buFontTx/>
              <a:buNone/>
              <a:tabLst/>
              <a:defRPr/>
            </a:pPr>
            <a:r>
              <a:rPr lang="en-AU" b="1" u="sng" dirty="0"/>
              <a:t>Year</a:t>
            </a:r>
            <a:r>
              <a:rPr lang="en-AU" b="1" u="sng" baseline="0" dirty="0"/>
              <a:t> 7 </a:t>
            </a:r>
            <a:r>
              <a:rPr lang="en-AU" b="1" u="sng" dirty="0"/>
              <a:t>Teaching resources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AU" b="1" u="sng"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Primary Connections</a:t>
            </a:r>
            <a:r>
              <a:rPr lang="en-US" sz="1200" b="1"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has </a:t>
            </a:r>
            <a:r>
              <a:rPr lang="en-US" sz="1200" b="0" kern="1200" dirty="0">
                <a:solidFill>
                  <a:schemeClr val="tx1"/>
                </a:solidFill>
                <a:effectLst/>
                <a:latin typeface="+mn-lt"/>
                <a:ea typeface="+mn-ea"/>
                <a:cs typeface="+mn-cs"/>
              </a:rPr>
              <a:t>Indigenous curriculum links,</a:t>
            </a:r>
            <a:r>
              <a:rPr lang="en-US" sz="1200" b="0" kern="1200" baseline="0" dirty="0">
                <a:solidFill>
                  <a:schemeClr val="tx1"/>
                </a:solidFill>
                <a:effectLst/>
                <a:latin typeface="+mn-lt"/>
                <a:ea typeface="+mn-ea"/>
                <a:cs typeface="+mn-cs"/>
              </a:rPr>
              <a:t> can be purchased at https://primaryconnections.org.au/shop/</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Fire</a:t>
            </a:r>
            <a:endParaRPr lang="en-AU"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From </a:t>
            </a:r>
            <a:r>
              <a:rPr lang="en-US" sz="1200" b="1" kern="1200" dirty="0" err="1">
                <a:solidFill>
                  <a:schemeClr val="tx1"/>
                </a:solidFill>
                <a:effectLst/>
                <a:latin typeface="+mn-lt"/>
                <a:ea typeface="+mn-ea"/>
                <a:cs typeface="+mn-cs"/>
              </a:rPr>
              <a:t>Ochres</a:t>
            </a:r>
            <a:r>
              <a:rPr lang="en-US" sz="1200" b="1" kern="1200" dirty="0">
                <a:solidFill>
                  <a:schemeClr val="tx1"/>
                </a:solidFill>
                <a:effectLst/>
                <a:latin typeface="+mn-lt"/>
                <a:ea typeface="+mn-ea"/>
                <a:cs typeface="+mn-cs"/>
              </a:rPr>
              <a:t> to Eel Traps</a:t>
            </a:r>
            <a:r>
              <a:rPr lang="en-US" sz="1200" kern="1200" dirty="0">
                <a:solidFill>
                  <a:schemeClr val="tx1"/>
                </a:solidFill>
                <a:effectLst/>
                <a:latin typeface="+mn-lt"/>
                <a:ea typeface="+mn-ea"/>
                <a:cs typeface="+mn-cs"/>
              </a:rPr>
              <a:t>, Aboriginal Science and Technology resource guide for teachers, page 52, Fire to Fire Stick Farming.  </a:t>
            </a:r>
          </a:p>
          <a:p>
            <a:pPr lvl="0"/>
            <a:r>
              <a:rPr lang="en-US" sz="1200" kern="1200" dirty="0">
                <a:solidFill>
                  <a:schemeClr val="tx1"/>
                </a:solidFill>
                <a:effectLst/>
                <a:latin typeface="+mn-lt"/>
                <a:ea typeface="+mn-ea"/>
                <a:cs typeface="+mn-cs"/>
              </a:rPr>
              <a:t>Download</a:t>
            </a:r>
            <a:r>
              <a:rPr lang="en-US" sz="1200" kern="1200" baseline="0" dirty="0">
                <a:solidFill>
                  <a:schemeClr val="tx1"/>
                </a:solidFill>
                <a:effectLst/>
                <a:latin typeface="+mn-lt"/>
                <a:ea typeface="+mn-ea"/>
                <a:cs typeface="+mn-cs"/>
              </a:rPr>
              <a:t> the </a:t>
            </a:r>
            <a:r>
              <a:rPr lang="en-US" sz="1200" b="1" kern="1200" baseline="0" dirty="0" err="1">
                <a:solidFill>
                  <a:schemeClr val="tx1"/>
                </a:solidFill>
                <a:effectLst/>
                <a:latin typeface="+mn-lt"/>
                <a:ea typeface="+mn-ea"/>
                <a:cs typeface="+mn-cs"/>
              </a:rPr>
              <a:t>Kakadu</a:t>
            </a:r>
            <a:r>
              <a:rPr lang="en-US" sz="1200" b="1" kern="1200" baseline="0" dirty="0">
                <a:solidFill>
                  <a:schemeClr val="tx1"/>
                </a:solidFill>
                <a:effectLst/>
                <a:latin typeface="+mn-lt"/>
                <a:ea typeface="+mn-ea"/>
                <a:cs typeface="+mn-cs"/>
              </a:rPr>
              <a:t> visitors guide </a:t>
            </a:r>
            <a:r>
              <a:rPr lang="en-US" sz="1200" kern="1200" baseline="0" dirty="0">
                <a:solidFill>
                  <a:schemeClr val="tx1"/>
                </a:solidFill>
                <a:effectLst/>
                <a:latin typeface="+mn-lt"/>
                <a:ea typeface="+mn-ea"/>
                <a:cs typeface="+mn-cs"/>
              </a:rPr>
              <a:t>and there is information about fire management, page 24; http://www.environment.gov.au/resource/visitor-guide-kakadu-national-park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 Art of Fire</a:t>
            </a:r>
            <a:r>
              <a:rPr lang="en-US" sz="1200" kern="1200" dirty="0">
                <a:solidFill>
                  <a:schemeClr val="tx1"/>
                </a:solidFill>
                <a:effectLst/>
                <a:latin typeface="+mn-lt"/>
                <a:ea typeface="+mn-ea"/>
                <a:cs typeface="+mn-cs"/>
              </a:rPr>
              <a:t> by Jimmy Pike (available at the SA museum gift shop)</a:t>
            </a:r>
            <a:endParaRPr lang="en-A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b="1" u="sng" dirty="0"/>
          </a:p>
          <a:p>
            <a:r>
              <a:rPr lang="en-US" sz="1200" b="1" kern="1200" baseline="0" dirty="0">
                <a:solidFill>
                  <a:schemeClr val="tx1"/>
                </a:solidFill>
                <a:effectLst/>
                <a:latin typeface="+mn-lt"/>
                <a:ea typeface="+mn-ea"/>
                <a:cs typeface="+mn-cs"/>
              </a:rPr>
              <a:t>Northern lands council </a:t>
            </a:r>
            <a:r>
              <a:rPr lang="en-US" sz="1200" b="0" kern="1200" baseline="0" dirty="0">
                <a:solidFill>
                  <a:schemeClr val="tx1"/>
                </a:solidFill>
                <a:effectLst/>
                <a:latin typeface="+mn-lt"/>
                <a:ea typeface="+mn-ea"/>
                <a:cs typeface="+mn-cs"/>
              </a:rPr>
              <a:t>web site has interesting information about management of the area; http://www.nlc.org.au/  </a:t>
            </a:r>
            <a:r>
              <a:rPr lang="en-US" sz="1200" b="0" kern="1200" dirty="0">
                <a:solidFill>
                  <a:schemeClr val="tx1"/>
                </a:solidFill>
                <a:effectLst/>
                <a:latin typeface="+mn-lt"/>
                <a:ea typeface="+mn-ea"/>
                <a:cs typeface="+mn-cs"/>
              </a:rPr>
              <a:t> </a:t>
            </a:r>
          </a:p>
          <a:p>
            <a:endParaRPr lang="en-AU" sz="1200" b="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Water management</a:t>
            </a:r>
          </a:p>
          <a:p>
            <a:pPr lvl="0"/>
            <a:r>
              <a:rPr lang="en-US" sz="1200" b="0" kern="1200" dirty="0">
                <a:solidFill>
                  <a:schemeClr val="tx1"/>
                </a:solidFill>
                <a:effectLst/>
                <a:latin typeface="+mn-lt"/>
                <a:ea typeface="+mn-ea"/>
                <a:cs typeface="+mn-cs"/>
              </a:rPr>
              <a:t>Aboriginal</a:t>
            </a:r>
            <a:r>
              <a:rPr lang="en-US" sz="1200" b="0" kern="1200" baseline="0" dirty="0">
                <a:solidFill>
                  <a:schemeClr val="tx1"/>
                </a:solidFill>
                <a:effectLst/>
                <a:latin typeface="+mn-lt"/>
                <a:ea typeface="+mn-ea"/>
                <a:cs typeface="+mn-cs"/>
              </a:rPr>
              <a:t> water knowledge and connections; http://www.clw.csiro.au/publications/general2010/Aboriginal-Water-Knowledge-and-Connections.pdf </a:t>
            </a:r>
          </a:p>
          <a:p>
            <a:pPr lvl="0"/>
            <a:r>
              <a:rPr lang="en-US" sz="1200" b="0" kern="1200" baseline="0" dirty="0">
                <a:solidFill>
                  <a:schemeClr val="tx1"/>
                </a:solidFill>
                <a:effectLst/>
                <a:latin typeface="+mn-lt"/>
                <a:ea typeface="+mn-ea"/>
                <a:cs typeface="+mn-cs"/>
              </a:rPr>
              <a:t>Indigenous natural resources management; http://lwa.gov.au/taxonomy/term/3396</a:t>
            </a:r>
          </a:p>
          <a:p>
            <a:pPr lvl="0"/>
            <a:r>
              <a:rPr lang="en-US" sz="1200" b="0" kern="1200" baseline="0" dirty="0">
                <a:solidFill>
                  <a:schemeClr val="tx1"/>
                </a:solidFill>
                <a:effectLst/>
                <a:latin typeface="+mn-lt"/>
                <a:ea typeface="+mn-ea"/>
                <a:cs typeface="+mn-cs"/>
              </a:rPr>
              <a:t>Indigenous involvement in environmental and heritage management; http://www.environment.gov.au/node/22628</a:t>
            </a:r>
            <a:endParaRPr lang="en-US" sz="1200" b="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From </a:t>
            </a:r>
            <a:r>
              <a:rPr lang="en-US" sz="1200" b="1" kern="1200" dirty="0" err="1">
                <a:solidFill>
                  <a:schemeClr val="tx1"/>
                </a:solidFill>
                <a:effectLst/>
                <a:latin typeface="+mn-lt"/>
                <a:ea typeface="+mn-ea"/>
                <a:cs typeface="+mn-cs"/>
              </a:rPr>
              <a:t>Ochres</a:t>
            </a:r>
            <a:r>
              <a:rPr lang="en-US" sz="1200" b="1" kern="1200" dirty="0">
                <a:solidFill>
                  <a:schemeClr val="tx1"/>
                </a:solidFill>
                <a:effectLst/>
                <a:latin typeface="+mn-lt"/>
                <a:ea typeface="+mn-ea"/>
                <a:cs typeface="+mn-cs"/>
              </a:rPr>
              <a:t> to Eel Traps</a:t>
            </a:r>
            <a:r>
              <a:rPr lang="en-US" sz="1200" kern="1200" dirty="0">
                <a:solidFill>
                  <a:schemeClr val="tx1"/>
                </a:solidFill>
                <a:effectLst/>
                <a:latin typeface="+mn-lt"/>
                <a:ea typeface="+mn-ea"/>
                <a:cs typeface="+mn-cs"/>
              </a:rPr>
              <a:t>, Aboriginal Science and Technology resource guide for teachers, Seasonal Calendars, Page 38</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Kaurna People, Aboriginal People of the Adelaide Plains</a:t>
            </a:r>
            <a:r>
              <a:rPr lang="en-US" sz="1200" kern="1200" dirty="0">
                <a:solidFill>
                  <a:schemeClr val="tx1"/>
                </a:solidFill>
                <a:effectLst/>
                <a:latin typeface="+mn-lt"/>
                <a:ea typeface="+mn-ea"/>
                <a:cs typeface="+mn-cs"/>
              </a:rPr>
              <a:t>, Aboriginal Studies 8 – 12, Education Department of South Australia.</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Adnyamathanha People, Aboriginal people of the Flinders Ranges</a:t>
            </a:r>
            <a:r>
              <a:rPr lang="en-US" sz="1200" kern="1200" dirty="0">
                <a:solidFill>
                  <a:schemeClr val="tx1"/>
                </a:solidFill>
                <a:effectLst/>
                <a:latin typeface="+mn-lt"/>
                <a:ea typeface="+mn-ea"/>
                <a:cs typeface="+mn-cs"/>
              </a:rPr>
              <a:t>,  , Aboriginal Studies 8 – 12, Education Department of South Australia.</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Ngarrindjeri People, Aboriginal people of the River Murray, Lakes and Coorong</a:t>
            </a:r>
            <a:r>
              <a:rPr lang="en-US" sz="1200" kern="1200" dirty="0">
                <a:solidFill>
                  <a:schemeClr val="tx1"/>
                </a:solidFill>
                <a:effectLst/>
                <a:latin typeface="+mn-lt"/>
                <a:ea typeface="+mn-ea"/>
                <a:cs typeface="+mn-cs"/>
              </a:rPr>
              <a:t>, , Aboriginal Studies 8 – 12, Education Department of South Australia.</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Ngarrindjeri People and Environment Past, Present and Future</a:t>
            </a:r>
            <a:r>
              <a:rPr lang="en-US" sz="1200" kern="1200" dirty="0">
                <a:solidFill>
                  <a:schemeClr val="tx1"/>
                </a:solidFill>
                <a:effectLst/>
                <a:latin typeface="+mn-lt"/>
                <a:ea typeface="+mn-ea"/>
                <a:cs typeface="+mn-cs"/>
              </a:rPr>
              <a:t>, Department of Education, Training and Employment.</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err="1">
                <a:solidFill>
                  <a:schemeClr val="tx1"/>
                </a:solidFill>
                <a:effectLst/>
                <a:latin typeface="+mn-lt"/>
                <a:ea typeface="+mn-ea"/>
                <a:cs typeface="+mn-cs"/>
              </a:rPr>
              <a:t>Ngadjuri</a:t>
            </a:r>
            <a:r>
              <a:rPr lang="en-US" sz="1200" b="1" kern="1200" dirty="0">
                <a:solidFill>
                  <a:schemeClr val="tx1"/>
                </a:solidFill>
                <a:effectLst/>
                <a:latin typeface="+mn-lt"/>
                <a:ea typeface="+mn-ea"/>
                <a:cs typeface="+mn-cs"/>
              </a:rPr>
              <a:t>, Aboriginal People of the Mid North Region of South Australia</a:t>
            </a:r>
            <a:r>
              <a:rPr lang="en-US" sz="1200" kern="1200" dirty="0">
                <a:solidFill>
                  <a:schemeClr val="tx1"/>
                </a:solidFill>
                <a:effectLst/>
                <a:latin typeface="+mn-lt"/>
                <a:ea typeface="+mn-ea"/>
                <a:cs typeface="+mn-cs"/>
              </a:rPr>
              <a:t>, SASOSE Council </a:t>
            </a:r>
            <a:r>
              <a:rPr lang="en-US" sz="1200" kern="1200" dirty="0" err="1">
                <a:solidFill>
                  <a:schemeClr val="tx1"/>
                </a:solidFill>
                <a:effectLst/>
                <a:latin typeface="+mn-lt"/>
                <a:ea typeface="+mn-ea"/>
                <a:cs typeface="+mn-cs"/>
              </a:rPr>
              <a:t>Inc</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 ‘long-time’ visit to </a:t>
            </a:r>
            <a:r>
              <a:rPr lang="en-US" sz="1200" b="1" kern="1200" dirty="0" err="1">
                <a:solidFill>
                  <a:schemeClr val="tx1"/>
                </a:solidFill>
                <a:effectLst/>
                <a:latin typeface="+mn-lt"/>
                <a:ea typeface="+mn-ea"/>
                <a:cs typeface="+mn-cs"/>
              </a:rPr>
              <a:t>Kakadu</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a series of lessons found at http://www.det.wa.edu.au/aboriginaleducation/apac/detcms/aboriginal-education/apac/lesson-plans</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Walking with the Seasons in </a:t>
            </a:r>
            <a:r>
              <a:rPr lang="en-US" sz="1200" b="1" kern="1200" dirty="0" err="1">
                <a:solidFill>
                  <a:schemeClr val="tx1"/>
                </a:solidFill>
                <a:effectLst/>
                <a:latin typeface="+mn-lt"/>
                <a:ea typeface="+mn-ea"/>
                <a:cs typeface="+mn-cs"/>
              </a:rPr>
              <a:t>Kakadu</a:t>
            </a:r>
            <a:r>
              <a:rPr lang="en-US" sz="1200" kern="1200" dirty="0">
                <a:solidFill>
                  <a:schemeClr val="tx1"/>
                </a:solidFill>
                <a:effectLst/>
                <a:latin typeface="+mn-lt"/>
                <a:ea typeface="+mn-ea"/>
                <a:cs typeface="+mn-cs"/>
              </a:rPr>
              <a:t>, Diane Lucas and Ken Searle</a:t>
            </a:r>
          </a:p>
          <a:p>
            <a:endParaRPr lang="en-US"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Indigenous Weather Knowledge</a:t>
            </a:r>
            <a:r>
              <a:rPr lang="en-AU" sz="1200" kern="1200" dirty="0">
                <a:solidFill>
                  <a:schemeClr val="tx1"/>
                </a:solidFill>
                <a:effectLst/>
                <a:latin typeface="+mn-lt"/>
                <a:ea typeface="+mn-ea"/>
                <a:cs typeface="+mn-cs"/>
              </a:rPr>
              <a:t>, Australian Bureau of Meteorology. (2002);</a:t>
            </a:r>
            <a:r>
              <a:rPr lang="en-AU" sz="1200" kern="1200" baseline="0" dirty="0">
                <a:solidFill>
                  <a:schemeClr val="tx1"/>
                </a:solidFill>
                <a:effectLst/>
                <a:latin typeface="+mn-lt"/>
                <a:ea typeface="+mn-ea"/>
                <a:cs typeface="+mn-cs"/>
              </a:rPr>
              <a:t> http://www.bom.gov.au/iwk/</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Six seasons of </a:t>
            </a:r>
            <a:r>
              <a:rPr lang="en-US" sz="1200" b="1" kern="1200" dirty="0" err="1">
                <a:solidFill>
                  <a:schemeClr val="tx1"/>
                </a:solidFill>
                <a:effectLst/>
                <a:latin typeface="+mn-lt"/>
                <a:ea typeface="+mn-ea"/>
                <a:cs typeface="+mn-cs"/>
              </a:rPr>
              <a:t>Kakadu</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http://www.parksaustralia.gov.au/kakadu/people/seasons.html </a:t>
            </a:r>
            <a:endParaRPr lang="en-AU" sz="1200" b="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u="none" kern="1200" dirty="0">
                <a:solidFill>
                  <a:schemeClr val="tx1"/>
                </a:solidFill>
                <a:effectLst/>
                <a:latin typeface="+mn-lt"/>
                <a:ea typeface="+mn-ea"/>
                <a:cs typeface="+mn-cs"/>
              </a:rPr>
              <a:t>The Lost Seasons</a:t>
            </a:r>
            <a:r>
              <a:rPr lang="en-US" sz="1200" b="0" u="none" kern="1200" dirty="0">
                <a:solidFill>
                  <a:schemeClr val="tx1"/>
                </a:solidFill>
                <a:effectLst/>
                <a:latin typeface="+mn-lt"/>
                <a:ea typeface="+mn-ea"/>
                <a:cs typeface="+mn-cs"/>
              </a:rPr>
              <a:t>; http://www.abc.net.au/science/features/indigenous/</a:t>
            </a:r>
            <a:endParaRPr lang="en-AU" sz="1200" b="0" u="none"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MacQuarie Atlas of Indigenous Australians</a:t>
            </a:r>
            <a:r>
              <a:rPr lang="en-US" sz="1200" kern="1200" dirty="0">
                <a:solidFill>
                  <a:schemeClr val="tx1"/>
                </a:solidFill>
                <a:effectLst/>
                <a:latin typeface="+mn-lt"/>
                <a:ea typeface="+mn-ea"/>
                <a:cs typeface="+mn-cs"/>
              </a:rPr>
              <a:t>, MacQuarie</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b="1" u="sng" dirty="0"/>
              <a:t>Year</a:t>
            </a:r>
            <a:r>
              <a:rPr lang="en-AU" b="1" u="sng" baseline="0" dirty="0"/>
              <a:t> 8 </a:t>
            </a:r>
            <a:r>
              <a:rPr lang="en-AU" b="1" u="sng" dirty="0"/>
              <a:t>Teaching resources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AU" b="1" u="sng"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Primary Connections</a:t>
            </a:r>
            <a:r>
              <a:rPr lang="en-US" sz="1200" b="1"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has </a:t>
            </a:r>
            <a:r>
              <a:rPr lang="en-US" sz="1200" b="0" kern="1200" dirty="0">
                <a:solidFill>
                  <a:schemeClr val="tx1"/>
                </a:solidFill>
                <a:effectLst/>
                <a:latin typeface="+mn-lt"/>
                <a:ea typeface="+mn-ea"/>
                <a:cs typeface="+mn-cs"/>
              </a:rPr>
              <a:t>Indigenous curriculum links,</a:t>
            </a:r>
            <a:r>
              <a:rPr lang="en-US" sz="1200" b="0" kern="1200" baseline="0" dirty="0">
                <a:solidFill>
                  <a:schemeClr val="tx1"/>
                </a:solidFill>
                <a:effectLst/>
                <a:latin typeface="+mn-lt"/>
                <a:ea typeface="+mn-ea"/>
                <a:cs typeface="+mn-cs"/>
              </a:rPr>
              <a:t> can be purchased at https://primaryconnections.org.au/shop/</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Fire</a:t>
            </a:r>
            <a:endParaRPr lang="en-AU"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From </a:t>
            </a:r>
            <a:r>
              <a:rPr lang="en-US" sz="1200" b="1" kern="1200" dirty="0" err="1">
                <a:solidFill>
                  <a:schemeClr val="tx1"/>
                </a:solidFill>
                <a:effectLst/>
                <a:latin typeface="+mn-lt"/>
                <a:ea typeface="+mn-ea"/>
                <a:cs typeface="+mn-cs"/>
              </a:rPr>
              <a:t>Ochres</a:t>
            </a:r>
            <a:r>
              <a:rPr lang="en-US" sz="1200" b="1" kern="1200" dirty="0">
                <a:solidFill>
                  <a:schemeClr val="tx1"/>
                </a:solidFill>
                <a:effectLst/>
                <a:latin typeface="+mn-lt"/>
                <a:ea typeface="+mn-ea"/>
                <a:cs typeface="+mn-cs"/>
              </a:rPr>
              <a:t> to Eel Traps</a:t>
            </a:r>
            <a:r>
              <a:rPr lang="en-US" sz="1200" kern="1200" dirty="0">
                <a:solidFill>
                  <a:schemeClr val="tx1"/>
                </a:solidFill>
                <a:effectLst/>
                <a:latin typeface="+mn-lt"/>
                <a:ea typeface="+mn-ea"/>
                <a:cs typeface="+mn-cs"/>
              </a:rPr>
              <a:t>, Aboriginal Science and Technology resource guide for teachers, page 52, Fire to Fire Stick Farming.  </a:t>
            </a:r>
          </a:p>
          <a:p>
            <a:pPr lvl="0"/>
            <a:r>
              <a:rPr lang="en-US" sz="1200" kern="1200" dirty="0">
                <a:solidFill>
                  <a:schemeClr val="tx1"/>
                </a:solidFill>
                <a:effectLst/>
                <a:latin typeface="+mn-lt"/>
                <a:ea typeface="+mn-ea"/>
                <a:cs typeface="+mn-cs"/>
              </a:rPr>
              <a:t>Download</a:t>
            </a:r>
            <a:r>
              <a:rPr lang="en-US" sz="1200" kern="1200" baseline="0" dirty="0">
                <a:solidFill>
                  <a:schemeClr val="tx1"/>
                </a:solidFill>
                <a:effectLst/>
                <a:latin typeface="+mn-lt"/>
                <a:ea typeface="+mn-ea"/>
                <a:cs typeface="+mn-cs"/>
              </a:rPr>
              <a:t> the </a:t>
            </a:r>
            <a:r>
              <a:rPr lang="en-US" sz="1200" b="1" kern="1200" baseline="0" dirty="0" err="1">
                <a:solidFill>
                  <a:schemeClr val="tx1"/>
                </a:solidFill>
                <a:effectLst/>
                <a:latin typeface="+mn-lt"/>
                <a:ea typeface="+mn-ea"/>
                <a:cs typeface="+mn-cs"/>
              </a:rPr>
              <a:t>Kakadu</a:t>
            </a:r>
            <a:r>
              <a:rPr lang="en-US" sz="1200" b="1" kern="1200" baseline="0" dirty="0">
                <a:solidFill>
                  <a:schemeClr val="tx1"/>
                </a:solidFill>
                <a:effectLst/>
                <a:latin typeface="+mn-lt"/>
                <a:ea typeface="+mn-ea"/>
                <a:cs typeface="+mn-cs"/>
              </a:rPr>
              <a:t> visitors guide </a:t>
            </a:r>
            <a:r>
              <a:rPr lang="en-US" sz="1200" kern="1200" baseline="0" dirty="0">
                <a:solidFill>
                  <a:schemeClr val="tx1"/>
                </a:solidFill>
                <a:effectLst/>
                <a:latin typeface="+mn-lt"/>
                <a:ea typeface="+mn-ea"/>
                <a:cs typeface="+mn-cs"/>
              </a:rPr>
              <a:t>and there is information about fire management, page 24; http://www.environment.gov.au/resource/visitor-guide-kakadu-national-park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 Art of Fire</a:t>
            </a:r>
            <a:r>
              <a:rPr lang="en-US" sz="1200" kern="1200" dirty="0">
                <a:solidFill>
                  <a:schemeClr val="tx1"/>
                </a:solidFill>
                <a:effectLst/>
                <a:latin typeface="+mn-lt"/>
                <a:ea typeface="+mn-ea"/>
                <a:cs typeface="+mn-cs"/>
              </a:rPr>
              <a:t> by Jimmy Pike (available at the SA museum gift shop)</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 ‘long-time’ visit to </a:t>
            </a:r>
            <a:r>
              <a:rPr lang="en-US" sz="1200" b="1" kern="1200" dirty="0" err="1">
                <a:solidFill>
                  <a:schemeClr val="tx1"/>
                </a:solidFill>
                <a:effectLst/>
                <a:latin typeface="+mn-lt"/>
                <a:ea typeface="+mn-ea"/>
                <a:cs typeface="+mn-cs"/>
              </a:rPr>
              <a:t>Kakadu</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a series of lessons found at http://www.det.wa.edu.au/aboriginaleducation/apac/detcms/aboriginal-education/apac/lesson-plans</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MacQuarie Atlas of Indigenous Australians</a:t>
            </a:r>
            <a:r>
              <a:rPr lang="en-US" sz="1200" kern="1200" dirty="0">
                <a:solidFill>
                  <a:schemeClr val="tx1"/>
                </a:solidFill>
                <a:effectLst/>
                <a:latin typeface="+mn-lt"/>
                <a:ea typeface="+mn-ea"/>
                <a:cs typeface="+mn-cs"/>
              </a:rPr>
              <a:t>, MacQuarie</a:t>
            </a:r>
            <a:endParaRPr lang="en-AU" sz="1200" kern="1200" dirty="0">
              <a:solidFill>
                <a:schemeClr val="tx1"/>
              </a:solidFill>
              <a:effectLst/>
              <a:latin typeface="+mn-lt"/>
              <a:ea typeface="+mn-ea"/>
              <a:cs typeface="+mn-cs"/>
            </a:endParaRPr>
          </a:p>
          <a:p>
            <a:endParaRPr lang="en-AU" dirty="0"/>
          </a:p>
          <a:p>
            <a:r>
              <a:rPr lang="en-AU" b="1" i="1" dirty="0"/>
              <a:t>There are no Indigenous perspectives in the Year 9 and Year 10 Australian curriculum, Science.</a:t>
            </a:r>
          </a:p>
        </p:txBody>
      </p:sp>
      <p:sp>
        <p:nvSpPr>
          <p:cNvPr id="4" name="Slide Number Placeholder 3"/>
          <p:cNvSpPr>
            <a:spLocks noGrp="1"/>
          </p:cNvSpPr>
          <p:nvPr>
            <p:ph type="sldNum" sz="quarter" idx="10"/>
          </p:nvPr>
        </p:nvSpPr>
        <p:spPr/>
        <p:txBody>
          <a:bodyPr/>
          <a:lstStyle/>
          <a:p>
            <a:fld id="{6F73244E-F58A-4E19-99BA-8FC3E34B3273}" type="slidenum">
              <a:rPr lang="en-AU" smtClean="0"/>
              <a:pPr/>
              <a:t>39</a:t>
            </a:fld>
            <a:endParaRPr lang="en-AU"/>
          </a:p>
        </p:txBody>
      </p:sp>
    </p:spTree>
    <p:extLst>
      <p:ext uri="{BB962C8B-B14F-4D97-AF65-F5344CB8AC3E}">
        <p14:creationId xmlns:p14="http://schemas.microsoft.com/office/powerpoint/2010/main" val="6107302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F73244E-F58A-4E19-99BA-8FC3E34B3273}" type="slidenum">
              <a:rPr lang="en-AU" smtClean="0"/>
              <a:pPr/>
              <a:t>40</a:t>
            </a:fld>
            <a:endParaRPr lang="en-AU"/>
          </a:p>
        </p:txBody>
      </p:sp>
    </p:spTree>
    <p:extLst>
      <p:ext uri="{BB962C8B-B14F-4D97-AF65-F5344CB8AC3E}">
        <p14:creationId xmlns:p14="http://schemas.microsoft.com/office/powerpoint/2010/main" val="31313420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AU" sz="1200" b="1" kern="1200" dirty="0">
                <a:solidFill>
                  <a:schemeClr val="tx1"/>
                </a:solidFill>
                <a:effectLst/>
                <a:latin typeface="+mn-lt"/>
                <a:ea typeface="+mn-ea"/>
                <a:cs typeface="+mn-cs"/>
              </a:rPr>
              <a:t>Notes</a:t>
            </a:r>
            <a:r>
              <a:rPr lang="en-AU" sz="1200" b="1" kern="1200" baseline="0" dirty="0">
                <a:solidFill>
                  <a:schemeClr val="tx1"/>
                </a:solidFill>
                <a:effectLst/>
                <a:latin typeface="+mn-lt"/>
                <a:ea typeface="+mn-ea"/>
                <a:cs typeface="+mn-cs"/>
              </a:rPr>
              <a:t> to gain an understanding of the differences in Mathematical concepts between Indigenous and Western.</a:t>
            </a:r>
            <a:endParaRPr lang="en-AU" sz="1200" b="1"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Aboriginal perspectives and the learning area, Mathematics</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(Notes taken from the Aboriginal Perspectives across the Curriculum folder, DECS)</a:t>
            </a:r>
          </a:p>
          <a:p>
            <a:r>
              <a:rPr lang="en-AU" sz="1200" kern="1200" dirty="0">
                <a:solidFill>
                  <a:schemeClr val="tx1"/>
                </a:solidFill>
                <a:effectLst/>
                <a:latin typeface="+mn-lt"/>
                <a:ea typeface="+mn-ea"/>
                <a:cs typeface="+mn-cs"/>
              </a:rPr>
              <a:t>Few non-Aboriginal Australians today understand, or appreciate, the extent to which traditional Aboriginal cultures incorporated mathematical concepts and much, in fact, is not known. Traditional Aboriginal mathematical thinking is both similar to and different from, western concepts with more value generally on ‘place in space’ than ‘abstract space’ and quality rather than quantity. Generally, there is a closer link between the development of a mathematical construct and its social significance than in much Western thought.</a:t>
            </a:r>
          </a:p>
          <a:p>
            <a:r>
              <a:rPr lang="en-AU" sz="1200" kern="1200" dirty="0">
                <a:solidFill>
                  <a:schemeClr val="tx1"/>
                </a:solidFill>
                <a:effectLst/>
                <a:latin typeface="+mn-lt"/>
                <a:ea typeface="+mn-ea"/>
                <a:cs typeface="+mn-cs"/>
              </a:rPr>
              <a:t>Much of what is now known about Aboriginal mathematical concepts is based on the desert and northern Aboriginal groups, who have retained their language and aspects of their culture to a greater degree than urban Aboriginal groups. Few records appear to have been kept of mathematical concepts and abilities in the past.</a:t>
            </a:r>
          </a:p>
          <a:p>
            <a:r>
              <a:rPr lang="en-AU" sz="1200" kern="1200" dirty="0">
                <a:solidFill>
                  <a:schemeClr val="tx1"/>
                </a:solidFill>
                <a:effectLst/>
                <a:latin typeface="+mn-lt"/>
                <a:ea typeface="+mn-ea"/>
                <a:cs typeface="+mn-cs"/>
              </a:rPr>
              <a:t>Interesting Observations… </a:t>
            </a:r>
          </a:p>
          <a:p>
            <a:pPr lvl="0"/>
            <a:r>
              <a:rPr lang="en-AU" sz="1200" kern="1200" dirty="0">
                <a:solidFill>
                  <a:schemeClr val="tx1"/>
                </a:solidFill>
                <a:effectLst/>
                <a:latin typeface="+mn-lt"/>
                <a:ea typeface="+mn-ea"/>
                <a:cs typeface="+mn-cs"/>
              </a:rPr>
              <a:t>‘… all Western notions of quantity – of more and less, of numbers, mathematics, and positivistic thinking – are not only irrelevant to the Aboriginal world, but contrary to it. When Aboriginal people see the world, they focus on the qualities and relations that are apparent, and quantities are irrelevant.</a:t>
            </a:r>
          </a:p>
          <a:p>
            <a:r>
              <a:rPr lang="en-AU" sz="1200" kern="1200" dirty="0">
                <a:solidFill>
                  <a:schemeClr val="tx1"/>
                </a:solidFill>
                <a:effectLst/>
                <a:latin typeface="+mn-lt"/>
                <a:ea typeface="+mn-ea"/>
                <a:cs typeface="+mn-cs"/>
              </a:rPr>
              <a:t>…the Aboriginal world-view provides for the unity and coherence of people, nature, land and time. In a world which has not been broken down by science and mathematics, the spiritual unities which transcend Western analysis remain primary.’ (Christie, 1985 - APAC)</a:t>
            </a:r>
          </a:p>
          <a:p>
            <a:pPr lvl="0"/>
            <a:r>
              <a:rPr lang="en-AU" sz="1200" kern="1200" dirty="0">
                <a:solidFill>
                  <a:schemeClr val="tx1"/>
                </a:solidFill>
                <a:effectLst/>
                <a:latin typeface="+mn-lt"/>
                <a:ea typeface="+mn-ea"/>
                <a:cs typeface="+mn-cs"/>
              </a:rPr>
              <a:t>‘Aboriginal world-views are characterised by a very personal view of the universe, in which humans are seen as united with nature rather than separated from it, and in which humans therefore have responsibility for maintaining the natural order of things, rather than trying to dominate or change their environment.</a:t>
            </a:r>
          </a:p>
          <a:p>
            <a:r>
              <a:rPr lang="en-AU" sz="1200" kern="1200" dirty="0">
                <a:solidFill>
                  <a:schemeClr val="tx1"/>
                </a:solidFill>
                <a:effectLst/>
                <a:latin typeface="+mn-lt"/>
                <a:ea typeface="+mn-ea"/>
                <a:cs typeface="+mn-cs"/>
              </a:rPr>
              <a:t>By contrast, the world-view that is dominant among non-Aboriginal Australians is marked by the impersonal social relationships characteristic of large-scale technological societies and also by the separation of humans from nature…allowing for the conquest and exploitation of nature so that it serves the perceived needs and desires of humanity. This is the world-view that gives rise to the mathematics which is taught in school’ (Harris, 1991 - APAC)</a:t>
            </a:r>
          </a:p>
          <a:p>
            <a:r>
              <a:rPr lang="en-AU" sz="1200" kern="1200" dirty="0">
                <a:solidFill>
                  <a:schemeClr val="tx1"/>
                </a:solidFill>
                <a:effectLst/>
                <a:latin typeface="+mn-lt"/>
                <a:ea typeface="+mn-ea"/>
                <a:cs typeface="+mn-cs"/>
              </a:rPr>
              <a:t>Learning about Aboriginal mathematical concepts will allow students an alternative view of the world, reflecting their own country’s unique cultural heritage and enabling them to see Western mathematical concepts in a more global context. Student activities in mathematics should encourage the valuing of difference in world views, rather than see one as better or lesser, simpler or more sophisticated. They can include activities based on Aboriginal cultural concepts relevant to mathematics, as well as examples of Western mathematical activities based on Aboriginal cultural content.</a:t>
            </a:r>
          </a:p>
          <a:p>
            <a:r>
              <a:rPr lang="en-AU" sz="1200" kern="1200" dirty="0">
                <a:solidFill>
                  <a:schemeClr val="tx1"/>
                </a:solidFill>
                <a:effectLst/>
                <a:latin typeface="+mn-lt"/>
                <a:ea typeface="+mn-ea"/>
                <a:cs typeface="+mn-cs"/>
              </a:rPr>
              <a:t>The aims of including Aboriginal perspectives in maths can be summarised as being:</a:t>
            </a:r>
          </a:p>
          <a:p>
            <a:r>
              <a:rPr lang="en-AU" sz="1200" kern="1200" dirty="0">
                <a:solidFill>
                  <a:schemeClr val="tx1"/>
                </a:solidFill>
                <a:effectLst/>
                <a:latin typeface="+mn-lt"/>
                <a:ea typeface="+mn-ea"/>
                <a:cs typeface="+mn-cs"/>
              </a:rPr>
              <a:t>	To value similarities and differences between western and Aboriginal mathematical concepts</a:t>
            </a:r>
          </a:p>
          <a:p>
            <a:r>
              <a:rPr lang="en-AU" sz="1200" kern="1200" dirty="0">
                <a:solidFill>
                  <a:schemeClr val="tx1"/>
                </a:solidFill>
                <a:effectLst/>
                <a:latin typeface="+mn-lt"/>
                <a:ea typeface="+mn-ea"/>
                <a:cs typeface="+mn-cs"/>
              </a:rPr>
              <a:t>To recognise the various ways in which contemporary Aboriginal people continue to use traditional cultural concepts related to mathematics</a:t>
            </a:r>
          </a:p>
          <a:p>
            <a:r>
              <a:rPr lang="en-AU" sz="1200" kern="1200" dirty="0">
                <a:solidFill>
                  <a:schemeClr val="tx1"/>
                </a:solidFill>
                <a:effectLst/>
                <a:latin typeface="+mn-lt"/>
                <a:ea typeface="+mn-ea"/>
                <a:cs typeface="+mn-cs"/>
              </a:rPr>
              <a:t> While those in the cities and towns use mostly western maths concepts, they might maintain degrees of values and skills more related to traditional culture. Many people move along the continuum, changing their focus as the circumstances permit.</a:t>
            </a:r>
          </a:p>
          <a:p>
            <a:endParaRPr lang="en-A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b="1" u="sng" dirty="0"/>
              <a:t>Foundation</a:t>
            </a:r>
            <a:r>
              <a:rPr lang="en-AU" b="1" u="sng" baseline="0" dirty="0"/>
              <a:t> and Year 1</a:t>
            </a:r>
            <a:r>
              <a:rPr lang="en-AU" b="1" u="sng" dirty="0"/>
              <a:t> Teaching resources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Spoken words used for specific numbers appear to be limited in many Aboriginal languages to one, two and three, but this should not be seen in any way as being deficient. The absence of the word probably signalled the social insignificance of the concept</a:t>
            </a:r>
          </a:p>
          <a:p>
            <a:endParaRPr lang="en-AU" sz="1200" b="1"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Pitjantjatjara: An Oral Counting System</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Ask the students: </a:t>
            </a:r>
            <a:r>
              <a:rPr lang="en-AU" sz="1200" i="1" kern="1200" dirty="0">
                <a:solidFill>
                  <a:schemeClr val="tx1"/>
                </a:solidFill>
                <a:effectLst/>
                <a:latin typeface="+mn-lt"/>
                <a:ea typeface="+mn-ea"/>
                <a:cs typeface="+mn-cs"/>
              </a:rPr>
              <a:t>What languages can you count to ten in? How are these numbers represented?</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Have the students share their counting to ten and try writing these. Display these recordings or keep a record of the students’ written attempts. Students could also complete the task by seeking help from friends/family and using language dictionaries. This would acknowledge the range of languages/cultures represented within the class and provide an opportunity to ‘celebrate’ these.</a:t>
            </a:r>
          </a:p>
          <a:p>
            <a:r>
              <a:rPr lang="en-AU" sz="1200" kern="1200" dirty="0">
                <a:solidFill>
                  <a:schemeClr val="tx1"/>
                </a:solidFill>
                <a:effectLst/>
                <a:latin typeface="+mn-lt"/>
                <a:ea typeface="+mn-ea"/>
                <a:cs typeface="+mn-cs"/>
              </a:rPr>
              <a:t>Following the students’ sharing, introduce Pitjantjatjara, the language of the Aboriginal people who live mostly in the north west of South Australia and the adjoining lands in Northern Territory and Western Australia.</a:t>
            </a:r>
          </a:p>
          <a:p>
            <a:r>
              <a:rPr lang="en-AU" sz="1200" kern="1200" dirty="0">
                <a:solidFill>
                  <a:schemeClr val="tx1"/>
                </a:solidFill>
                <a:effectLst/>
                <a:latin typeface="+mn-lt"/>
                <a:ea typeface="+mn-ea"/>
                <a:cs typeface="+mn-cs"/>
              </a:rPr>
              <a:t>Explain the basic pronunciation of the Pitjantjatjara language – </a:t>
            </a:r>
            <a:r>
              <a:rPr lang="en-AU" sz="1200" i="1" kern="1200" dirty="0">
                <a:solidFill>
                  <a:schemeClr val="tx1"/>
                </a:solidFill>
                <a:effectLst/>
                <a:latin typeface="+mn-lt"/>
                <a:ea typeface="+mn-ea"/>
                <a:cs typeface="+mn-cs"/>
              </a:rPr>
              <a:t>u </a:t>
            </a:r>
            <a:r>
              <a:rPr lang="en-AU" sz="1200" kern="1200" dirty="0">
                <a:solidFill>
                  <a:schemeClr val="tx1"/>
                </a:solidFill>
                <a:effectLst/>
                <a:latin typeface="+mn-lt"/>
                <a:ea typeface="+mn-ea"/>
                <a:cs typeface="+mn-cs"/>
              </a:rPr>
              <a:t>sounds a bit like the </a:t>
            </a:r>
            <a:r>
              <a:rPr lang="en-AU" sz="1200" i="1" kern="1200" dirty="0">
                <a:solidFill>
                  <a:schemeClr val="tx1"/>
                </a:solidFill>
                <a:effectLst/>
                <a:latin typeface="+mn-lt"/>
                <a:ea typeface="+mn-ea"/>
                <a:cs typeface="+mn-cs"/>
              </a:rPr>
              <a:t>u </a:t>
            </a:r>
            <a:r>
              <a:rPr lang="en-AU" sz="1200" kern="1200" dirty="0">
                <a:solidFill>
                  <a:schemeClr val="tx1"/>
                </a:solidFill>
                <a:effectLst/>
                <a:latin typeface="+mn-lt"/>
                <a:ea typeface="+mn-ea"/>
                <a:cs typeface="+mn-cs"/>
              </a:rPr>
              <a:t>in </a:t>
            </a:r>
            <a:r>
              <a:rPr lang="en-AU" sz="1200" i="1" kern="1200" dirty="0">
                <a:solidFill>
                  <a:schemeClr val="tx1"/>
                </a:solidFill>
                <a:effectLst/>
                <a:latin typeface="+mn-lt"/>
                <a:ea typeface="+mn-ea"/>
                <a:cs typeface="+mn-cs"/>
              </a:rPr>
              <a:t>put</a:t>
            </a:r>
            <a:r>
              <a:rPr lang="en-AU" sz="1200" kern="1200" dirty="0">
                <a:solidFill>
                  <a:schemeClr val="tx1"/>
                </a:solidFill>
                <a:effectLst/>
                <a:latin typeface="+mn-lt"/>
                <a:ea typeface="+mn-ea"/>
                <a:cs typeface="+mn-cs"/>
              </a:rPr>
              <a:t>; </a:t>
            </a:r>
            <a:r>
              <a:rPr lang="en-AU" sz="1200" i="1" kern="1200" dirty="0">
                <a:solidFill>
                  <a:schemeClr val="tx1"/>
                </a:solidFill>
                <a:effectLst/>
                <a:latin typeface="+mn-lt"/>
                <a:ea typeface="+mn-ea"/>
                <a:cs typeface="+mn-cs"/>
              </a:rPr>
              <a:t>a </a:t>
            </a:r>
            <a:r>
              <a:rPr lang="en-AU" sz="1200" kern="1200" dirty="0">
                <a:solidFill>
                  <a:schemeClr val="tx1"/>
                </a:solidFill>
                <a:effectLst/>
                <a:latin typeface="+mn-lt"/>
                <a:ea typeface="+mn-ea"/>
                <a:cs typeface="+mn-cs"/>
              </a:rPr>
              <a:t>sounds like the </a:t>
            </a:r>
            <a:r>
              <a:rPr lang="en-AU" sz="1200" i="1" kern="1200" dirty="0">
                <a:solidFill>
                  <a:schemeClr val="tx1"/>
                </a:solidFill>
                <a:effectLst/>
                <a:latin typeface="+mn-lt"/>
                <a:ea typeface="+mn-ea"/>
                <a:cs typeface="+mn-cs"/>
              </a:rPr>
              <a:t>u </a:t>
            </a:r>
            <a:r>
              <a:rPr lang="en-AU" sz="1200" kern="1200" dirty="0">
                <a:solidFill>
                  <a:schemeClr val="tx1"/>
                </a:solidFill>
                <a:effectLst/>
                <a:latin typeface="+mn-lt"/>
                <a:ea typeface="+mn-ea"/>
                <a:cs typeface="+mn-cs"/>
              </a:rPr>
              <a:t>in </a:t>
            </a:r>
            <a:r>
              <a:rPr lang="en-AU" sz="1200" i="1" kern="1200" dirty="0">
                <a:solidFill>
                  <a:schemeClr val="tx1"/>
                </a:solidFill>
                <a:effectLst/>
                <a:latin typeface="+mn-lt"/>
                <a:ea typeface="+mn-ea"/>
                <a:cs typeface="+mn-cs"/>
              </a:rPr>
              <a:t>but </a:t>
            </a:r>
            <a:r>
              <a:rPr lang="en-AU" sz="1200" kern="1200" dirty="0">
                <a:solidFill>
                  <a:schemeClr val="tx1"/>
                </a:solidFill>
                <a:effectLst/>
                <a:latin typeface="+mn-lt"/>
                <a:ea typeface="+mn-ea"/>
                <a:cs typeface="+mn-cs"/>
              </a:rPr>
              <a:t>and </a:t>
            </a:r>
            <a:r>
              <a:rPr lang="en-AU" sz="1200" i="1" kern="1200" dirty="0" err="1">
                <a:solidFill>
                  <a:schemeClr val="tx1"/>
                </a:solidFill>
                <a:effectLst/>
                <a:latin typeface="+mn-lt"/>
                <a:ea typeface="+mn-ea"/>
                <a:cs typeface="+mn-cs"/>
              </a:rPr>
              <a:t>tj</a:t>
            </a:r>
            <a:r>
              <a:rPr lang="en-AU" sz="1200" i="1" kern="120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sounds a bit like the English </a:t>
            </a:r>
            <a:r>
              <a:rPr lang="en-AU" sz="1200" i="1" kern="1200" dirty="0">
                <a:solidFill>
                  <a:schemeClr val="tx1"/>
                </a:solidFill>
                <a:effectLst/>
                <a:latin typeface="+mn-lt"/>
                <a:ea typeface="+mn-ea"/>
                <a:cs typeface="+mn-cs"/>
              </a:rPr>
              <a:t>j</a:t>
            </a:r>
            <a:r>
              <a:rPr lang="en-AU" sz="1200" kern="1200" dirty="0">
                <a:solidFill>
                  <a:schemeClr val="tx1"/>
                </a:solidFill>
                <a:effectLst/>
                <a:latin typeface="+mn-lt"/>
                <a:ea typeface="+mn-ea"/>
                <a:cs typeface="+mn-cs"/>
              </a:rPr>
              <a:t>. In Pitjantjatjara numbers immediately higher than three are formed as composite numbers, using combinations of one, two and three</a:t>
            </a:r>
            <a:r>
              <a:rPr lang="en-AU" sz="1200" i="1" kern="120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For example: four is </a:t>
            </a:r>
            <a:r>
              <a:rPr lang="en-AU" sz="1200" i="1" kern="1200" dirty="0" err="1">
                <a:solidFill>
                  <a:schemeClr val="tx1"/>
                </a:solidFill>
                <a:effectLst/>
                <a:latin typeface="+mn-lt"/>
                <a:ea typeface="+mn-ea"/>
                <a:cs typeface="+mn-cs"/>
              </a:rPr>
              <a:t>kutjara-kutjara</a:t>
            </a:r>
            <a:r>
              <a:rPr lang="en-AU" sz="1200" kern="1200" dirty="0">
                <a:solidFill>
                  <a:schemeClr val="tx1"/>
                </a:solidFill>
                <a:effectLst/>
                <a:latin typeface="+mn-lt"/>
                <a:ea typeface="+mn-ea"/>
                <a:cs typeface="+mn-cs"/>
              </a:rPr>
              <a:t>, two and two. This is similar to the way we say the number 14 (</a:t>
            </a:r>
            <a:r>
              <a:rPr lang="en-AU" sz="1200" i="1" kern="1200" dirty="0">
                <a:solidFill>
                  <a:schemeClr val="tx1"/>
                </a:solidFill>
                <a:effectLst/>
                <a:latin typeface="+mn-lt"/>
                <a:ea typeface="+mn-ea"/>
                <a:cs typeface="+mn-cs"/>
              </a:rPr>
              <a:t>fourteen</a:t>
            </a:r>
            <a:r>
              <a:rPr lang="en-AU" sz="1200" kern="1200" dirty="0">
                <a:solidFill>
                  <a:schemeClr val="tx1"/>
                </a:solidFill>
                <a:effectLst/>
                <a:latin typeface="+mn-lt"/>
                <a:ea typeface="+mn-ea"/>
                <a:cs typeface="+mn-cs"/>
              </a:rPr>
              <a:t>), a shortened version of four and ten, and the French say 21 (</a:t>
            </a:r>
            <a:r>
              <a:rPr lang="en-AU" sz="1200" i="1" kern="1200" dirty="0" err="1">
                <a:solidFill>
                  <a:schemeClr val="tx1"/>
                </a:solidFill>
                <a:effectLst/>
                <a:latin typeface="+mn-lt"/>
                <a:ea typeface="+mn-ea"/>
                <a:cs typeface="+mn-cs"/>
              </a:rPr>
              <a:t>vingt</a:t>
            </a:r>
            <a:r>
              <a:rPr lang="en-AU" sz="1200" i="1" kern="1200" dirty="0">
                <a:solidFill>
                  <a:schemeClr val="tx1"/>
                </a:solidFill>
                <a:effectLst/>
                <a:latin typeface="+mn-lt"/>
                <a:ea typeface="+mn-ea"/>
                <a:cs typeface="+mn-cs"/>
              </a:rPr>
              <a:t> et un</a:t>
            </a:r>
            <a:r>
              <a:rPr lang="en-AU" sz="1200" kern="1200" dirty="0">
                <a:solidFill>
                  <a:schemeClr val="tx1"/>
                </a:solidFill>
                <a:effectLst/>
                <a:latin typeface="+mn-lt"/>
                <a:ea typeface="+mn-ea"/>
                <a:cs typeface="+mn-cs"/>
              </a:rPr>
              <a:t>), twenty and one.</a:t>
            </a:r>
          </a:p>
          <a:p>
            <a:r>
              <a:rPr lang="en-AU" sz="1200" kern="1200" dirty="0">
                <a:solidFill>
                  <a:schemeClr val="tx1"/>
                </a:solidFill>
                <a:effectLst/>
                <a:latin typeface="+mn-lt"/>
                <a:ea typeface="+mn-ea"/>
                <a:cs typeface="+mn-cs"/>
              </a:rPr>
              <a:t>Provide the students with the numbers 1 – 3 and then challenge them to suggest ways of saying 5, 6, 7 and 8 in Pitjantjatjara. Encourage discussion of different ways of forming these numbers as composites of 1, 2 and 3.</a:t>
            </a:r>
          </a:p>
          <a:p>
            <a:r>
              <a:rPr lang="en-AU" sz="1200" kern="1200" dirty="0">
                <a:solidFill>
                  <a:schemeClr val="tx1"/>
                </a:solidFill>
                <a:effectLst/>
                <a:latin typeface="+mn-lt"/>
                <a:ea typeface="+mn-ea"/>
                <a:cs typeface="+mn-cs"/>
              </a:rPr>
              <a:t>Compare their efforts with the actual Pitjantjatjara terms shown here.</a:t>
            </a:r>
          </a:p>
          <a:p>
            <a:r>
              <a:rPr lang="en-AU" sz="1200" b="1" kern="1200" dirty="0">
                <a:solidFill>
                  <a:schemeClr val="tx1"/>
                </a:solidFill>
                <a:effectLst/>
                <a:latin typeface="+mn-lt"/>
                <a:ea typeface="+mn-ea"/>
                <a:cs typeface="+mn-cs"/>
              </a:rPr>
              <a:t>The Pitjantjatjara numbers 1- 8 are</a:t>
            </a:r>
            <a:endParaRPr lang="en-AU" sz="1200" kern="1200" dirty="0">
              <a:solidFill>
                <a:schemeClr val="tx1"/>
              </a:solidFill>
              <a:effectLst/>
              <a:latin typeface="+mn-lt"/>
              <a:ea typeface="+mn-ea"/>
              <a:cs typeface="+mn-cs"/>
            </a:endParaRPr>
          </a:p>
          <a:p>
            <a:r>
              <a:rPr lang="en-AU" sz="1200" b="1" i="1" kern="1200" dirty="0">
                <a:solidFill>
                  <a:schemeClr val="tx1"/>
                </a:solidFill>
                <a:effectLst/>
                <a:latin typeface="+mn-lt"/>
                <a:ea typeface="+mn-ea"/>
                <a:cs typeface="+mn-cs"/>
              </a:rPr>
              <a:t>1   </a:t>
            </a:r>
            <a:r>
              <a:rPr lang="en-AU" sz="1200" b="1" i="1" kern="1200" dirty="0" err="1">
                <a:solidFill>
                  <a:schemeClr val="tx1"/>
                </a:solidFill>
                <a:effectLst/>
                <a:latin typeface="+mn-lt"/>
                <a:ea typeface="+mn-ea"/>
                <a:cs typeface="+mn-cs"/>
              </a:rPr>
              <a:t>kutju</a:t>
            </a:r>
            <a:endParaRPr lang="en-AU" sz="1200" kern="1200" dirty="0">
              <a:solidFill>
                <a:schemeClr val="tx1"/>
              </a:solidFill>
              <a:effectLst/>
              <a:latin typeface="+mn-lt"/>
              <a:ea typeface="+mn-ea"/>
              <a:cs typeface="+mn-cs"/>
            </a:endParaRPr>
          </a:p>
          <a:p>
            <a:r>
              <a:rPr lang="en-AU" sz="1200" b="1" i="1" kern="1200" dirty="0">
                <a:solidFill>
                  <a:schemeClr val="tx1"/>
                </a:solidFill>
                <a:effectLst/>
                <a:latin typeface="+mn-lt"/>
                <a:ea typeface="+mn-ea"/>
                <a:cs typeface="+mn-cs"/>
              </a:rPr>
              <a:t>2   </a:t>
            </a:r>
            <a:r>
              <a:rPr lang="en-AU" sz="1200" b="1" i="1" kern="1200" dirty="0" err="1">
                <a:solidFill>
                  <a:schemeClr val="tx1"/>
                </a:solidFill>
                <a:effectLst/>
                <a:latin typeface="+mn-lt"/>
                <a:ea typeface="+mn-ea"/>
                <a:cs typeface="+mn-cs"/>
              </a:rPr>
              <a:t>kutjara</a:t>
            </a:r>
            <a:endParaRPr lang="en-AU" sz="1200" kern="1200" dirty="0">
              <a:solidFill>
                <a:schemeClr val="tx1"/>
              </a:solidFill>
              <a:effectLst/>
              <a:latin typeface="+mn-lt"/>
              <a:ea typeface="+mn-ea"/>
              <a:cs typeface="+mn-cs"/>
            </a:endParaRPr>
          </a:p>
          <a:p>
            <a:r>
              <a:rPr lang="en-AU" sz="1200" b="1" i="1" kern="1200" dirty="0">
                <a:solidFill>
                  <a:schemeClr val="tx1"/>
                </a:solidFill>
                <a:effectLst/>
                <a:latin typeface="+mn-lt"/>
                <a:ea typeface="+mn-ea"/>
                <a:cs typeface="+mn-cs"/>
              </a:rPr>
              <a:t>3   </a:t>
            </a:r>
            <a:r>
              <a:rPr lang="en-AU" sz="1200" b="1" i="1" kern="1200" dirty="0" err="1">
                <a:solidFill>
                  <a:schemeClr val="tx1"/>
                </a:solidFill>
                <a:effectLst/>
                <a:latin typeface="+mn-lt"/>
                <a:ea typeface="+mn-ea"/>
                <a:cs typeface="+mn-cs"/>
              </a:rPr>
              <a:t>mankurpa</a:t>
            </a:r>
            <a:endParaRPr lang="en-AU" sz="1200" kern="1200" dirty="0">
              <a:solidFill>
                <a:schemeClr val="tx1"/>
              </a:solidFill>
              <a:effectLst/>
              <a:latin typeface="+mn-lt"/>
              <a:ea typeface="+mn-ea"/>
              <a:cs typeface="+mn-cs"/>
            </a:endParaRPr>
          </a:p>
          <a:p>
            <a:r>
              <a:rPr lang="en-AU" sz="1200" b="1" i="1" kern="1200" dirty="0">
                <a:solidFill>
                  <a:schemeClr val="tx1"/>
                </a:solidFill>
                <a:effectLst/>
                <a:latin typeface="+mn-lt"/>
                <a:ea typeface="+mn-ea"/>
                <a:cs typeface="+mn-cs"/>
              </a:rPr>
              <a:t>4   </a:t>
            </a:r>
            <a:r>
              <a:rPr lang="en-AU" sz="1200" b="1" i="1" kern="1200" dirty="0" err="1">
                <a:solidFill>
                  <a:schemeClr val="tx1"/>
                </a:solidFill>
                <a:effectLst/>
                <a:latin typeface="+mn-lt"/>
                <a:ea typeface="+mn-ea"/>
                <a:cs typeface="+mn-cs"/>
              </a:rPr>
              <a:t>kutjara</a:t>
            </a:r>
            <a:r>
              <a:rPr lang="en-AU" sz="1200" b="1" i="1" kern="1200" dirty="0">
                <a:solidFill>
                  <a:schemeClr val="tx1"/>
                </a:solidFill>
                <a:effectLst/>
                <a:latin typeface="+mn-lt"/>
                <a:ea typeface="+mn-ea"/>
                <a:cs typeface="+mn-cs"/>
              </a:rPr>
              <a:t> - </a:t>
            </a:r>
            <a:r>
              <a:rPr lang="en-AU" sz="1200" b="1" i="1" kern="1200" dirty="0" err="1">
                <a:solidFill>
                  <a:schemeClr val="tx1"/>
                </a:solidFill>
                <a:effectLst/>
                <a:latin typeface="+mn-lt"/>
                <a:ea typeface="+mn-ea"/>
                <a:cs typeface="+mn-cs"/>
              </a:rPr>
              <a:t>kutjara</a:t>
            </a:r>
            <a:endParaRPr lang="en-AU" sz="1200" kern="1200" dirty="0">
              <a:solidFill>
                <a:schemeClr val="tx1"/>
              </a:solidFill>
              <a:effectLst/>
              <a:latin typeface="+mn-lt"/>
              <a:ea typeface="+mn-ea"/>
              <a:cs typeface="+mn-cs"/>
            </a:endParaRPr>
          </a:p>
          <a:p>
            <a:r>
              <a:rPr lang="en-AU" sz="1200" b="1" i="1" kern="1200" dirty="0">
                <a:solidFill>
                  <a:schemeClr val="tx1"/>
                </a:solidFill>
                <a:effectLst/>
                <a:latin typeface="+mn-lt"/>
                <a:ea typeface="+mn-ea"/>
                <a:cs typeface="+mn-cs"/>
              </a:rPr>
              <a:t>5   </a:t>
            </a:r>
            <a:r>
              <a:rPr lang="en-AU" sz="1200" b="1" i="1" kern="1200" dirty="0" err="1">
                <a:solidFill>
                  <a:schemeClr val="tx1"/>
                </a:solidFill>
                <a:effectLst/>
                <a:latin typeface="+mn-lt"/>
                <a:ea typeface="+mn-ea"/>
                <a:cs typeface="+mn-cs"/>
              </a:rPr>
              <a:t>kutjara</a:t>
            </a:r>
            <a:r>
              <a:rPr lang="en-AU" sz="1200" b="1" i="1" kern="1200" dirty="0">
                <a:solidFill>
                  <a:schemeClr val="tx1"/>
                </a:solidFill>
                <a:effectLst/>
                <a:latin typeface="+mn-lt"/>
                <a:ea typeface="+mn-ea"/>
                <a:cs typeface="+mn-cs"/>
              </a:rPr>
              <a:t> - </a:t>
            </a:r>
            <a:r>
              <a:rPr lang="en-AU" sz="1200" b="1" i="1" kern="1200" dirty="0" err="1">
                <a:solidFill>
                  <a:schemeClr val="tx1"/>
                </a:solidFill>
                <a:effectLst/>
                <a:latin typeface="+mn-lt"/>
                <a:ea typeface="+mn-ea"/>
                <a:cs typeface="+mn-cs"/>
              </a:rPr>
              <a:t>mankurpa</a:t>
            </a:r>
            <a:endParaRPr lang="en-AU" sz="1200" kern="1200" dirty="0">
              <a:solidFill>
                <a:schemeClr val="tx1"/>
              </a:solidFill>
              <a:effectLst/>
              <a:latin typeface="+mn-lt"/>
              <a:ea typeface="+mn-ea"/>
              <a:cs typeface="+mn-cs"/>
            </a:endParaRPr>
          </a:p>
          <a:p>
            <a:r>
              <a:rPr lang="en-AU" sz="1200" b="1" i="1" kern="1200" dirty="0">
                <a:solidFill>
                  <a:schemeClr val="tx1"/>
                </a:solidFill>
                <a:effectLst/>
                <a:latin typeface="+mn-lt"/>
                <a:ea typeface="+mn-ea"/>
                <a:cs typeface="+mn-cs"/>
              </a:rPr>
              <a:t>6   </a:t>
            </a:r>
            <a:r>
              <a:rPr lang="en-AU" sz="1200" b="1" i="1" kern="1200" dirty="0" err="1">
                <a:solidFill>
                  <a:schemeClr val="tx1"/>
                </a:solidFill>
                <a:effectLst/>
                <a:latin typeface="+mn-lt"/>
                <a:ea typeface="+mn-ea"/>
                <a:cs typeface="+mn-cs"/>
              </a:rPr>
              <a:t>mankurpa</a:t>
            </a:r>
            <a:r>
              <a:rPr lang="en-AU" sz="1200" b="1" i="1" kern="1200" dirty="0">
                <a:solidFill>
                  <a:schemeClr val="tx1"/>
                </a:solidFill>
                <a:effectLst/>
                <a:latin typeface="+mn-lt"/>
                <a:ea typeface="+mn-ea"/>
                <a:cs typeface="+mn-cs"/>
              </a:rPr>
              <a:t> - </a:t>
            </a:r>
            <a:r>
              <a:rPr lang="en-AU" sz="1200" b="1" i="1" kern="1200" dirty="0" err="1">
                <a:solidFill>
                  <a:schemeClr val="tx1"/>
                </a:solidFill>
                <a:effectLst/>
                <a:latin typeface="+mn-lt"/>
                <a:ea typeface="+mn-ea"/>
                <a:cs typeface="+mn-cs"/>
              </a:rPr>
              <a:t>mankurpa</a:t>
            </a:r>
            <a:endParaRPr lang="en-AU" sz="1200" kern="1200" dirty="0">
              <a:solidFill>
                <a:schemeClr val="tx1"/>
              </a:solidFill>
              <a:effectLst/>
              <a:latin typeface="+mn-lt"/>
              <a:ea typeface="+mn-ea"/>
              <a:cs typeface="+mn-cs"/>
            </a:endParaRPr>
          </a:p>
          <a:p>
            <a:r>
              <a:rPr lang="en-AU" sz="1200" b="1" i="1" kern="1200" dirty="0">
                <a:solidFill>
                  <a:schemeClr val="tx1"/>
                </a:solidFill>
                <a:effectLst/>
                <a:latin typeface="+mn-lt"/>
                <a:ea typeface="+mn-ea"/>
                <a:cs typeface="+mn-cs"/>
              </a:rPr>
              <a:t>7   </a:t>
            </a:r>
            <a:r>
              <a:rPr lang="en-AU" sz="1200" b="1" i="1" kern="1200" dirty="0" err="1">
                <a:solidFill>
                  <a:schemeClr val="tx1"/>
                </a:solidFill>
                <a:effectLst/>
                <a:latin typeface="+mn-lt"/>
                <a:ea typeface="+mn-ea"/>
                <a:cs typeface="+mn-cs"/>
              </a:rPr>
              <a:t>mankurpa</a:t>
            </a:r>
            <a:r>
              <a:rPr lang="en-AU" sz="1200" b="1" i="1" kern="1200" dirty="0">
                <a:solidFill>
                  <a:schemeClr val="tx1"/>
                </a:solidFill>
                <a:effectLst/>
                <a:latin typeface="+mn-lt"/>
                <a:ea typeface="+mn-ea"/>
                <a:cs typeface="+mn-cs"/>
              </a:rPr>
              <a:t> – </a:t>
            </a:r>
            <a:r>
              <a:rPr lang="en-AU" sz="1200" b="1" i="1" kern="1200" dirty="0" err="1">
                <a:solidFill>
                  <a:schemeClr val="tx1"/>
                </a:solidFill>
                <a:effectLst/>
                <a:latin typeface="+mn-lt"/>
                <a:ea typeface="+mn-ea"/>
                <a:cs typeface="+mn-cs"/>
              </a:rPr>
              <a:t>mankurpa</a:t>
            </a:r>
            <a:r>
              <a:rPr lang="en-AU" sz="1200" b="1" i="1" kern="1200" dirty="0">
                <a:solidFill>
                  <a:schemeClr val="tx1"/>
                </a:solidFill>
                <a:effectLst/>
                <a:latin typeface="+mn-lt"/>
                <a:ea typeface="+mn-ea"/>
                <a:cs typeface="+mn-cs"/>
              </a:rPr>
              <a:t> – </a:t>
            </a:r>
            <a:r>
              <a:rPr lang="en-AU" sz="1200" b="1" i="1" kern="1200" dirty="0" err="1">
                <a:solidFill>
                  <a:schemeClr val="tx1"/>
                </a:solidFill>
                <a:effectLst/>
                <a:latin typeface="+mn-lt"/>
                <a:ea typeface="+mn-ea"/>
                <a:cs typeface="+mn-cs"/>
              </a:rPr>
              <a:t>kutju</a:t>
            </a:r>
            <a:r>
              <a:rPr lang="en-AU" sz="1200" b="1" i="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b="1" i="1" kern="1200" dirty="0">
                <a:solidFill>
                  <a:schemeClr val="tx1"/>
                </a:solidFill>
                <a:effectLst/>
                <a:latin typeface="+mn-lt"/>
                <a:ea typeface="+mn-ea"/>
                <a:cs typeface="+mn-cs"/>
              </a:rPr>
              <a:t>8   </a:t>
            </a:r>
            <a:r>
              <a:rPr lang="en-AU" sz="1200" b="1" i="1" kern="1200" dirty="0" err="1">
                <a:solidFill>
                  <a:schemeClr val="tx1"/>
                </a:solidFill>
                <a:effectLst/>
                <a:latin typeface="+mn-lt"/>
                <a:ea typeface="+mn-ea"/>
                <a:cs typeface="+mn-cs"/>
              </a:rPr>
              <a:t>mankurpa</a:t>
            </a:r>
            <a:r>
              <a:rPr lang="en-AU" sz="1200" b="1" i="1" kern="1200" dirty="0">
                <a:solidFill>
                  <a:schemeClr val="tx1"/>
                </a:solidFill>
                <a:effectLst/>
                <a:latin typeface="+mn-lt"/>
                <a:ea typeface="+mn-ea"/>
                <a:cs typeface="+mn-cs"/>
              </a:rPr>
              <a:t> – </a:t>
            </a:r>
            <a:r>
              <a:rPr lang="en-AU" sz="1200" b="1" i="1" kern="1200" dirty="0" err="1">
                <a:solidFill>
                  <a:schemeClr val="tx1"/>
                </a:solidFill>
                <a:effectLst/>
                <a:latin typeface="+mn-lt"/>
                <a:ea typeface="+mn-ea"/>
                <a:cs typeface="+mn-cs"/>
              </a:rPr>
              <a:t>mankurpa</a:t>
            </a:r>
            <a:r>
              <a:rPr lang="en-AU" sz="1200" b="1" i="1" kern="1200" dirty="0">
                <a:solidFill>
                  <a:schemeClr val="tx1"/>
                </a:solidFill>
                <a:effectLst/>
                <a:latin typeface="+mn-lt"/>
                <a:ea typeface="+mn-ea"/>
                <a:cs typeface="+mn-cs"/>
              </a:rPr>
              <a:t> – </a:t>
            </a:r>
            <a:r>
              <a:rPr lang="en-AU" sz="1200" b="1" i="1" kern="1200" dirty="0" err="1">
                <a:solidFill>
                  <a:schemeClr val="tx1"/>
                </a:solidFill>
                <a:effectLst/>
                <a:latin typeface="+mn-lt"/>
                <a:ea typeface="+mn-ea"/>
                <a:cs typeface="+mn-cs"/>
              </a:rPr>
              <a:t>kutjara</a:t>
            </a:r>
            <a:r>
              <a:rPr lang="en-AU" sz="1200" b="1" i="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Although forming composite numbers becomes unwieldy for very large numbers this number system fulfilled the needs of traditional Pitjantjatjara speaking people. In their traditional lifestyle, they rarely needed to use large numbers with precision. When the men went hunting they only killed enough for the immediate needs of their small community, perhaps </a:t>
            </a:r>
            <a:r>
              <a:rPr lang="en-AU" sz="1200" kern="1200" dirty="0" err="1">
                <a:solidFill>
                  <a:schemeClr val="tx1"/>
                </a:solidFill>
                <a:effectLst/>
                <a:latin typeface="+mn-lt"/>
                <a:ea typeface="+mn-ea"/>
                <a:cs typeface="+mn-cs"/>
              </a:rPr>
              <a:t>kutjara</a:t>
            </a:r>
            <a:r>
              <a:rPr lang="en-AU" sz="1200" kern="1200" dirty="0">
                <a:solidFill>
                  <a:schemeClr val="tx1"/>
                </a:solidFill>
                <a:effectLst/>
                <a:latin typeface="+mn-lt"/>
                <a:ea typeface="+mn-ea"/>
                <a:cs typeface="+mn-cs"/>
              </a:rPr>
              <a:t> or </a:t>
            </a:r>
            <a:r>
              <a:rPr lang="en-AU" sz="1200" kern="1200" dirty="0" err="1">
                <a:solidFill>
                  <a:schemeClr val="tx1"/>
                </a:solidFill>
                <a:effectLst/>
                <a:latin typeface="+mn-lt"/>
                <a:ea typeface="+mn-ea"/>
                <a:cs typeface="+mn-cs"/>
              </a:rPr>
              <a:t>mankurpa</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malu</a:t>
            </a:r>
            <a:r>
              <a:rPr lang="en-AU" sz="1200" kern="1200" dirty="0">
                <a:solidFill>
                  <a:schemeClr val="tx1"/>
                </a:solidFill>
                <a:effectLst/>
                <a:latin typeface="+mn-lt"/>
                <a:ea typeface="+mn-ea"/>
                <a:cs typeface="+mn-cs"/>
              </a:rPr>
              <a:t> (kangaroo). </a:t>
            </a:r>
          </a:p>
          <a:p>
            <a:r>
              <a:rPr lang="en-AU" sz="1200" kern="1200" dirty="0">
                <a:solidFill>
                  <a:schemeClr val="tx1"/>
                </a:solidFill>
                <a:effectLst/>
                <a:latin typeface="+mn-lt"/>
                <a:ea typeface="+mn-ea"/>
                <a:cs typeface="+mn-cs"/>
              </a:rPr>
              <a:t>The women collected smaller items of food which were often plentiful and therefore, better described as </a:t>
            </a:r>
            <a:r>
              <a:rPr lang="en-AU" sz="1200" i="1" kern="1200" dirty="0" err="1">
                <a:solidFill>
                  <a:schemeClr val="tx1"/>
                </a:solidFill>
                <a:effectLst/>
                <a:latin typeface="+mn-lt"/>
                <a:ea typeface="+mn-ea"/>
                <a:cs typeface="+mn-cs"/>
              </a:rPr>
              <a:t>tjara</a:t>
            </a:r>
            <a:r>
              <a:rPr lang="en-AU" sz="1200" i="1" kern="120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(a few) or </a:t>
            </a:r>
            <a:r>
              <a:rPr lang="en-AU" sz="1200" i="1" kern="1200" dirty="0" err="1">
                <a:solidFill>
                  <a:schemeClr val="tx1"/>
                </a:solidFill>
                <a:effectLst/>
                <a:latin typeface="+mn-lt"/>
                <a:ea typeface="+mn-ea"/>
                <a:cs typeface="+mn-cs"/>
              </a:rPr>
              <a:t>tjuta</a:t>
            </a:r>
            <a:r>
              <a:rPr lang="en-AU" sz="1200" i="1" kern="120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(lots). There would be no benefit in knowing that they had collected exactly 37 or 253 honey ants. Today Pitjantjatjara speaking people generally use traditional Pitjantjatjara numbers when they are referring to concepts within their traditional culture and use European numbers, spoken in English, to refer to European concepts such as amounts of money.  Ref. http://www.ethnomath.org/resources/DETE/Mathematics-Number.pdf.</a:t>
            </a:r>
          </a:p>
          <a:p>
            <a:endParaRPr lang="en-AU" sz="1200" u="none" strike="noStrike" kern="1200" dirty="0">
              <a:solidFill>
                <a:schemeClr val="tx1"/>
              </a:solidFill>
              <a:effectLst/>
              <a:latin typeface="+mn-lt"/>
              <a:ea typeface="+mn-ea"/>
              <a:cs typeface="+mn-cs"/>
            </a:endParaRPr>
          </a:p>
          <a:p>
            <a:r>
              <a:rPr lang="en-AU" sz="1200" b="1" i="0" kern="1200" dirty="0">
                <a:solidFill>
                  <a:schemeClr val="tx1"/>
                </a:solidFill>
                <a:effectLst/>
                <a:latin typeface="+mn-lt"/>
                <a:ea typeface="+mn-ea"/>
                <a:cs typeface="+mn-cs"/>
              </a:rPr>
              <a:t>Kaurna </a:t>
            </a:r>
            <a:r>
              <a:rPr lang="en-AU" sz="1200" b="1" i="0" kern="1200" dirty="0" err="1">
                <a:solidFill>
                  <a:schemeClr val="tx1"/>
                </a:solidFill>
                <a:effectLst/>
                <a:latin typeface="+mn-lt"/>
                <a:ea typeface="+mn-ea"/>
                <a:cs typeface="+mn-cs"/>
              </a:rPr>
              <a:t>Warraarra</a:t>
            </a:r>
            <a:r>
              <a:rPr lang="en-AU" sz="1200" b="1" i="0" kern="1200" dirty="0">
                <a:solidFill>
                  <a:schemeClr val="tx1"/>
                </a:solidFill>
                <a:effectLst/>
                <a:latin typeface="+mn-lt"/>
                <a:ea typeface="+mn-ea"/>
                <a:cs typeface="+mn-cs"/>
              </a:rPr>
              <a:t> </a:t>
            </a:r>
            <a:r>
              <a:rPr lang="en-AU" sz="1200" b="1" i="0" kern="1200" dirty="0" err="1">
                <a:solidFill>
                  <a:schemeClr val="tx1"/>
                </a:solidFill>
                <a:effectLst/>
                <a:latin typeface="+mn-lt"/>
                <a:ea typeface="+mn-ea"/>
                <a:cs typeface="+mn-cs"/>
              </a:rPr>
              <a:t>Wonbawonnandi</a:t>
            </a:r>
            <a:r>
              <a:rPr lang="en-AU" sz="1200" b="1" i="0" kern="1200" dirty="0">
                <a:solidFill>
                  <a:schemeClr val="tx1"/>
                </a:solidFill>
                <a:effectLst/>
                <a:latin typeface="+mn-lt"/>
                <a:ea typeface="+mn-ea"/>
                <a:cs typeface="+mn-cs"/>
              </a:rPr>
              <a:t>, </a:t>
            </a:r>
            <a:r>
              <a:rPr lang="en-AU" sz="1200" b="0" i="0" kern="1200" dirty="0">
                <a:solidFill>
                  <a:schemeClr val="tx1"/>
                </a:solidFill>
                <a:effectLst/>
                <a:latin typeface="+mn-lt"/>
                <a:ea typeface="+mn-ea"/>
                <a:cs typeface="+mn-cs"/>
              </a:rPr>
              <a:t>Counting in Kaurna,</a:t>
            </a:r>
            <a:r>
              <a:rPr lang="en-AU" sz="1200" b="0" i="0" kern="1200" baseline="0" dirty="0">
                <a:solidFill>
                  <a:schemeClr val="tx1"/>
                </a:solidFill>
                <a:effectLst/>
                <a:latin typeface="+mn-lt"/>
                <a:ea typeface="+mn-ea"/>
                <a:cs typeface="+mn-cs"/>
              </a:rPr>
              <a:t> </a:t>
            </a:r>
            <a:r>
              <a:rPr lang="en-AU" sz="1200" b="0" i="0" kern="1200" dirty="0">
                <a:solidFill>
                  <a:schemeClr val="tx1"/>
                </a:solidFill>
                <a:effectLst/>
                <a:latin typeface="+mn-lt"/>
                <a:ea typeface="+mn-ea"/>
                <a:cs typeface="+mn-cs"/>
              </a:rPr>
              <a:t>includes a book and CD and contains the language of the Kaurna people, the traditional owners of the Adelaide plains in South Australia. It outlines Kaurna language for numbers from 1 to 6 and vocabulary for some Australian animals. The CD helps both educators and children to become familiar with Kaurna language pronunciation. Suits ages 1 years and up. This resource was developed and written by </a:t>
            </a:r>
            <a:r>
              <a:rPr lang="en-AU" sz="1200" b="0" i="0" kern="1200" dirty="0" err="1">
                <a:solidFill>
                  <a:schemeClr val="tx1"/>
                </a:solidFill>
                <a:effectLst/>
                <a:latin typeface="+mn-lt"/>
                <a:ea typeface="+mn-ea"/>
                <a:cs typeface="+mn-cs"/>
              </a:rPr>
              <a:t>Kalaya</a:t>
            </a:r>
            <a:r>
              <a:rPr lang="en-AU" sz="1200" b="0" i="0" kern="1200" dirty="0">
                <a:solidFill>
                  <a:schemeClr val="tx1"/>
                </a:solidFill>
                <a:effectLst/>
                <a:latin typeface="+mn-lt"/>
                <a:ea typeface="+mn-ea"/>
                <a:cs typeface="+mn-cs"/>
              </a:rPr>
              <a:t> Children’s Centre Staff and Management Committee. </a:t>
            </a:r>
            <a:r>
              <a:rPr lang="en-AU" sz="1200" b="0" i="0" kern="1200" dirty="0" err="1">
                <a:solidFill>
                  <a:schemeClr val="tx1"/>
                </a:solidFill>
                <a:effectLst/>
                <a:latin typeface="+mn-lt"/>
                <a:ea typeface="+mn-ea"/>
                <a:cs typeface="+mn-cs"/>
              </a:rPr>
              <a:t>Kalaya</a:t>
            </a:r>
            <a:r>
              <a:rPr lang="en-AU" sz="1200" b="0" i="0" kern="1200" dirty="0">
                <a:solidFill>
                  <a:schemeClr val="tx1"/>
                </a:solidFill>
                <a:effectLst/>
                <a:latin typeface="+mn-lt"/>
                <a:ea typeface="+mn-ea"/>
                <a:cs typeface="+mn-cs"/>
              </a:rPr>
              <a:t> Children’s Centre is an integrated preschool and childcare centre in Adelaide, South Australia. </a:t>
            </a:r>
          </a:p>
          <a:p>
            <a:endParaRPr lang="en-AU" sz="1200" b="0" i="0" kern="1200" dirty="0">
              <a:solidFill>
                <a:schemeClr val="tx1"/>
              </a:solidFill>
              <a:effectLst/>
              <a:latin typeface="+mn-lt"/>
              <a:ea typeface="+mn-ea"/>
              <a:cs typeface="+mn-cs"/>
            </a:endParaRPr>
          </a:p>
          <a:p>
            <a:r>
              <a:rPr lang="en-AU" sz="1200" b="1" i="0" kern="1200" dirty="0">
                <a:solidFill>
                  <a:schemeClr val="tx1"/>
                </a:solidFill>
                <a:effectLst/>
                <a:latin typeface="+mn-lt"/>
                <a:ea typeface="+mn-ea"/>
                <a:cs typeface="+mn-cs"/>
              </a:rPr>
              <a:t>Ten Scared Fish</a:t>
            </a:r>
            <a:r>
              <a:rPr lang="en-AU" sz="1200" b="1" i="0" kern="1200" baseline="0" dirty="0">
                <a:solidFill>
                  <a:schemeClr val="tx1"/>
                </a:solidFill>
                <a:effectLst/>
                <a:latin typeface="+mn-lt"/>
                <a:ea typeface="+mn-ea"/>
                <a:cs typeface="+mn-cs"/>
              </a:rPr>
              <a:t> </a:t>
            </a:r>
            <a:r>
              <a:rPr lang="en-AU" sz="1200" b="0" i="0" kern="1200" dirty="0">
                <a:solidFill>
                  <a:schemeClr val="tx1"/>
                </a:solidFill>
                <a:effectLst/>
                <a:latin typeface="+mn-lt"/>
                <a:ea typeface="+mn-ea"/>
                <a:cs typeface="+mn-cs"/>
              </a:rPr>
              <a:t>by </a:t>
            </a:r>
            <a:r>
              <a:rPr lang="en-AU" sz="1200" b="0" i="0" kern="1200" dirty="0" err="1">
                <a:solidFill>
                  <a:schemeClr val="tx1"/>
                </a:solidFill>
                <a:effectLst/>
                <a:latin typeface="+mn-lt"/>
                <a:ea typeface="+mn-ea"/>
                <a:cs typeface="+mn-cs"/>
              </a:rPr>
              <a:t>Ros</a:t>
            </a:r>
            <a:r>
              <a:rPr lang="en-AU" sz="1200" b="0" i="0" kern="1200" dirty="0">
                <a:solidFill>
                  <a:schemeClr val="tx1"/>
                </a:solidFill>
                <a:effectLst/>
                <a:latin typeface="+mn-lt"/>
                <a:ea typeface="+mn-ea"/>
                <a:cs typeface="+mn-cs"/>
              </a:rPr>
              <a:t> Moriarty and illustrated by </a:t>
            </a:r>
            <a:r>
              <a:rPr lang="en-AU" sz="1200" b="0" i="0" kern="1200" dirty="0" err="1">
                <a:solidFill>
                  <a:schemeClr val="tx1"/>
                </a:solidFill>
                <a:effectLst/>
                <a:latin typeface="+mn-lt"/>
                <a:ea typeface="+mn-ea"/>
                <a:cs typeface="+mn-cs"/>
              </a:rPr>
              <a:t>Balarinji</a:t>
            </a:r>
            <a:r>
              <a:rPr lang="en-AU" sz="1200" b="0" i="0" kern="1200" dirty="0">
                <a:solidFill>
                  <a:schemeClr val="tx1"/>
                </a:solidFill>
                <a:effectLst/>
                <a:latin typeface="+mn-lt"/>
                <a:ea typeface="+mn-ea"/>
                <a:cs typeface="+mn-cs"/>
              </a:rPr>
              <a:t>. Starting with 'One Turtle by the waterhole' you can follow the river to the sea counting animals along the way - until ten little fish meet a big scary shark?  Ten Scared Fish celebrates animals, numbers and the joy of art from </a:t>
            </a:r>
            <a:r>
              <a:rPr lang="en-AU" sz="1200" b="0" i="0" kern="1200" dirty="0" err="1">
                <a:solidFill>
                  <a:schemeClr val="tx1"/>
                </a:solidFill>
                <a:effectLst/>
                <a:latin typeface="+mn-lt"/>
                <a:ea typeface="+mn-ea"/>
                <a:cs typeface="+mn-cs"/>
              </a:rPr>
              <a:t>Balarinji</a:t>
            </a:r>
            <a:r>
              <a:rPr lang="en-AU" sz="1200" b="0" i="0" kern="1200" dirty="0">
                <a:solidFill>
                  <a:schemeClr val="tx1"/>
                </a:solidFill>
                <a:effectLst/>
                <a:latin typeface="+mn-lt"/>
                <a:ea typeface="+mn-ea"/>
                <a:cs typeface="+mn-cs"/>
              </a:rPr>
              <a:t> design studio.</a:t>
            </a:r>
          </a:p>
          <a:p>
            <a:endParaRPr lang="en-AU" sz="1200" u="none" strike="noStrike" kern="1200" dirty="0">
              <a:solidFill>
                <a:schemeClr val="tx1"/>
              </a:solidFill>
              <a:effectLst/>
              <a:latin typeface="+mn-lt"/>
              <a:ea typeface="+mn-ea"/>
              <a:cs typeface="+mn-cs"/>
            </a:endParaRPr>
          </a:p>
          <a:p>
            <a:endParaRPr lang="en-AU" sz="1200" u="none" strike="noStrike"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Model, practise and reinforce positional language</a:t>
            </a:r>
          </a:p>
          <a:p>
            <a:r>
              <a:rPr lang="en-AU" sz="1200" b="1" kern="1200" dirty="0">
                <a:solidFill>
                  <a:schemeClr val="tx1"/>
                </a:solidFill>
                <a:effectLst/>
                <a:latin typeface="+mn-lt"/>
                <a:ea typeface="+mn-ea"/>
                <a:cs typeface="+mn-cs"/>
              </a:rPr>
              <a:t>Using a picture  book such as </a:t>
            </a:r>
            <a:r>
              <a:rPr lang="en-AU" sz="1200" b="1" i="0" kern="1200" dirty="0">
                <a:solidFill>
                  <a:schemeClr val="tx1"/>
                </a:solidFill>
                <a:effectLst/>
                <a:latin typeface="+mn-lt"/>
                <a:ea typeface="+mn-ea"/>
                <a:cs typeface="+mn-cs"/>
              </a:rPr>
              <a:t>A is for Aunty, </a:t>
            </a:r>
            <a:r>
              <a:rPr lang="en-AU" sz="1200" b="0" i="0" kern="1200" dirty="0">
                <a:solidFill>
                  <a:schemeClr val="tx1"/>
                </a:solidFill>
                <a:effectLst/>
                <a:latin typeface="+mn-lt"/>
                <a:ea typeface="+mn-ea"/>
                <a:cs typeface="+mn-cs"/>
              </a:rPr>
              <a:t>written &amp; illustrated by Elaine Russell (The book depicts daily routines and incidents on the mission (Murrin Bridge near Lake Cargelligo NSW) including billycart racing, fishing for yabbies, having a possum as a pet and making sure the house was spick and span when the Manager's wife came to check it on Inspection Day.  As Elaine says "</a:t>
            </a:r>
            <a:r>
              <a:rPr lang="en-AU" sz="1200" b="0" i="1" kern="1200" dirty="0">
                <a:solidFill>
                  <a:schemeClr val="tx1"/>
                </a:solidFill>
                <a:effectLst/>
                <a:latin typeface="+mn-lt"/>
                <a:ea typeface="+mn-ea"/>
                <a:cs typeface="+mn-cs"/>
              </a:rPr>
              <a:t>These are things I can never forget..“) </a:t>
            </a:r>
            <a:r>
              <a:rPr lang="en-AU" sz="1200" b="0" i="0" kern="1200" dirty="0">
                <a:solidFill>
                  <a:schemeClr val="tx1"/>
                </a:solidFill>
                <a:effectLst/>
                <a:latin typeface="+mn-lt"/>
                <a:ea typeface="+mn-ea"/>
                <a:cs typeface="+mn-cs"/>
              </a:rPr>
              <a:t>positional language can be modelled, practised and reinforced.</a:t>
            </a:r>
          </a:p>
          <a:p>
            <a:r>
              <a:rPr lang="en-AU" sz="1200" kern="1200" dirty="0">
                <a:solidFill>
                  <a:schemeClr val="tx1"/>
                </a:solidFill>
                <a:effectLst/>
                <a:latin typeface="+mn-lt"/>
                <a:ea typeface="+mn-ea"/>
                <a:cs typeface="+mn-cs"/>
              </a:rPr>
              <a:t>On an interactive whiteboard, display, e.g., the illustration for the letter E from Elaine Russell’s </a:t>
            </a:r>
            <a:r>
              <a:rPr lang="en-AU" sz="1200" i="1" kern="1200" dirty="0">
                <a:solidFill>
                  <a:schemeClr val="tx1"/>
                </a:solidFill>
                <a:effectLst/>
                <a:latin typeface="+mn-lt"/>
                <a:ea typeface="+mn-ea"/>
                <a:cs typeface="+mn-cs"/>
              </a:rPr>
              <a:t>A is for Aunty. </a:t>
            </a:r>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Teacher models positional instructions and students highlight (or place markers) as follows:</a:t>
            </a:r>
          </a:p>
          <a:p>
            <a:pPr lvl="1"/>
            <a:r>
              <a:rPr lang="en-AU" sz="1200" kern="1200" dirty="0">
                <a:solidFill>
                  <a:schemeClr val="tx1"/>
                </a:solidFill>
                <a:effectLst/>
                <a:latin typeface="+mn-lt"/>
                <a:ea typeface="+mn-ea"/>
                <a:cs typeface="+mn-cs"/>
              </a:rPr>
              <a:t>Highlight the boy in front of a bush</a:t>
            </a:r>
          </a:p>
          <a:p>
            <a:pPr lvl="1"/>
            <a:r>
              <a:rPr lang="en-AU" sz="1200" kern="1200" dirty="0">
                <a:solidFill>
                  <a:schemeClr val="tx1"/>
                </a:solidFill>
                <a:effectLst/>
                <a:latin typeface="+mn-lt"/>
                <a:ea typeface="+mn-ea"/>
                <a:cs typeface="+mn-cs"/>
              </a:rPr>
              <a:t>Highlight an emu near a tree</a:t>
            </a:r>
          </a:p>
          <a:p>
            <a:pPr lvl="1"/>
            <a:r>
              <a:rPr lang="en-AU" sz="1200" kern="1200" dirty="0">
                <a:solidFill>
                  <a:schemeClr val="tx1"/>
                </a:solidFill>
                <a:effectLst/>
                <a:latin typeface="+mn-lt"/>
                <a:ea typeface="+mn-ea"/>
                <a:cs typeface="+mn-cs"/>
              </a:rPr>
              <a:t>Highlight a boy between two other boys near some flowers </a:t>
            </a:r>
          </a:p>
          <a:p>
            <a:r>
              <a:rPr lang="en-AU" sz="1200" kern="1200" dirty="0">
                <a:solidFill>
                  <a:schemeClr val="tx1"/>
                </a:solidFill>
                <a:effectLst/>
                <a:latin typeface="+mn-lt"/>
                <a:ea typeface="+mn-ea"/>
                <a:cs typeface="+mn-cs"/>
              </a:rPr>
              <a:t>Students practise making positional instructions . . . </a:t>
            </a:r>
          </a:p>
          <a:p>
            <a:endParaRPr lang="en-AU" sz="120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b="1" u="sng" baseline="0" dirty="0"/>
              <a:t>Year 2</a:t>
            </a:r>
            <a:r>
              <a:rPr lang="en-AU" b="1" u="sng" dirty="0"/>
              <a:t> Teaching resources</a:t>
            </a:r>
          </a:p>
          <a:p>
            <a:endParaRPr lang="en-AU" sz="1200" u="none" strike="noStrike"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Seasons</a:t>
            </a:r>
            <a:r>
              <a:rPr lang="en-US" sz="1200" kern="1200" dirty="0">
                <a:solidFill>
                  <a:schemeClr val="tx1"/>
                </a:solidFill>
                <a:effectLst/>
                <a:latin typeface="+mn-lt"/>
                <a:ea typeface="+mn-ea"/>
                <a:cs typeface="+mn-cs"/>
              </a:rPr>
              <a:t> – investigate how diverse Indigenous groups managed their lives with respect to the effects of the daily and seasonal positions of the sun</a:t>
            </a:r>
          </a:p>
          <a:p>
            <a:r>
              <a:rPr lang="en-AU" sz="1200" b="1" kern="1200" dirty="0">
                <a:solidFill>
                  <a:schemeClr val="tx1"/>
                </a:solidFill>
                <a:effectLst/>
                <a:latin typeface="+mn-lt"/>
                <a:ea typeface="+mn-ea"/>
                <a:cs typeface="+mn-cs"/>
              </a:rPr>
              <a:t>Indigenous Weather Knowledge</a:t>
            </a:r>
            <a:r>
              <a:rPr lang="en-AU" sz="1200" kern="1200" dirty="0">
                <a:solidFill>
                  <a:schemeClr val="tx1"/>
                </a:solidFill>
                <a:effectLst/>
                <a:latin typeface="+mn-lt"/>
                <a:ea typeface="+mn-ea"/>
                <a:cs typeface="+mn-cs"/>
              </a:rPr>
              <a:t>, Australian Bureau of Meteorology. (2002);</a:t>
            </a:r>
            <a:r>
              <a:rPr lang="en-AU" sz="1200" kern="1200" baseline="0" dirty="0">
                <a:solidFill>
                  <a:schemeClr val="tx1"/>
                </a:solidFill>
                <a:effectLst/>
                <a:latin typeface="+mn-lt"/>
                <a:ea typeface="+mn-ea"/>
                <a:cs typeface="+mn-cs"/>
              </a:rPr>
              <a:t> http://www.bom.gov.au/iwk/</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Six seasons of </a:t>
            </a:r>
            <a:r>
              <a:rPr lang="en-US" sz="1200" b="1" kern="1200" dirty="0" err="1">
                <a:solidFill>
                  <a:schemeClr val="tx1"/>
                </a:solidFill>
                <a:effectLst/>
                <a:latin typeface="+mn-lt"/>
                <a:ea typeface="+mn-ea"/>
                <a:cs typeface="+mn-cs"/>
              </a:rPr>
              <a:t>Kakadu</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http://www.parksaustralia.gov.au/kakadu/people/seasons.html </a:t>
            </a:r>
            <a:endParaRPr lang="en-AU" sz="1200" b="0" kern="1200" dirty="0">
              <a:solidFill>
                <a:schemeClr val="tx1"/>
              </a:solidFill>
              <a:effectLst/>
              <a:latin typeface="+mn-lt"/>
              <a:ea typeface="+mn-ea"/>
              <a:cs typeface="+mn-cs"/>
            </a:endParaRPr>
          </a:p>
          <a:p>
            <a:r>
              <a:rPr lang="en-US" sz="1200" b="1" u="none" kern="1200" dirty="0">
                <a:solidFill>
                  <a:schemeClr val="tx1"/>
                </a:solidFill>
                <a:effectLst/>
                <a:latin typeface="+mn-lt"/>
                <a:ea typeface="+mn-ea"/>
                <a:cs typeface="+mn-cs"/>
              </a:rPr>
              <a:t>The Lost Seasons</a:t>
            </a:r>
            <a:r>
              <a:rPr lang="en-US" sz="1200" b="0" u="none" kern="1200" dirty="0">
                <a:solidFill>
                  <a:schemeClr val="tx1"/>
                </a:solidFill>
                <a:effectLst/>
                <a:latin typeface="+mn-lt"/>
                <a:ea typeface="+mn-ea"/>
                <a:cs typeface="+mn-cs"/>
              </a:rPr>
              <a:t>; http://www.abc.net.au/science/features/indigenous/</a:t>
            </a:r>
            <a:endParaRPr lang="en-AU" sz="1200" b="0" u="none" kern="1200" dirty="0">
              <a:solidFill>
                <a:schemeClr val="tx1"/>
              </a:solidFill>
              <a:effectLst/>
              <a:latin typeface="+mn-lt"/>
              <a:ea typeface="+mn-ea"/>
              <a:cs typeface="+mn-cs"/>
            </a:endParaRPr>
          </a:p>
          <a:p>
            <a:r>
              <a:rPr lang="en-AU" sz="1200" b="1" u="none" strike="noStrike" kern="1200" dirty="0">
                <a:solidFill>
                  <a:schemeClr val="tx1"/>
                </a:solidFill>
                <a:effectLst/>
                <a:latin typeface="+mn-lt"/>
                <a:ea typeface="+mn-ea"/>
                <a:cs typeface="+mn-cs"/>
              </a:rPr>
              <a:t>Activity</a:t>
            </a:r>
          </a:p>
          <a:p>
            <a:r>
              <a:rPr lang="en-AU" sz="1200" kern="1200" dirty="0">
                <a:solidFill>
                  <a:schemeClr val="tx1"/>
                </a:solidFill>
                <a:effectLst/>
                <a:latin typeface="+mn-lt"/>
                <a:ea typeface="+mn-ea"/>
                <a:cs typeface="+mn-cs"/>
              </a:rPr>
              <a:t>Find out, if possible, the seasonal calendar of your local Aboriginal people. How does it differ from the four seasons we follow in mainstream South Australia? If possible, label a 12 month calendar with the: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four seasons we follow in mainstream South Australia</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seasonal calendar of your local Aboriginal people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five seasons of Aboriginal people in Arnhem Land</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two mainstream Australian Top End seasons, wet and dry</a:t>
            </a:r>
          </a:p>
          <a:p>
            <a:pPr lvl="0"/>
            <a:r>
              <a:rPr lang="en-AU" sz="1200" kern="1200" dirty="0">
                <a:solidFill>
                  <a:schemeClr val="tx1"/>
                </a:solidFill>
                <a:effectLst/>
                <a:latin typeface="+mn-lt"/>
                <a:ea typeface="+mn-ea"/>
                <a:cs typeface="+mn-cs"/>
              </a:rPr>
              <a:t>Student activities could focus on measuring aspects of changing seasons in their own and other parts of Australia and observing the night sky.</a:t>
            </a: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Estimate the time of day, using natural or artificial phenomena (position of the sun, lots of cars in the school car park). Make connections to traditional Aboriginal culture and bring it up to contemporary times.</a:t>
            </a:r>
          </a:p>
          <a:p>
            <a:endParaRPr lang="en-AU" sz="1200" b="1"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Background Information</a:t>
            </a:r>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Intricate knowledge of seasonal times of the natural world was commonplace in most societies around the world a century or two ago, but has been lost to some extent by urbanisation, artificial heating and cooling and trans-global marketing of produce so that foods seem never to be out of season.</a:t>
            </a:r>
          </a:p>
          <a:p>
            <a:pPr lvl="0"/>
            <a:r>
              <a:rPr lang="en-AU" sz="1200" kern="1200" dirty="0">
                <a:solidFill>
                  <a:schemeClr val="tx1"/>
                </a:solidFill>
                <a:effectLst/>
                <a:latin typeface="+mn-lt"/>
                <a:ea typeface="+mn-ea"/>
                <a:cs typeface="+mn-cs"/>
              </a:rPr>
              <a:t>Aboriginal time and calendars vary and are measured by factors including location, seasons, moon cycles, daylight hours and climate.</a:t>
            </a:r>
          </a:p>
          <a:p>
            <a:r>
              <a:rPr lang="en-AU" sz="1200" b="1" kern="1200" dirty="0">
                <a:solidFill>
                  <a:schemeClr val="tx1"/>
                </a:solidFill>
                <a:effectLst/>
                <a:latin typeface="+mn-lt"/>
                <a:ea typeface="+mn-ea"/>
                <a:cs typeface="+mn-cs"/>
              </a:rPr>
              <a:t>Some examples of Foods available, linked to Climatic Conditions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Turtle eggs - Flat water and clouds</a:t>
            </a:r>
          </a:p>
          <a:p>
            <a:r>
              <a:rPr lang="en-AU" sz="1200" kern="1200" dirty="0">
                <a:solidFill>
                  <a:schemeClr val="tx1"/>
                </a:solidFill>
                <a:effectLst/>
                <a:latin typeface="+mn-lt"/>
                <a:ea typeface="+mn-ea"/>
                <a:cs typeface="+mn-cs"/>
              </a:rPr>
              <a:t>Magpie geese –</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Cool nights with heavy dews and fogs</a:t>
            </a:r>
          </a:p>
          <a:p>
            <a:r>
              <a:rPr lang="en-AU" sz="1200" kern="1200" dirty="0">
                <a:solidFill>
                  <a:schemeClr val="tx1"/>
                </a:solidFill>
                <a:effectLst/>
                <a:latin typeface="+mn-lt"/>
                <a:ea typeface="+mn-ea"/>
                <a:cs typeface="+mn-cs"/>
              </a:rPr>
              <a:t>Salmon - Ground hot to walk on and no water</a:t>
            </a:r>
          </a:p>
          <a:p>
            <a:r>
              <a:rPr lang="en-AU" sz="1200" kern="1200" dirty="0">
                <a:solidFill>
                  <a:schemeClr val="tx1"/>
                </a:solidFill>
                <a:effectLst/>
                <a:latin typeface="+mn-lt"/>
                <a:ea typeface="+mn-ea"/>
                <a:cs typeface="+mn-cs"/>
              </a:rPr>
              <a:t>Barramundi - Humid with thunder and lightning</a:t>
            </a:r>
          </a:p>
          <a:p>
            <a:r>
              <a:rPr lang="en-AU" sz="1200" kern="1200" dirty="0">
                <a:solidFill>
                  <a:schemeClr val="tx1"/>
                </a:solidFill>
                <a:effectLst/>
                <a:latin typeface="+mn-lt"/>
                <a:ea typeface="+mn-ea"/>
                <a:cs typeface="+mn-cs"/>
              </a:rPr>
              <a:t>Small sharks and stingrays - Strong winds with high tides and heavy rain</a:t>
            </a:r>
          </a:p>
          <a:p>
            <a:r>
              <a:rPr lang="en-AU"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While tropical climates are often divided between wet and dry seasons, the Milingimbi community in Arnhem Land has an elaborate calendar which includes seasonal cycles, hence availability of food, and the best places to be in Arnhem Land. Seasons might be differentiated according to rainfall and temperature (freezing cold nights or warm nights), and food cycles include time to hunt carpet snake, dig for honey ants and gather </a:t>
            </a:r>
            <a:r>
              <a:rPr lang="en-AU" sz="1200" kern="1200" dirty="0" err="1">
                <a:solidFill>
                  <a:schemeClr val="tx1"/>
                </a:solidFill>
                <a:effectLst/>
                <a:latin typeface="+mn-lt"/>
                <a:ea typeface="+mn-ea"/>
                <a:cs typeface="+mn-cs"/>
              </a:rPr>
              <a:t>quandong</a:t>
            </a:r>
            <a:r>
              <a:rPr lang="en-AU" sz="1200" kern="1200" dirty="0">
                <a:solidFill>
                  <a:schemeClr val="tx1"/>
                </a:solidFill>
                <a:effectLst/>
                <a:latin typeface="+mn-lt"/>
                <a:ea typeface="+mn-ea"/>
                <a:cs typeface="+mn-cs"/>
              </a:rPr>
              <a:t> or certain seed grasses.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Aboriginal people had the ability to link events in the natural world to a cycle that permitted the prediction of seasonal events. These natural barometers were not uniform across the land but instead used the reaction of plants and animals to gauge what was happening in the environment.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Seasons in cooler southern parts of Australia might include times of more or less rain, prevailing winds from a certain direction, collection of swan eggs and seasonal fruits, living by the sea during summer and in the hills during winter.</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 presences of march flies, for example, was an indication to the </a:t>
            </a:r>
            <a:r>
              <a:rPr lang="en-AU" sz="1200" kern="1200" dirty="0" err="1">
                <a:solidFill>
                  <a:schemeClr val="tx1"/>
                </a:solidFill>
                <a:effectLst/>
                <a:latin typeface="+mn-lt"/>
                <a:ea typeface="+mn-ea"/>
                <a:cs typeface="+mn-cs"/>
              </a:rPr>
              <a:t>Gadgerong</a:t>
            </a:r>
            <a:r>
              <a:rPr lang="en-AU" sz="1200" kern="1200" dirty="0">
                <a:solidFill>
                  <a:schemeClr val="tx1"/>
                </a:solidFill>
                <a:effectLst/>
                <a:latin typeface="+mn-lt"/>
                <a:ea typeface="+mn-ea"/>
                <a:cs typeface="+mn-cs"/>
              </a:rPr>
              <a:t> people that crocodile eggs could be found, to look for native honey, and it was approaching the late dry season.</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As a result of all this, seasonal cycles as described by the various Aboriginal peoples, differ substantially according to location.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This produces a far more intricate and subtle overview of Australia's climate than the 4-season European climate description of summer, autumn, winter and spring, applied as it is across most areas of the continent.</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Traditional stories about the changing night sky link with seasons and available foods. The appearance of particular insects is a reminder of the ripening of certain plants</a:t>
            </a:r>
          </a:p>
          <a:p>
            <a:endParaRPr lang="en-AU" sz="1200" kern="1200" dirty="0">
              <a:solidFill>
                <a:schemeClr val="tx1"/>
              </a:solidFill>
              <a:effectLst/>
              <a:latin typeface="+mn-lt"/>
              <a:ea typeface="+mn-ea"/>
              <a:cs typeface="+mn-cs"/>
            </a:endParaRPr>
          </a:p>
          <a:p>
            <a:r>
              <a:rPr lang="en-AU" sz="1200" b="1" i="0" kern="1200" dirty="0">
                <a:solidFill>
                  <a:schemeClr val="tx1"/>
                </a:solidFill>
                <a:effectLst/>
                <a:latin typeface="+mn-lt"/>
                <a:ea typeface="+mn-ea"/>
                <a:cs typeface="+mn-cs"/>
              </a:rPr>
              <a:t>When I Was Little Like You, </a:t>
            </a:r>
            <a:r>
              <a:rPr lang="en-AU" sz="1200" b="0" i="0" kern="1200" dirty="0">
                <a:solidFill>
                  <a:schemeClr val="tx1"/>
                </a:solidFill>
                <a:effectLst/>
                <a:latin typeface="+mn-lt"/>
                <a:ea typeface="+mn-ea"/>
                <a:cs typeface="+mn-cs"/>
              </a:rPr>
              <a:t>written &amp; illustrated by Mary </a:t>
            </a:r>
            <a:r>
              <a:rPr lang="en-AU" sz="1200" b="0" i="0" kern="1200" dirty="0" err="1">
                <a:solidFill>
                  <a:schemeClr val="tx1"/>
                </a:solidFill>
                <a:effectLst/>
                <a:latin typeface="+mn-lt"/>
                <a:ea typeface="+mn-ea"/>
                <a:cs typeface="+mn-cs"/>
              </a:rPr>
              <a:t>Malbunka</a:t>
            </a:r>
            <a:endParaRPr lang="en-AU"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Mary shares her stories of playing with friends, building cubby houses, climbing trees, collecting sugarbag, digging for honey ants, hunting for lizards and learning about the seasons, animals and plants, creating a vivid picture of a truly Australian childhood in which country -</a:t>
            </a:r>
            <a:r>
              <a:rPr lang="en-AU" sz="1200" b="0" i="1" kern="1200" dirty="0" err="1">
                <a:solidFill>
                  <a:schemeClr val="tx1"/>
                </a:solidFill>
                <a:effectLst/>
                <a:latin typeface="+mn-lt"/>
                <a:ea typeface="+mn-ea"/>
                <a:cs typeface="+mn-cs"/>
              </a:rPr>
              <a:t>ngurra</a:t>
            </a:r>
            <a:r>
              <a:rPr lang="en-AU" sz="1200" b="0" i="0" kern="1200" dirty="0">
                <a:solidFill>
                  <a:schemeClr val="tx1"/>
                </a:solidFill>
                <a:effectLst/>
                <a:latin typeface="+mn-lt"/>
                <a:ea typeface="+mn-ea"/>
                <a:cs typeface="+mn-cs"/>
              </a:rPr>
              <a:t> - is life itself.  Names &amp; characters and other elements of this story are written in </a:t>
            </a:r>
            <a:r>
              <a:rPr lang="en-AU" sz="1200" b="0" i="0" kern="1200" dirty="0" err="1">
                <a:solidFill>
                  <a:schemeClr val="tx1"/>
                </a:solidFill>
                <a:effectLst/>
                <a:latin typeface="+mn-lt"/>
                <a:ea typeface="+mn-ea"/>
                <a:cs typeface="+mn-cs"/>
              </a:rPr>
              <a:t>Luritja</a:t>
            </a:r>
            <a:r>
              <a:rPr lang="en-AU" sz="1200" b="0" i="0" kern="1200" dirty="0">
                <a:solidFill>
                  <a:schemeClr val="tx1"/>
                </a:solidFill>
                <a:effectLst/>
                <a:latin typeface="+mn-lt"/>
                <a:ea typeface="+mn-ea"/>
                <a:cs typeface="+mn-cs"/>
              </a:rPr>
              <a:t>, an Aboriginal language of Western Desert area of NT</a:t>
            </a:r>
          </a:p>
          <a:p>
            <a:endParaRPr lang="en-AU" sz="1200" b="0" i="0" kern="1200" dirty="0">
              <a:solidFill>
                <a:schemeClr val="tx1"/>
              </a:solidFill>
              <a:effectLst/>
              <a:latin typeface="+mn-lt"/>
              <a:ea typeface="+mn-ea"/>
              <a:cs typeface="+mn-cs"/>
            </a:endParaRPr>
          </a:p>
          <a:p>
            <a:r>
              <a:rPr lang="en-AU" sz="1200" b="1" i="0" kern="1200" dirty="0">
                <a:solidFill>
                  <a:schemeClr val="tx1"/>
                </a:solidFill>
                <a:effectLst/>
                <a:latin typeface="+mn-lt"/>
                <a:ea typeface="+mn-ea"/>
                <a:cs typeface="+mn-cs"/>
              </a:rPr>
              <a:t>Big Rain Coming, </a:t>
            </a:r>
            <a:r>
              <a:rPr lang="en-AU" sz="1200" b="0" i="0" kern="1200" dirty="0">
                <a:solidFill>
                  <a:schemeClr val="tx1"/>
                </a:solidFill>
                <a:effectLst/>
                <a:latin typeface="+mn-lt"/>
                <a:ea typeface="+mn-ea"/>
                <a:cs typeface="+mn-cs"/>
              </a:rPr>
              <a:t>written by Katrina </a:t>
            </a:r>
            <a:r>
              <a:rPr lang="en-AU" sz="1200" b="0" i="0" kern="1200" dirty="0" err="1">
                <a:solidFill>
                  <a:schemeClr val="tx1"/>
                </a:solidFill>
                <a:effectLst/>
                <a:latin typeface="+mn-lt"/>
                <a:ea typeface="+mn-ea"/>
                <a:cs typeface="+mn-cs"/>
              </a:rPr>
              <a:t>Germein</a:t>
            </a:r>
            <a:r>
              <a:rPr lang="en-AU" sz="1200" b="0" i="0" kern="1200" dirty="0">
                <a:solidFill>
                  <a:schemeClr val="tx1"/>
                </a:solidFill>
                <a:effectLst/>
                <a:latin typeface="+mn-lt"/>
                <a:ea typeface="+mn-ea"/>
                <a:cs typeface="+mn-cs"/>
              </a:rPr>
              <a:t> and illustrated by Bronwyn Bancroft</a:t>
            </a:r>
          </a:p>
          <a:p>
            <a:r>
              <a:rPr lang="en-AU" sz="1200" b="0" i="0" kern="1200" dirty="0">
                <a:solidFill>
                  <a:schemeClr val="tx1"/>
                </a:solidFill>
                <a:effectLst/>
                <a:latin typeface="+mn-lt"/>
                <a:ea typeface="+mn-ea"/>
                <a:cs typeface="+mn-cs"/>
              </a:rPr>
              <a:t>Everyone and everything is waiting for the rain.  Rosie's kids, the panting dog, the fat green frogs and Old Stephen for he predicts it arrival.  But when will the big rain come?</a:t>
            </a:r>
          </a:p>
          <a:p>
            <a:endParaRPr lang="en-AU" sz="1200" b="0" i="0" kern="1200" dirty="0">
              <a:solidFill>
                <a:schemeClr val="tx1"/>
              </a:solidFill>
              <a:effectLst/>
              <a:latin typeface="+mn-lt"/>
              <a:ea typeface="+mn-ea"/>
              <a:cs typeface="+mn-cs"/>
            </a:endParaRPr>
          </a:p>
          <a:p>
            <a:r>
              <a:rPr lang="en-AU" sz="1200" b="1" i="0" kern="1200" dirty="0">
                <a:solidFill>
                  <a:schemeClr val="tx1"/>
                </a:solidFill>
                <a:effectLst/>
                <a:latin typeface="+mn-lt"/>
                <a:ea typeface="+mn-ea"/>
                <a:cs typeface="+mn-cs"/>
              </a:rPr>
              <a:t>Walking with the Seasons in Kakadu, </a:t>
            </a:r>
            <a:r>
              <a:rPr lang="en-AU" sz="1200" b="0" i="0" kern="1200" dirty="0">
                <a:solidFill>
                  <a:schemeClr val="tx1"/>
                </a:solidFill>
                <a:effectLst/>
                <a:latin typeface="+mn-lt"/>
                <a:ea typeface="+mn-ea"/>
                <a:cs typeface="+mn-cs"/>
              </a:rPr>
              <a:t>by Diane Lucas and Ken Searle</a:t>
            </a:r>
          </a:p>
          <a:p>
            <a:r>
              <a:rPr lang="en-AU" sz="1200" b="0" i="1" kern="1200" dirty="0">
                <a:solidFill>
                  <a:schemeClr val="tx1"/>
                </a:solidFill>
                <a:effectLst/>
                <a:latin typeface="+mn-lt"/>
                <a:ea typeface="+mn-ea"/>
                <a:cs typeface="+mn-cs"/>
              </a:rPr>
              <a:t>"This is a story that has got to be told to children so they know country - no good just sitting in classroom all day.  You've got to get outside and discover bush, feel the changes, see what's there.  Using </a:t>
            </a:r>
            <a:r>
              <a:rPr lang="en-AU" sz="1200" b="0" i="1" kern="1200" dirty="0" err="1">
                <a:solidFill>
                  <a:schemeClr val="tx1"/>
                </a:solidFill>
                <a:effectLst/>
                <a:latin typeface="+mn-lt"/>
                <a:ea typeface="+mn-ea"/>
                <a:cs typeface="+mn-cs"/>
              </a:rPr>
              <a:t>Gundjeihmi</a:t>
            </a:r>
            <a:r>
              <a:rPr lang="en-AU" sz="1200" b="0" i="1" kern="1200" dirty="0">
                <a:solidFill>
                  <a:schemeClr val="tx1"/>
                </a:solidFill>
                <a:effectLst/>
                <a:latin typeface="+mn-lt"/>
                <a:ea typeface="+mn-ea"/>
                <a:cs typeface="+mn-cs"/>
              </a:rPr>
              <a:t> language in this story shows people our language is part of our culture, our lives.."</a:t>
            </a:r>
            <a:r>
              <a:rPr lang="en-AU" sz="1200" b="0" i="0" kern="1200" dirty="0">
                <a:solidFill>
                  <a:schemeClr val="tx1"/>
                </a:solidFill>
                <a:effectLst/>
                <a:latin typeface="+mn-lt"/>
                <a:ea typeface="+mn-ea"/>
                <a:cs typeface="+mn-cs"/>
              </a:rPr>
              <a:t>  from a group of </a:t>
            </a:r>
            <a:r>
              <a:rPr lang="en-AU" sz="1200" b="0" i="0" kern="1200" dirty="0" err="1">
                <a:solidFill>
                  <a:schemeClr val="tx1"/>
                </a:solidFill>
                <a:effectLst/>
                <a:latin typeface="+mn-lt"/>
                <a:ea typeface="+mn-ea"/>
                <a:cs typeface="+mn-cs"/>
              </a:rPr>
              <a:t>Gundjeihmi</a:t>
            </a:r>
            <a:r>
              <a:rPr lang="en-AU" sz="1200" b="0" i="0" kern="1200" dirty="0">
                <a:solidFill>
                  <a:schemeClr val="tx1"/>
                </a:solidFill>
                <a:effectLst/>
                <a:latin typeface="+mn-lt"/>
                <a:ea typeface="+mn-ea"/>
                <a:cs typeface="+mn-cs"/>
              </a:rPr>
              <a:t> people of the </a:t>
            </a:r>
            <a:r>
              <a:rPr lang="en-AU" sz="1200" b="0" i="0" kern="1200" dirty="0" err="1">
                <a:solidFill>
                  <a:schemeClr val="tx1"/>
                </a:solidFill>
                <a:effectLst/>
                <a:latin typeface="+mn-lt"/>
                <a:ea typeface="+mn-ea"/>
                <a:cs typeface="+mn-cs"/>
              </a:rPr>
              <a:t>Murrumburr</a:t>
            </a:r>
            <a:r>
              <a:rPr lang="en-AU" sz="1200" b="0" i="0" kern="1200" dirty="0">
                <a:solidFill>
                  <a:schemeClr val="tx1"/>
                </a:solidFill>
                <a:effectLst/>
                <a:latin typeface="+mn-lt"/>
                <a:ea typeface="+mn-ea"/>
                <a:cs typeface="+mn-cs"/>
              </a:rPr>
              <a:t> clan in Kakadu</a:t>
            </a:r>
          </a:p>
          <a:p>
            <a:endParaRPr lang="en-AU" sz="1200" b="1" i="0" kern="1200" dirty="0">
              <a:solidFill>
                <a:schemeClr val="tx1"/>
              </a:solidFill>
              <a:effectLst/>
              <a:latin typeface="+mn-lt"/>
              <a:ea typeface="+mn-ea"/>
              <a:cs typeface="+mn-cs"/>
            </a:endParaRPr>
          </a:p>
          <a:p>
            <a:r>
              <a:rPr lang="en-AU" sz="1200" b="1" i="0" kern="1200" dirty="0">
                <a:solidFill>
                  <a:schemeClr val="tx1"/>
                </a:solidFill>
                <a:effectLst/>
                <a:latin typeface="+mn-lt"/>
                <a:ea typeface="+mn-ea"/>
                <a:cs typeface="+mn-cs"/>
              </a:rPr>
              <a:t>My Home in Kakadu, </a:t>
            </a:r>
            <a:r>
              <a:rPr lang="en-AU" sz="1200" b="0" i="0" kern="1200" dirty="0">
                <a:solidFill>
                  <a:schemeClr val="tx1"/>
                </a:solidFill>
                <a:effectLst/>
                <a:latin typeface="+mn-lt"/>
                <a:ea typeface="+mn-ea"/>
                <a:cs typeface="+mn-cs"/>
              </a:rPr>
              <a:t>written &amp; illustrated by Jane </a:t>
            </a:r>
            <a:r>
              <a:rPr lang="en-AU" sz="1200" b="0" i="0" kern="1200" dirty="0" err="1">
                <a:solidFill>
                  <a:schemeClr val="tx1"/>
                </a:solidFill>
                <a:effectLst/>
                <a:latin typeface="+mn-lt"/>
                <a:ea typeface="+mn-ea"/>
                <a:cs typeface="+mn-cs"/>
              </a:rPr>
              <a:t>Christophersen</a:t>
            </a:r>
            <a:endParaRPr lang="en-AU"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Through the eyes of her granddaughter, </a:t>
            </a:r>
            <a:r>
              <a:rPr lang="en-AU" sz="1200" b="0" i="0" kern="1200" dirty="0" err="1">
                <a:solidFill>
                  <a:schemeClr val="tx1"/>
                </a:solidFill>
                <a:effectLst/>
                <a:latin typeface="+mn-lt"/>
                <a:ea typeface="+mn-ea"/>
                <a:cs typeface="+mn-cs"/>
              </a:rPr>
              <a:t>Tarrah</a:t>
            </a:r>
            <a:r>
              <a:rPr lang="en-AU" sz="1200" b="0" i="0" kern="1200" dirty="0">
                <a:solidFill>
                  <a:schemeClr val="tx1"/>
                </a:solidFill>
                <a:effectLst/>
                <a:latin typeface="+mn-lt"/>
                <a:ea typeface="+mn-ea"/>
                <a:cs typeface="+mn-cs"/>
              </a:rPr>
              <a:t>, respected Elder Jane </a:t>
            </a:r>
            <a:r>
              <a:rPr lang="en-AU" sz="1200" b="0" i="0" kern="1200" dirty="0" err="1">
                <a:solidFill>
                  <a:schemeClr val="tx1"/>
                </a:solidFill>
                <a:effectLst/>
                <a:latin typeface="+mn-lt"/>
                <a:ea typeface="+mn-ea"/>
                <a:cs typeface="+mn-cs"/>
              </a:rPr>
              <a:t>Christophersen</a:t>
            </a:r>
            <a:r>
              <a:rPr lang="en-AU" sz="1200" b="0" i="0" kern="1200" dirty="0">
                <a:solidFill>
                  <a:schemeClr val="tx1"/>
                </a:solidFill>
                <a:effectLst/>
                <a:latin typeface="+mn-lt"/>
                <a:ea typeface="+mn-ea"/>
                <a:cs typeface="+mn-cs"/>
              </a:rPr>
              <a:t>, reveals the beauty of life in Kakadu National Park and the significance of the changing seasons to those who live there.  Join </a:t>
            </a:r>
            <a:r>
              <a:rPr lang="en-AU" sz="1200" b="0" i="0" kern="1200" dirty="0" err="1">
                <a:solidFill>
                  <a:schemeClr val="tx1"/>
                </a:solidFill>
                <a:effectLst/>
                <a:latin typeface="+mn-lt"/>
                <a:ea typeface="+mn-ea"/>
                <a:cs typeface="+mn-cs"/>
              </a:rPr>
              <a:t>Tarrah</a:t>
            </a:r>
            <a:r>
              <a:rPr lang="en-AU" sz="1200" b="0" i="0" kern="1200" dirty="0">
                <a:solidFill>
                  <a:schemeClr val="tx1"/>
                </a:solidFill>
                <a:effectLst/>
                <a:latin typeface="+mn-lt"/>
                <a:ea typeface="+mn-ea"/>
                <a:cs typeface="+mn-cs"/>
              </a:rPr>
              <a:t> as she goes out with her family gathering bush tucker, fishing and hunting</a:t>
            </a:r>
          </a:p>
          <a:p>
            <a:endParaRPr lang="en-AU" dirty="0"/>
          </a:p>
        </p:txBody>
      </p:sp>
      <p:sp>
        <p:nvSpPr>
          <p:cNvPr id="4" name="Slide Number Placeholder 3"/>
          <p:cNvSpPr>
            <a:spLocks noGrp="1"/>
          </p:cNvSpPr>
          <p:nvPr>
            <p:ph type="sldNum" sz="quarter" idx="10"/>
          </p:nvPr>
        </p:nvSpPr>
        <p:spPr/>
        <p:txBody>
          <a:bodyPr/>
          <a:lstStyle/>
          <a:p>
            <a:fld id="{6F73244E-F58A-4E19-99BA-8FC3E34B3273}" type="slidenum">
              <a:rPr lang="en-AU" smtClean="0"/>
              <a:pPr/>
              <a:t>41</a:t>
            </a:fld>
            <a:endParaRPr lang="en-AU"/>
          </a:p>
        </p:txBody>
      </p:sp>
    </p:spTree>
    <p:extLst>
      <p:ext uri="{BB962C8B-B14F-4D97-AF65-F5344CB8AC3E}">
        <p14:creationId xmlns:p14="http://schemas.microsoft.com/office/powerpoint/2010/main" val="2459673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AU" dirty="0"/>
              <a:t>Many teachers</a:t>
            </a:r>
            <a:r>
              <a:rPr lang="en-AU" baseline="0" dirty="0"/>
              <a:t> are afraid to include an Aboriginal or Torres Strait Islander perspective into their work due to lack of knowledge.  This means that nothing happens and the students miss out on gaining important information.  </a:t>
            </a:r>
          </a:p>
          <a:p>
            <a:r>
              <a:rPr lang="en-AU" baseline="0" dirty="0"/>
              <a:t>local councils including the Adelaide city council has and Aboriginal link.</a:t>
            </a:r>
          </a:p>
          <a:p>
            <a:r>
              <a:rPr lang="en-AU" baseline="0" dirty="0"/>
              <a:t>Aboriginal health organisations, sobriety groups, local cultural groups plus parents from your school.</a:t>
            </a:r>
          </a:p>
          <a:p>
            <a:r>
              <a:rPr lang="en-AU" baseline="0" dirty="0"/>
              <a:t>YouTube and put in the name of an Indigenous artist, e.g.. Archie Roach and you will become linked to other Aboriginal artists.</a:t>
            </a:r>
          </a:p>
          <a:p>
            <a:r>
              <a:rPr lang="en-AU" baseline="0" dirty="0"/>
              <a:t>Visit the Indigenous component of your local museum, for example, The SA museum and art gallery, The National Museum, The NT museum and art gallery have large areas devoted to Aboriginal culture.  Read the information with the displays.</a:t>
            </a:r>
          </a:p>
          <a:p>
            <a:r>
              <a:rPr lang="en-AU" baseline="0" dirty="0"/>
              <a:t>Libraries have books that can be accessed for free.  Books can be purchased from art galleries and museums.  Museums and Universities often offer free lectures with an Aboriginal focus.  There are art galleries or art displays with an Indigenous focus all around Australia.</a:t>
            </a:r>
          </a:p>
          <a:p>
            <a:r>
              <a:rPr lang="en-AU" baseline="0" dirty="0"/>
              <a:t>Professional development </a:t>
            </a:r>
          </a:p>
          <a:p>
            <a:r>
              <a:rPr lang="en-AU" baseline="0" dirty="0"/>
              <a:t>Find out how much knowledge is already available within your school, do you have teachers that have taught Aboriginal students or studied Aboriginal culture or have an Aboriginal background and are willing to share their information.  Find out what material is available in your school library.</a:t>
            </a:r>
          </a:p>
          <a:p>
            <a:r>
              <a:rPr lang="en-AU" baseline="0" dirty="0"/>
              <a:t>Develop networks across schools in your region or schools within areas with large numbers of Aboriginal students.</a:t>
            </a:r>
          </a:p>
          <a:p>
            <a:r>
              <a:rPr lang="en-AU" baseline="0" dirty="0"/>
              <a:t>Find out what excursions can be accessed within your region.  Listen to what Aboriginal people say on the excursions.</a:t>
            </a:r>
          </a:p>
          <a:p>
            <a:r>
              <a:rPr lang="en-AU" baseline="0" dirty="0"/>
              <a:t>Talk and ask questions.</a:t>
            </a:r>
          </a:p>
          <a:p>
            <a:r>
              <a:rPr lang="en-AU" baseline="0" dirty="0"/>
              <a:t>Watch out for opportunities where you can gather information.</a:t>
            </a:r>
          </a:p>
          <a:p>
            <a:r>
              <a:rPr lang="en-AU" baseline="0" dirty="0"/>
              <a:t>If this becomes a passion there are university courses that you can complete.</a:t>
            </a:r>
          </a:p>
          <a:p>
            <a:endParaRPr lang="en-AU" dirty="0"/>
          </a:p>
        </p:txBody>
      </p:sp>
      <p:sp>
        <p:nvSpPr>
          <p:cNvPr id="4" name="Slide Number Placeholder 3"/>
          <p:cNvSpPr>
            <a:spLocks noGrp="1"/>
          </p:cNvSpPr>
          <p:nvPr>
            <p:ph type="sldNum" sz="quarter" idx="10"/>
          </p:nvPr>
        </p:nvSpPr>
        <p:spPr/>
        <p:txBody>
          <a:bodyPr/>
          <a:lstStyle/>
          <a:p>
            <a:fld id="{6F73244E-F58A-4E19-99BA-8FC3E34B3273}" type="slidenum">
              <a:rPr lang="en-AU" smtClean="0"/>
              <a:pPr/>
              <a:t>4</a:t>
            </a:fld>
            <a:endParaRPr lang="en-AU"/>
          </a:p>
        </p:txBody>
      </p:sp>
    </p:spTree>
    <p:extLst>
      <p:ext uri="{BB962C8B-B14F-4D97-AF65-F5344CB8AC3E}">
        <p14:creationId xmlns:p14="http://schemas.microsoft.com/office/powerpoint/2010/main" val="39370427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u="sng" baseline="0" dirty="0"/>
              <a:t>Year 3</a:t>
            </a:r>
            <a:r>
              <a:rPr lang="en-AU" b="1" u="sng" dirty="0"/>
              <a:t> Teaching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u="none" dirty="0"/>
              <a:t>Use Aboriginal art work that shows symmetry.  Can be accessed through the internet, google ‘Aboriginal Australian</a:t>
            </a:r>
            <a:r>
              <a:rPr lang="en-AU" b="0" u="none" baseline="0" dirty="0"/>
              <a:t> Art’, and find works similar to the illustration on the slide.  Art work can also be accessed through calendars, drink coasters, cards, at stores that sell Aboriginal merchandise.  For example </a:t>
            </a:r>
            <a:r>
              <a:rPr lang="en-AU" b="0" u="none" baseline="0" dirty="0" err="1"/>
              <a:t>Tandanya</a:t>
            </a:r>
            <a:r>
              <a:rPr lang="en-AU" b="0" u="none" baseline="0" dirty="0"/>
              <a:t> in Adelaide sells a variety of cheap art work that could be put together to form a set.  As the work is hand made it will not be 100% symmetrical.  The students need to discover this and work out how to make a drawing symmetrical.  Students should make symmetrical art work.</a:t>
            </a:r>
            <a:endParaRPr lang="en-AU" b="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A way to show efficient ways of recording data is to look at Aboriginal birth order names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Birth order names in many Aboriginal languages listed separate names for the first ten born, depending on whether they were male or female, so clearly the mathematical concept of these numbers existed even though the ordinal numbers may not exist. The importance of birth order in defining roles and responsibilities to the group presumably was the factor which led to their development.</a:t>
            </a:r>
          </a:p>
          <a:p>
            <a:r>
              <a:rPr lang="en-AU" sz="1200" kern="1200" dirty="0">
                <a:solidFill>
                  <a:schemeClr val="tx1"/>
                </a:solidFill>
                <a:effectLst/>
                <a:latin typeface="+mn-lt"/>
                <a:ea typeface="+mn-ea"/>
                <a:cs typeface="+mn-cs"/>
              </a:rPr>
              <a:t>An example of this is the Kaurna Birth order Names</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for males and females</a:t>
            </a:r>
            <a:r>
              <a:rPr lang="en-AU" sz="1200" kern="1200" baseline="0" dirty="0">
                <a:solidFill>
                  <a:schemeClr val="tx1"/>
                </a:solidFill>
                <a:effectLst/>
                <a:latin typeface="+mn-lt"/>
                <a:ea typeface="+mn-ea"/>
                <a:cs typeface="+mn-cs"/>
              </a:rPr>
              <a:t> </a:t>
            </a:r>
          </a:p>
          <a:p>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Kaurna males</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kern="1200" dirty="0">
                <a:solidFill>
                  <a:schemeClr val="tx1"/>
                </a:solidFill>
                <a:effectLst/>
                <a:latin typeface="+mn-lt"/>
                <a:ea typeface="+mn-ea"/>
                <a:cs typeface="+mn-cs"/>
              </a:rPr>
              <a:t>1</a:t>
            </a:r>
            <a:r>
              <a:rPr lang="en-AU" sz="1200" kern="1200" baseline="30000" dirty="0">
                <a:solidFill>
                  <a:schemeClr val="tx1"/>
                </a:solidFill>
                <a:effectLst/>
                <a:latin typeface="+mn-lt"/>
                <a:ea typeface="+mn-ea"/>
                <a:cs typeface="+mn-cs"/>
              </a:rPr>
              <a:t>st</a:t>
            </a:r>
            <a:r>
              <a:rPr lang="en-AU" sz="1200" kern="1200" dirty="0">
                <a:solidFill>
                  <a:schemeClr val="tx1"/>
                </a:solidFill>
                <a:effectLst/>
                <a:latin typeface="+mn-lt"/>
                <a:ea typeface="+mn-ea"/>
                <a:cs typeface="+mn-cs"/>
              </a:rPr>
              <a:t> born - </a:t>
            </a:r>
            <a:r>
              <a:rPr lang="en-AU" sz="1200" i="1" kern="1200" dirty="0">
                <a:solidFill>
                  <a:schemeClr val="tx1"/>
                </a:solidFill>
                <a:effectLst/>
                <a:latin typeface="+mn-lt"/>
                <a:ea typeface="+mn-ea"/>
                <a:cs typeface="+mn-cs"/>
              </a:rPr>
              <a:t>Kartamaru</a:t>
            </a:r>
            <a:endParaRPr lang="en-A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2</a:t>
            </a:r>
            <a:r>
              <a:rPr lang="en-AU" sz="1200" kern="1200" baseline="30000" dirty="0">
                <a:solidFill>
                  <a:schemeClr val="tx1"/>
                </a:solidFill>
                <a:effectLst/>
                <a:latin typeface="+mn-lt"/>
                <a:ea typeface="+mn-ea"/>
                <a:cs typeface="+mn-cs"/>
              </a:rPr>
              <a:t>nd</a:t>
            </a:r>
            <a:r>
              <a:rPr lang="en-AU" sz="1200" kern="1200" dirty="0">
                <a:solidFill>
                  <a:schemeClr val="tx1"/>
                </a:solidFill>
                <a:effectLst/>
                <a:latin typeface="+mn-lt"/>
                <a:ea typeface="+mn-ea"/>
                <a:cs typeface="+mn-cs"/>
              </a:rPr>
              <a:t> born - </a:t>
            </a:r>
            <a:r>
              <a:rPr lang="en-AU" sz="1200" i="1" kern="1200" dirty="0">
                <a:solidFill>
                  <a:schemeClr val="tx1"/>
                </a:solidFill>
                <a:effectLst/>
                <a:latin typeface="+mn-lt"/>
                <a:ea typeface="+mn-ea"/>
                <a:cs typeface="+mn-cs"/>
              </a:rPr>
              <a:t>Waritya</a:t>
            </a:r>
            <a:endParaRPr lang="en-A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3</a:t>
            </a:r>
            <a:r>
              <a:rPr lang="en-AU" sz="1200" kern="1200" baseline="30000" dirty="0">
                <a:solidFill>
                  <a:schemeClr val="tx1"/>
                </a:solidFill>
                <a:effectLst/>
                <a:latin typeface="+mn-lt"/>
                <a:ea typeface="+mn-ea"/>
                <a:cs typeface="+mn-cs"/>
              </a:rPr>
              <a:t>rd</a:t>
            </a:r>
            <a:r>
              <a:rPr lang="en-AU" sz="1200" kern="1200" dirty="0">
                <a:solidFill>
                  <a:schemeClr val="tx1"/>
                </a:solidFill>
                <a:effectLst/>
                <a:latin typeface="+mn-lt"/>
                <a:ea typeface="+mn-ea"/>
                <a:cs typeface="+mn-cs"/>
              </a:rPr>
              <a:t> born - </a:t>
            </a:r>
            <a:r>
              <a:rPr lang="en-AU" sz="1200" i="1" kern="1200" dirty="0">
                <a:solidFill>
                  <a:schemeClr val="tx1"/>
                </a:solidFill>
                <a:effectLst/>
                <a:latin typeface="+mn-lt"/>
                <a:ea typeface="+mn-ea"/>
                <a:cs typeface="+mn-cs"/>
              </a:rPr>
              <a:t>Kudnitya</a:t>
            </a:r>
            <a:endParaRPr lang="en-A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4</a:t>
            </a:r>
            <a:r>
              <a:rPr lang="en-AU" sz="1200" kern="1200" baseline="30000" dirty="0">
                <a:solidFill>
                  <a:schemeClr val="tx1"/>
                </a:solidFill>
                <a:effectLst/>
                <a:latin typeface="+mn-lt"/>
                <a:ea typeface="+mn-ea"/>
                <a:cs typeface="+mn-cs"/>
              </a:rPr>
              <a:t>th</a:t>
            </a:r>
            <a:r>
              <a:rPr lang="en-AU" sz="1200" kern="1200" dirty="0">
                <a:solidFill>
                  <a:schemeClr val="tx1"/>
                </a:solidFill>
                <a:effectLst/>
                <a:latin typeface="+mn-lt"/>
                <a:ea typeface="+mn-ea"/>
                <a:cs typeface="+mn-cs"/>
              </a:rPr>
              <a:t> born - </a:t>
            </a:r>
            <a:r>
              <a:rPr lang="en-AU" sz="1200" i="1" kern="1200" dirty="0">
                <a:solidFill>
                  <a:schemeClr val="tx1"/>
                </a:solidFill>
                <a:effectLst/>
                <a:latin typeface="+mn-lt"/>
                <a:ea typeface="+mn-ea"/>
                <a:cs typeface="+mn-cs"/>
              </a:rPr>
              <a:t>Munaitya</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5</a:t>
            </a:r>
            <a:r>
              <a:rPr lang="en-AU" sz="1200" kern="1200" baseline="30000" dirty="0">
                <a:solidFill>
                  <a:schemeClr val="tx1"/>
                </a:solidFill>
                <a:effectLst/>
                <a:latin typeface="+mn-lt"/>
                <a:ea typeface="+mn-ea"/>
                <a:cs typeface="+mn-cs"/>
              </a:rPr>
              <a:t>th</a:t>
            </a:r>
            <a:r>
              <a:rPr lang="en-AU" sz="1200" kern="1200" dirty="0">
                <a:solidFill>
                  <a:schemeClr val="tx1"/>
                </a:solidFill>
                <a:effectLst/>
                <a:latin typeface="+mn-lt"/>
                <a:ea typeface="+mn-ea"/>
                <a:cs typeface="+mn-cs"/>
              </a:rPr>
              <a:t> born - </a:t>
            </a:r>
            <a:r>
              <a:rPr lang="en-AU" sz="1200" i="1" kern="1200" dirty="0">
                <a:solidFill>
                  <a:schemeClr val="tx1"/>
                </a:solidFill>
                <a:effectLst/>
                <a:latin typeface="+mn-lt"/>
                <a:ea typeface="+mn-ea"/>
                <a:cs typeface="+mn-cs"/>
              </a:rPr>
              <a:t>Midlaitya</a:t>
            </a:r>
            <a:endParaRPr lang="en-A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6</a:t>
            </a:r>
            <a:r>
              <a:rPr lang="en-AU" sz="1200" kern="1200" baseline="30000" dirty="0">
                <a:solidFill>
                  <a:schemeClr val="tx1"/>
                </a:solidFill>
                <a:effectLst/>
                <a:latin typeface="+mn-lt"/>
                <a:ea typeface="+mn-ea"/>
                <a:cs typeface="+mn-cs"/>
              </a:rPr>
              <a:t>th</a:t>
            </a:r>
            <a:r>
              <a:rPr lang="en-AU" sz="1200" kern="1200" dirty="0">
                <a:solidFill>
                  <a:schemeClr val="tx1"/>
                </a:solidFill>
                <a:effectLst/>
                <a:latin typeface="+mn-lt"/>
                <a:ea typeface="+mn-ea"/>
                <a:cs typeface="+mn-cs"/>
              </a:rPr>
              <a:t> born - </a:t>
            </a:r>
            <a:r>
              <a:rPr lang="en-AU" sz="1200" i="1" kern="1200" dirty="0">
                <a:solidFill>
                  <a:schemeClr val="tx1"/>
                </a:solidFill>
                <a:effectLst/>
                <a:latin typeface="+mn-lt"/>
                <a:ea typeface="+mn-ea"/>
                <a:cs typeface="+mn-cs"/>
              </a:rPr>
              <a:t>Marrutya</a:t>
            </a:r>
            <a:endParaRPr lang="en-A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7</a:t>
            </a:r>
            <a:r>
              <a:rPr lang="en-AU" sz="1200" kern="1200" baseline="30000" dirty="0">
                <a:solidFill>
                  <a:schemeClr val="tx1"/>
                </a:solidFill>
                <a:effectLst/>
                <a:latin typeface="+mn-lt"/>
                <a:ea typeface="+mn-ea"/>
                <a:cs typeface="+mn-cs"/>
              </a:rPr>
              <a:t>th</a:t>
            </a:r>
            <a:r>
              <a:rPr lang="en-AU" sz="1200" kern="1200" dirty="0">
                <a:solidFill>
                  <a:schemeClr val="tx1"/>
                </a:solidFill>
                <a:effectLst/>
                <a:latin typeface="+mn-lt"/>
                <a:ea typeface="+mn-ea"/>
                <a:cs typeface="+mn-cs"/>
              </a:rPr>
              <a:t> born - </a:t>
            </a:r>
            <a:r>
              <a:rPr lang="en-AU" sz="1200" i="1" kern="1200" dirty="0">
                <a:solidFill>
                  <a:schemeClr val="tx1"/>
                </a:solidFill>
                <a:effectLst/>
                <a:latin typeface="+mn-lt"/>
                <a:ea typeface="+mn-ea"/>
                <a:cs typeface="+mn-cs"/>
              </a:rPr>
              <a:t>Wangutya</a:t>
            </a:r>
            <a:endParaRPr lang="en-A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8</a:t>
            </a:r>
            <a:r>
              <a:rPr lang="en-AU" sz="1200" kern="1200" baseline="30000" dirty="0">
                <a:solidFill>
                  <a:schemeClr val="tx1"/>
                </a:solidFill>
                <a:effectLst/>
                <a:latin typeface="+mn-lt"/>
                <a:ea typeface="+mn-ea"/>
                <a:cs typeface="+mn-cs"/>
              </a:rPr>
              <a:t>th</a:t>
            </a:r>
            <a:r>
              <a:rPr lang="en-AU" sz="1200" kern="1200" dirty="0">
                <a:solidFill>
                  <a:schemeClr val="tx1"/>
                </a:solidFill>
                <a:effectLst/>
                <a:latin typeface="+mn-lt"/>
                <a:ea typeface="+mn-ea"/>
                <a:cs typeface="+mn-cs"/>
              </a:rPr>
              <a:t> born - </a:t>
            </a:r>
            <a:r>
              <a:rPr lang="en-AU" sz="1200" i="1" kern="1200" dirty="0">
                <a:solidFill>
                  <a:schemeClr val="tx1"/>
                </a:solidFill>
                <a:effectLst/>
                <a:latin typeface="+mn-lt"/>
                <a:ea typeface="+mn-ea"/>
                <a:cs typeface="+mn-cs"/>
              </a:rPr>
              <a:t>Not recorded</a:t>
            </a:r>
            <a:endParaRPr lang="en-A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9</a:t>
            </a:r>
            <a:r>
              <a:rPr lang="en-AU" sz="1200" kern="1200" baseline="30000" dirty="0">
                <a:solidFill>
                  <a:schemeClr val="tx1"/>
                </a:solidFill>
                <a:effectLst/>
                <a:latin typeface="+mn-lt"/>
                <a:ea typeface="+mn-ea"/>
                <a:cs typeface="+mn-cs"/>
              </a:rPr>
              <a:t>th</a:t>
            </a:r>
            <a:r>
              <a:rPr lang="en-AU" sz="1200" kern="1200" dirty="0">
                <a:solidFill>
                  <a:schemeClr val="tx1"/>
                </a:solidFill>
                <a:effectLst/>
                <a:latin typeface="+mn-lt"/>
                <a:ea typeface="+mn-ea"/>
                <a:cs typeface="+mn-cs"/>
              </a:rPr>
              <a:t> born - </a:t>
            </a:r>
            <a:r>
              <a:rPr lang="en-AU" sz="1200" i="1" kern="1200" dirty="0">
                <a:solidFill>
                  <a:schemeClr val="tx1"/>
                </a:solidFill>
                <a:effectLst/>
                <a:latin typeface="+mn-lt"/>
                <a:ea typeface="+mn-ea"/>
                <a:cs typeface="+mn-cs"/>
              </a:rPr>
              <a:t>Ngadlaitya</a:t>
            </a:r>
          </a:p>
          <a:p>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Kaurna Females</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1</a:t>
            </a:r>
            <a:r>
              <a:rPr lang="en-AU" sz="1200" kern="1200" baseline="30000" dirty="0">
                <a:solidFill>
                  <a:schemeClr val="tx1"/>
                </a:solidFill>
                <a:effectLst/>
                <a:latin typeface="+mn-lt"/>
                <a:ea typeface="+mn-ea"/>
                <a:cs typeface="+mn-cs"/>
              </a:rPr>
              <a:t>st</a:t>
            </a:r>
            <a:r>
              <a:rPr lang="en-AU" sz="1200" kern="1200" dirty="0">
                <a:solidFill>
                  <a:schemeClr val="tx1"/>
                </a:solidFill>
                <a:effectLst/>
                <a:latin typeface="+mn-lt"/>
                <a:ea typeface="+mn-ea"/>
                <a:cs typeface="+mn-cs"/>
              </a:rPr>
              <a:t> born - </a:t>
            </a:r>
            <a:r>
              <a:rPr lang="en-AU" sz="1200" i="1" kern="1200" dirty="0">
                <a:solidFill>
                  <a:schemeClr val="tx1"/>
                </a:solidFill>
                <a:effectLst/>
                <a:latin typeface="+mn-lt"/>
                <a:ea typeface="+mn-ea"/>
                <a:cs typeface="+mn-cs"/>
              </a:rPr>
              <a:t>Kartanya</a:t>
            </a:r>
            <a:endParaRPr lang="en-A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2</a:t>
            </a:r>
            <a:r>
              <a:rPr lang="en-AU" sz="1200" kern="1200" baseline="30000" dirty="0">
                <a:solidFill>
                  <a:schemeClr val="tx1"/>
                </a:solidFill>
                <a:effectLst/>
                <a:latin typeface="+mn-lt"/>
                <a:ea typeface="+mn-ea"/>
                <a:cs typeface="+mn-cs"/>
              </a:rPr>
              <a:t>nd</a:t>
            </a:r>
            <a:r>
              <a:rPr lang="en-AU" sz="1200" kern="1200" dirty="0">
                <a:solidFill>
                  <a:schemeClr val="tx1"/>
                </a:solidFill>
                <a:effectLst/>
                <a:latin typeface="+mn-lt"/>
                <a:ea typeface="+mn-ea"/>
                <a:cs typeface="+mn-cs"/>
              </a:rPr>
              <a:t> born - </a:t>
            </a:r>
            <a:r>
              <a:rPr lang="en-AU" sz="1200" i="1" kern="1200" dirty="0">
                <a:solidFill>
                  <a:schemeClr val="tx1"/>
                </a:solidFill>
                <a:effectLst/>
                <a:latin typeface="+mn-lt"/>
                <a:ea typeface="+mn-ea"/>
                <a:cs typeface="+mn-cs"/>
              </a:rPr>
              <a:t>Warooyoo</a:t>
            </a:r>
            <a:endParaRPr lang="en-A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3</a:t>
            </a:r>
            <a:r>
              <a:rPr lang="en-AU" sz="1200" kern="1200" baseline="30000" dirty="0">
                <a:solidFill>
                  <a:schemeClr val="tx1"/>
                </a:solidFill>
                <a:effectLst/>
                <a:latin typeface="+mn-lt"/>
                <a:ea typeface="+mn-ea"/>
                <a:cs typeface="+mn-cs"/>
              </a:rPr>
              <a:t>rd</a:t>
            </a:r>
            <a:r>
              <a:rPr lang="en-AU" sz="1200" kern="1200" dirty="0">
                <a:solidFill>
                  <a:schemeClr val="tx1"/>
                </a:solidFill>
                <a:effectLst/>
                <a:latin typeface="+mn-lt"/>
                <a:ea typeface="+mn-ea"/>
                <a:cs typeface="+mn-cs"/>
              </a:rPr>
              <a:t> born - </a:t>
            </a:r>
            <a:r>
              <a:rPr lang="en-AU" sz="1200" i="1" kern="1200" dirty="0">
                <a:solidFill>
                  <a:schemeClr val="tx1"/>
                </a:solidFill>
                <a:effectLst/>
                <a:latin typeface="+mn-lt"/>
                <a:ea typeface="+mn-ea"/>
                <a:cs typeface="+mn-cs"/>
              </a:rPr>
              <a:t>Kudnato</a:t>
            </a:r>
            <a:endParaRPr lang="en-A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4</a:t>
            </a:r>
            <a:r>
              <a:rPr lang="en-AU" sz="1200" kern="1200" baseline="30000" dirty="0">
                <a:solidFill>
                  <a:schemeClr val="tx1"/>
                </a:solidFill>
                <a:effectLst/>
                <a:latin typeface="+mn-lt"/>
                <a:ea typeface="+mn-ea"/>
                <a:cs typeface="+mn-cs"/>
              </a:rPr>
              <a:t>th</a:t>
            </a:r>
            <a:r>
              <a:rPr lang="en-AU" sz="1200" kern="1200" dirty="0">
                <a:solidFill>
                  <a:schemeClr val="tx1"/>
                </a:solidFill>
                <a:effectLst/>
                <a:latin typeface="+mn-lt"/>
                <a:ea typeface="+mn-ea"/>
                <a:cs typeface="+mn-cs"/>
              </a:rPr>
              <a:t> born - </a:t>
            </a:r>
            <a:r>
              <a:rPr lang="en-AU" sz="1200" i="1" kern="1200" dirty="0">
                <a:solidFill>
                  <a:schemeClr val="tx1"/>
                </a:solidFill>
                <a:effectLst/>
                <a:latin typeface="+mn-lt"/>
                <a:ea typeface="+mn-ea"/>
                <a:cs typeface="+mn-cs"/>
              </a:rPr>
              <a:t>Munato</a:t>
            </a:r>
            <a:endParaRPr lang="en-A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5</a:t>
            </a:r>
            <a:r>
              <a:rPr lang="en-AU" sz="1200" kern="1200" baseline="30000" dirty="0">
                <a:solidFill>
                  <a:schemeClr val="tx1"/>
                </a:solidFill>
                <a:effectLst/>
                <a:latin typeface="+mn-lt"/>
                <a:ea typeface="+mn-ea"/>
                <a:cs typeface="+mn-cs"/>
              </a:rPr>
              <a:t>th</a:t>
            </a:r>
            <a:r>
              <a:rPr lang="en-AU" sz="1200" kern="1200" dirty="0">
                <a:solidFill>
                  <a:schemeClr val="tx1"/>
                </a:solidFill>
                <a:effectLst/>
                <a:latin typeface="+mn-lt"/>
                <a:ea typeface="+mn-ea"/>
                <a:cs typeface="+mn-cs"/>
              </a:rPr>
              <a:t> born - </a:t>
            </a:r>
            <a:r>
              <a:rPr lang="en-AU" sz="1200" i="1" kern="1200" dirty="0">
                <a:solidFill>
                  <a:schemeClr val="tx1"/>
                </a:solidFill>
                <a:effectLst/>
                <a:latin typeface="+mn-lt"/>
                <a:ea typeface="+mn-ea"/>
                <a:cs typeface="+mn-cs"/>
              </a:rPr>
              <a:t>Midlato</a:t>
            </a:r>
            <a:endParaRPr lang="en-A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6</a:t>
            </a:r>
            <a:r>
              <a:rPr lang="en-AU" sz="1200" kern="1200" baseline="30000" dirty="0">
                <a:solidFill>
                  <a:schemeClr val="tx1"/>
                </a:solidFill>
                <a:effectLst/>
                <a:latin typeface="+mn-lt"/>
                <a:ea typeface="+mn-ea"/>
                <a:cs typeface="+mn-cs"/>
              </a:rPr>
              <a:t>th</a:t>
            </a:r>
            <a:r>
              <a:rPr lang="en-AU" sz="1200" kern="1200" dirty="0">
                <a:solidFill>
                  <a:schemeClr val="tx1"/>
                </a:solidFill>
                <a:effectLst/>
                <a:latin typeface="+mn-lt"/>
                <a:ea typeface="+mn-ea"/>
                <a:cs typeface="+mn-cs"/>
              </a:rPr>
              <a:t> born - </a:t>
            </a:r>
            <a:r>
              <a:rPr lang="en-AU" sz="1200" i="1" kern="1200" dirty="0">
                <a:solidFill>
                  <a:schemeClr val="tx1"/>
                </a:solidFill>
                <a:effectLst/>
                <a:latin typeface="+mn-lt"/>
                <a:ea typeface="+mn-ea"/>
                <a:cs typeface="+mn-cs"/>
              </a:rPr>
              <a:t>Marruato</a:t>
            </a:r>
            <a:endParaRPr lang="en-A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7</a:t>
            </a:r>
            <a:r>
              <a:rPr lang="en-AU" sz="1200" kern="1200" baseline="30000" dirty="0">
                <a:solidFill>
                  <a:schemeClr val="tx1"/>
                </a:solidFill>
                <a:effectLst/>
                <a:latin typeface="+mn-lt"/>
                <a:ea typeface="+mn-ea"/>
                <a:cs typeface="+mn-cs"/>
              </a:rPr>
              <a:t>th</a:t>
            </a:r>
            <a:r>
              <a:rPr lang="en-AU" sz="1200" kern="1200" dirty="0">
                <a:solidFill>
                  <a:schemeClr val="tx1"/>
                </a:solidFill>
                <a:effectLst/>
                <a:latin typeface="+mn-lt"/>
                <a:ea typeface="+mn-ea"/>
                <a:cs typeface="+mn-cs"/>
              </a:rPr>
              <a:t> born - </a:t>
            </a:r>
            <a:r>
              <a:rPr lang="en-AU" sz="1200" i="1" kern="1200" dirty="0">
                <a:solidFill>
                  <a:schemeClr val="tx1"/>
                </a:solidFill>
                <a:effectLst/>
                <a:latin typeface="+mn-lt"/>
                <a:ea typeface="+mn-ea"/>
                <a:cs typeface="+mn-cs"/>
              </a:rPr>
              <a:t>Wanguato</a:t>
            </a:r>
            <a:endParaRPr lang="en-A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8</a:t>
            </a:r>
            <a:r>
              <a:rPr lang="en-AU" sz="1200" kern="1200" baseline="30000" dirty="0">
                <a:solidFill>
                  <a:schemeClr val="tx1"/>
                </a:solidFill>
                <a:effectLst/>
                <a:latin typeface="+mn-lt"/>
                <a:ea typeface="+mn-ea"/>
                <a:cs typeface="+mn-cs"/>
              </a:rPr>
              <a:t>th</a:t>
            </a:r>
            <a:r>
              <a:rPr lang="en-AU" sz="1200" kern="1200" dirty="0">
                <a:solidFill>
                  <a:schemeClr val="tx1"/>
                </a:solidFill>
                <a:effectLst/>
                <a:latin typeface="+mn-lt"/>
                <a:ea typeface="+mn-ea"/>
                <a:cs typeface="+mn-cs"/>
              </a:rPr>
              <a:t> born - </a:t>
            </a:r>
            <a:r>
              <a:rPr lang="en-AU" sz="1200" i="1" kern="1200" dirty="0">
                <a:solidFill>
                  <a:schemeClr val="tx1"/>
                </a:solidFill>
                <a:effectLst/>
                <a:latin typeface="+mn-lt"/>
                <a:ea typeface="+mn-ea"/>
                <a:cs typeface="+mn-cs"/>
              </a:rPr>
              <a:t>Not recorded</a:t>
            </a:r>
            <a:endParaRPr lang="en-A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9</a:t>
            </a:r>
            <a:r>
              <a:rPr lang="en-AU" sz="1200" kern="1200" baseline="30000" dirty="0">
                <a:solidFill>
                  <a:schemeClr val="tx1"/>
                </a:solidFill>
                <a:effectLst/>
                <a:latin typeface="+mn-lt"/>
                <a:ea typeface="+mn-ea"/>
                <a:cs typeface="+mn-cs"/>
              </a:rPr>
              <a:t>th</a:t>
            </a:r>
            <a:r>
              <a:rPr lang="en-AU" sz="1200" kern="1200" dirty="0">
                <a:solidFill>
                  <a:schemeClr val="tx1"/>
                </a:solidFill>
                <a:effectLst/>
                <a:latin typeface="+mn-lt"/>
                <a:ea typeface="+mn-ea"/>
                <a:cs typeface="+mn-cs"/>
              </a:rPr>
              <a:t> born – </a:t>
            </a:r>
            <a:r>
              <a:rPr lang="en-AU" sz="1200" i="1" kern="1200" dirty="0">
                <a:solidFill>
                  <a:schemeClr val="tx1"/>
                </a:solidFill>
                <a:effectLst/>
                <a:latin typeface="+mn-lt"/>
                <a:ea typeface="+mn-ea"/>
                <a:cs typeface="+mn-cs"/>
              </a:rPr>
              <a:t>Ngadlaato</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Students could be given the data in a text passage, and asked to present it in a meaningful and efficient way. </a:t>
            </a:r>
          </a:p>
          <a:p>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u="sng" baseline="0" dirty="0"/>
              <a:t>Year 4</a:t>
            </a:r>
            <a:r>
              <a:rPr lang="en-AU" b="1" u="sng" dirty="0"/>
              <a:t> Teaching resources</a:t>
            </a:r>
          </a:p>
          <a:p>
            <a:pPr lvl="0"/>
            <a:r>
              <a:rPr lang="en-AU" sz="1200" kern="1200" dirty="0">
                <a:solidFill>
                  <a:schemeClr val="tx1"/>
                </a:solidFill>
                <a:effectLst/>
                <a:latin typeface="+mn-lt"/>
                <a:ea typeface="+mn-ea"/>
                <a:cs typeface="+mn-cs"/>
              </a:rPr>
              <a:t>Explore the patterns of weaving produced by the Ngarrindjeri or other Aboriginal groups </a:t>
            </a:r>
          </a:p>
          <a:p>
            <a:pPr lvl="0"/>
            <a:r>
              <a:rPr lang="en-AU" sz="1200" kern="1200" dirty="0">
                <a:solidFill>
                  <a:schemeClr val="tx1"/>
                </a:solidFill>
                <a:effectLst/>
                <a:latin typeface="+mn-lt"/>
                <a:ea typeface="+mn-ea"/>
                <a:cs typeface="+mn-cs"/>
              </a:rPr>
              <a:t>Explore the patterns and symmetries of various art works</a:t>
            </a:r>
          </a:p>
          <a:p>
            <a:pPr lvl="0"/>
            <a:r>
              <a:rPr lang="en-AU" sz="1200" kern="1200" dirty="0">
                <a:solidFill>
                  <a:schemeClr val="tx1"/>
                </a:solidFill>
                <a:effectLst/>
                <a:latin typeface="+mn-lt"/>
                <a:ea typeface="+mn-ea"/>
                <a:cs typeface="+mn-cs"/>
              </a:rPr>
              <a:t>Make patterns using traditional Aboriginal symbols</a:t>
            </a:r>
          </a:p>
          <a:p>
            <a:pPr lvl="0"/>
            <a:r>
              <a:rPr lang="en-AU" sz="1200" kern="1200" dirty="0">
                <a:solidFill>
                  <a:schemeClr val="tx1"/>
                </a:solidFill>
                <a:effectLst/>
                <a:latin typeface="+mn-lt"/>
                <a:ea typeface="+mn-ea"/>
                <a:cs typeface="+mn-cs"/>
              </a:rPr>
              <a:t>Transfer number, shape, colour patterns to clap sticks and vice versa</a:t>
            </a:r>
          </a:p>
          <a:p>
            <a:pPr lvl="0"/>
            <a:r>
              <a:rPr lang="en-AU" sz="1200" kern="1200" dirty="0">
                <a:solidFill>
                  <a:schemeClr val="tx1"/>
                </a:solidFill>
                <a:effectLst/>
                <a:latin typeface="+mn-lt"/>
                <a:ea typeface="+mn-ea"/>
                <a:cs typeface="+mn-cs"/>
              </a:rPr>
              <a:t>Weave patterns using traditional Aboriginal colours and patterns</a:t>
            </a:r>
          </a:p>
          <a:p>
            <a:pPr lvl="0"/>
            <a:r>
              <a:rPr lang="en-AU" sz="1200" kern="1200" dirty="0">
                <a:solidFill>
                  <a:schemeClr val="tx1"/>
                </a:solidFill>
                <a:effectLst/>
                <a:latin typeface="+mn-lt"/>
                <a:ea typeface="+mn-ea"/>
                <a:cs typeface="+mn-cs"/>
              </a:rPr>
              <a:t>See:</a:t>
            </a:r>
          </a:p>
          <a:p>
            <a:r>
              <a:rPr lang="en-AU" sz="1200" u="none" strike="noStrike" kern="1200" dirty="0">
                <a:solidFill>
                  <a:schemeClr val="tx1"/>
                </a:solidFill>
                <a:effectLst/>
                <a:latin typeface="+mn-lt"/>
                <a:ea typeface="+mn-ea"/>
                <a:cs typeface="+mn-cs"/>
              </a:rPr>
              <a:t>Aboriginal art sites on the www.</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This slide show has</a:t>
            </a:r>
            <a:r>
              <a:rPr lang="en-AU" sz="1200" kern="1200" baseline="0" dirty="0">
                <a:solidFill>
                  <a:schemeClr val="tx1"/>
                </a:solidFill>
                <a:effectLst/>
                <a:latin typeface="+mn-lt"/>
                <a:ea typeface="+mn-ea"/>
                <a:cs typeface="+mn-cs"/>
              </a:rPr>
              <a:t> some very good ideas about patterning using Aboriginal art; </a:t>
            </a:r>
            <a:r>
              <a:rPr lang="en-AU" sz="1200" kern="1200" dirty="0">
                <a:solidFill>
                  <a:schemeClr val="tx1"/>
                </a:solidFill>
                <a:effectLst/>
                <a:latin typeface="+mn-lt"/>
                <a:ea typeface="+mn-ea"/>
                <a:cs typeface="+mn-cs"/>
              </a:rPr>
              <a:t> http://www.slideshare.net/elealber/aboriginal-art-presentation</a:t>
            </a:r>
          </a:p>
          <a:p>
            <a:r>
              <a:rPr lang="en-AU"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u="sng" baseline="0" dirty="0"/>
              <a:t>Year 5</a:t>
            </a:r>
            <a:r>
              <a:rPr lang="en-AU" b="1" u="sng" dirty="0"/>
              <a:t> Teaching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Students activities: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Traditional Aboriginal concepts of distance are often embedded in practical real terms such as a place being a half day’s travel by foot (past) or two hours by car, rather than saying a certain number of kilometres. This is no different to the usage of most other Australians.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Students could investigate and measure distance travelled by spiritual ancestors e.g. in the Dreaming story </a:t>
            </a:r>
            <a:r>
              <a:rPr lang="en-AU" sz="1200" kern="1200" dirty="0" err="1">
                <a:solidFill>
                  <a:schemeClr val="tx1"/>
                </a:solidFill>
                <a:effectLst/>
                <a:latin typeface="+mn-lt"/>
                <a:ea typeface="+mn-ea"/>
                <a:cs typeface="+mn-cs"/>
              </a:rPr>
              <a:t>Tjilbruke</a:t>
            </a:r>
            <a:r>
              <a:rPr lang="en-AU" sz="1200" kern="1200" dirty="0">
                <a:solidFill>
                  <a:schemeClr val="tx1"/>
                </a:solidFill>
                <a:effectLst/>
                <a:latin typeface="+mn-lt"/>
                <a:ea typeface="+mn-ea"/>
                <a:cs typeface="+mn-cs"/>
              </a:rPr>
              <a:t> or the </a:t>
            </a:r>
            <a:r>
              <a:rPr lang="en-AU" sz="1200" kern="1200" dirty="0" err="1">
                <a:solidFill>
                  <a:schemeClr val="tx1"/>
                </a:solidFill>
                <a:effectLst/>
                <a:latin typeface="+mn-lt"/>
                <a:ea typeface="+mn-ea"/>
                <a:cs typeface="+mn-cs"/>
              </a:rPr>
              <a:t>Ngurunderi</a:t>
            </a:r>
            <a:r>
              <a:rPr lang="en-AU" sz="1200" kern="1200" dirty="0">
                <a:solidFill>
                  <a:schemeClr val="tx1"/>
                </a:solidFill>
                <a:effectLst/>
                <a:latin typeface="+mn-lt"/>
                <a:ea typeface="+mn-ea"/>
                <a:cs typeface="+mn-cs"/>
              </a:rPr>
              <a:t> story which goes from the junction of the Darling and Murray Rivers to mouth, Coorong and Encounter Bay.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Estimate the distance in kilometres as well as how many days it might take to walk, taking into consideration hills, heat, cold, bush, rest times and extra weight to be carried.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Calculate the distance to be travelled by vehicle taking into consideration, in addition to the number of kilometres, the dangers of night travel (colliding with cattle, kangaroos), washed away roads, bulldust, flat tyres and rest stops.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Work out the distance travelled on the Dreaming Trail using standard / non-standard measurements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Estimate and then calculate how long it would take if this route were travelled at different speeds. Choose 3 different speeds and compare. Brainstorm ways to do this.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Estimate the quantity of water that might be needed for the journey (purposes?)</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Present data in interesting and visually effective ways. Make use of graphs and digital technologies </a:t>
            </a:r>
          </a:p>
          <a:p>
            <a:pPr marL="0" indent="0">
              <a:buFont typeface="Arial" panose="020B0604020202020204" pitchFamily="34" charset="0"/>
              <a:buNone/>
            </a:pP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Paul </a:t>
            </a:r>
            <a:r>
              <a:rPr lang="en-AU" sz="1200" kern="1200" dirty="0" err="1">
                <a:solidFill>
                  <a:schemeClr val="tx1"/>
                </a:solidFill>
                <a:effectLst/>
                <a:latin typeface="+mn-lt"/>
                <a:ea typeface="+mn-ea"/>
                <a:cs typeface="+mn-cs"/>
              </a:rPr>
              <a:t>Memmott</a:t>
            </a:r>
            <a:r>
              <a:rPr lang="en-AU" sz="1200" kern="1200" dirty="0">
                <a:solidFill>
                  <a:schemeClr val="tx1"/>
                </a:solidFill>
                <a:effectLst/>
                <a:latin typeface="+mn-lt"/>
                <a:ea typeface="+mn-ea"/>
                <a:cs typeface="+mn-cs"/>
              </a:rPr>
              <a:t> in his paper, </a:t>
            </a:r>
            <a:r>
              <a:rPr lang="en-AU" sz="1200" i="1" kern="1200" dirty="0" err="1">
                <a:solidFill>
                  <a:schemeClr val="tx1"/>
                </a:solidFill>
                <a:effectLst/>
                <a:latin typeface="+mn-lt"/>
                <a:ea typeface="+mn-ea"/>
                <a:cs typeface="+mn-cs"/>
              </a:rPr>
              <a:t>Tangkic</a:t>
            </a:r>
            <a:r>
              <a:rPr lang="en-AU" sz="1200" i="1" kern="1200" dirty="0">
                <a:solidFill>
                  <a:schemeClr val="tx1"/>
                </a:solidFill>
                <a:effectLst/>
                <a:latin typeface="+mn-lt"/>
                <a:ea typeface="+mn-ea"/>
                <a:cs typeface="+mn-cs"/>
              </a:rPr>
              <a:t> Orders of Time: an anthropological approach to time study</a:t>
            </a:r>
            <a:r>
              <a:rPr lang="en-AU" sz="1200" kern="1200" dirty="0">
                <a:solidFill>
                  <a:schemeClr val="tx1"/>
                </a:solidFill>
                <a:effectLst/>
                <a:latin typeface="+mn-lt"/>
                <a:ea typeface="+mn-ea"/>
                <a:cs typeface="+mn-cs"/>
              </a:rPr>
              <a:t>, considers the traditional time constructs and orders of Aboriginal coastal hunter - fisher - gatherers who occupy the Wellesley Islands and adjacent coastline of the southern Gulf of Carpentaria in northern Australia. They are divided into four groups, the Lardil, </a:t>
            </a:r>
            <a:r>
              <a:rPr lang="en-AU" sz="1200" kern="1200" dirty="0" err="1">
                <a:solidFill>
                  <a:schemeClr val="tx1"/>
                </a:solidFill>
                <a:effectLst/>
                <a:latin typeface="+mn-lt"/>
                <a:ea typeface="+mn-ea"/>
                <a:cs typeface="+mn-cs"/>
              </a:rPr>
              <a:t>Yangkaal</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Ganggalida</a:t>
            </a:r>
            <a:r>
              <a:rPr lang="en-AU" sz="1200" kern="1200" dirty="0">
                <a:solidFill>
                  <a:schemeClr val="tx1"/>
                </a:solidFill>
                <a:effectLst/>
                <a:latin typeface="+mn-lt"/>
                <a:ea typeface="+mn-ea"/>
                <a:cs typeface="+mn-cs"/>
              </a:rPr>
              <a:t> and </a:t>
            </a:r>
            <a:r>
              <a:rPr lang="en-AU" sz="1200" kern="1200" dirty="0" err="1">
                <a:solidFill>
                  <a:schemeClr val="tx1"/>
                </a:solidFill>
                <a:effectLst/>
                <a:latin typeface="+mn-lt"/>
                <a:ea typeface="+mn-ea"/>
                <a:cs typeface="+mn-cs"/>
              </a:rPr>
              <a:t>Kaiadilt</a:t>
            </a:r>
            <a:r>
              <a:rPr lang="en-AU" sz="1200" kern="1200" dirty="0">
                <a:solidFill>
                  <a:schemeClr val="tx1"/>
                </a:solidFill>
                <a:effectLst/>
                <a:latin typeface="+mn-lt"/>
                <a:ea typeface="+mn-ea"/>
                <a:cs typeface="+mn-cs"/>
              </a:rPr>
              <a:t>. Because the languages of the four tribal groups are closely related, anthropologists categorize them as the “</a:t>
            </a:r>
            <a:r>
              <a:rPr lang="en-AU" sz="1200" kern="1200" dirty="0" err="1">
                <a:solidFill>
                  <a:schemeClr val="tx1"/>
                </a:solidFill>
                <a:effectLst/>
                <a:latin typeface="+mn-lt"/>
                <a:ea typeface="+mn-ea"/>
                <a:cs typeface="+mn-cs"/>
              </a:rPr>
              <a:t>Tangkic</a:t>
            </a:r>
            <a:r>
              <a:rPr lang="en-AU" sz="1200" kern="1200" dirty="0">
                <a:solidFill>
                  <a:schemeClr val="tx1"/>
                </a:solidFill>
                <a:effectLst/>
                <a:latin typeface="+mn-lt"/>
                <a:ea typeface="+mn-ea"/>
                <a:cs typeface="+mn-cs"/>
              </a:rPr>
              <a:t>” language group based on the shared word, </a:t>
            </a:r>
            <a:r>
              <a:rPr lang="en-AU" sz="1200" i="1" kern="1200" dirty="0">
                <a:solidFill>
                  <a:schemeClr val="tx1"/>
                </a:solidFill>
                <a:effectLst/>
                <a:latin typeface="+mn-lt"/>
                <a:ea typeface="+mn-ea"/>
                <a:cs typeface="+mn-cs"/>
              </a:rPr>
              <a:t>tangka</a:t>
            </a:r>
            <a:r>
              <a:rPr lang="en-AU" sz="1200" kern="1200" dirty="0">
                <a:solidFill>
                  <a:schemeClr val="tx1"/>
                </a:solidFill>
                <a:effectLst/>
                <a:latin typeface="+mn-lt"/>
                <a:ea typeface="+mn-ea"/>
                <a:cs typeface="+mn-cs"/>
              </a:rPr>
              <a:t>, meaning “person”.</a:t>
            </a:r>
          </a:p>
          <a:p>
            <a:r>
              <a:rPr lang="en-AU" sz="1200" i="1" kern="1200" dirty="0">
                <a:solidFill>
                  <a:schemeClr val="tx1"/>
                </a:solidFill>
                <a:effectLst/>
                <a:latin typeface="+mn-lt"/>
                <a:ea typeface="+mn-ea"/>
                <a:cs typeface="+mn-cs"/>
              </a:rPr>
              <a:t>‘…The importance of natural time orders in traditional Aboriginal life is stressed throughout the ethnographic evidence for the whole continent. These orders consist of solar rhythms and associated diurnal/nocturnal cycles, seasonal cycles, changes in climate, flora, fauna and other environmental conditions (e.g. quantities of surface water); also lunar rhythms and associated tidal movement and animal behaviour. Many units of </a:t>
            </a:r>
            <a:r>
              <a:rPr lang="en-AU" sz="1200" i="1" kern="1200" dirty="0" err="1">
                <a:solidFill>
                  <a:schemeClr val="tx1"/>
                </a:solidFill>
                <a:effectLst/>
                <a:latin typeface="+mn-lt"/>
                <a:ea typeface="+mn-ea"/>
                <a:cs typeface="+mn-cs"/>
              </a:rPr>
              <a:t>Tangkic</a:t>
            </a:r>
            <a:r>
              <a:rPr lang="en-AU" sz="1200" i="1" kern="1200" dirty="0">
                <a:solidFill>
                  <a:schemeClr val="tx1"/>
                </a:solidFill>
                <a:effectLst/>
                <a:latin typeface="+mn-lt"/>
                <a:ea typeface="+mn-ea"/>
                <a:cs typeface="+mn-cs"/>
              </a:rPr>
              <a:t> time which are embedded in language are, predictably, natural units of time. </a:t>
            </a:r>
            <a:endParaRPr lang="en-AU" sz="1200" kern="1200" dirty="0">
              <a:solidFill>
                <a:schemeClr val="tx1"/>
              </a:solidFill>
              <a:effectLst/>
              <a:latin typeface="+mn-lt"/>
              <a:ea typeface="+mn-ea"/>
              <a:cs typeface="+mn-cs"/>
            </a:endParaRPr>
          </a:p>
          <a:p>
            <a:r>
              <a:rPr lang="en-AU" sz="1200" i="1" kern="1200" dirty="0">
                <a:solidFill>
                  <a:schemeClr val="tx1"/>
                </a:solidFill>
                <a:effectLst/>
                <a:latin typeface="+mn-lt"/>
                <a:ea typeface="+mn-ea"/>
                <a:cs typeface="+mn-cs"/>
              </a:rPr>
              <a:t>For example the </a:t>
            </a:r>
            <a:r>
              <a:rPr lang="en-AU" sz="1200" i="1" kern="1200" dirty="0" err="1">
                <a:solidFill>
                  <a:schemeClr val="tx1"/>
                </a:solidFill>
                <a:effectLst/>
                <a:latin typeface="+mn-lt"/>
                <a:ea typeface="+mn-ea"/>
                <a:cs typeface="+mn-cs"/>
              </a:rPr>
              <a:t>Kaiadilt</a:t>
            </a:r>
            <a:r>
              <a:rPr lang="en-AU" sz="1200" i="1" kern="1200" dirty="0">
                <a:solidFill>
                  <a:schemeClr val="tx1"/>
                </a:solidFill>
                <a:effectLst/>
                <a:latin typeface="+mn-lt"/>
                <a:ea typeface="+mn-ea"/>
                <a:cs typeface="+mn-cs"/>
              </a:rPr>
              <a:t> have terms for “early (pre-dawn) morning”, “daybreak”, “morning”, “midday”, “late afternoon”, “just before sunset”, “sunset” and “middle of night”, and lexicon for the lunar cycle includes “new moon”, “half moon”, “full moon” and “old moon”. Temporal reference can also be made using tidal conditions since all coastal-dwelling </a:t>
            </a:r>
            <a:r>
              <a:rPr lang="en-AU" sz="1200" i="1" kern="1200" dirty="0" err="1">
                <a:solidFill>
                  <a:schemeClr val="tx1"/>
                </a:solidFill>
                <a:effectLst/>
                <a:latin typeface="+mn-lt"/>
                <a:ea typeface="+mn-ea"/>
                <a:cs typeface="+mn-cs"/>
              </a:rPr>
              <a:t>Tangkic</a:t>
            </a:r>
            <a:r>
              <a:rPr lang="en-AU" sz="1200" i="1" kern="1200" dirty="0">
                <a:solidFill>
                  <a:schemeClr val="tx1"/>
                </a:solidFill>
                <a:effectLst/>
                <a:latin typeface="+mn-lt"/>
                <a:ea typeface="+mn-ea"/>
                <a:cs typeface="+mn-cs"/>
              </a:rPr>
              <a:t> people are conscious of tidal movement. Thus the </a:t>
            </a:r>
            <a:r>
              <a:rPr lang="en-AU" sz="1200" i="1" kern="1200" dirty="0" err="1">
                <a:solidFill>
                  <a:schemeClr val="tx1"/>
                </a:solidFill>
                <a:effectLst/>
                <a:latin typeface="+mn-lt"/>
                <a:ea typeface="+mn-ea"/>
                <a:cs typeface="+mn-cs"/>
              </a:rPr>
              <a:t>Kaiadilt</a:t>
            </a:r>
            <a:r>
              <a:rPr lang="en-AU" sz="1200" i="1" kern="1200" dirty="0">
                <a:solidFill>
                  <a:schemeClr val="tx1"/>
                </a:solidFill>
                <a:effectLst/>
                <a:latin typeface="+mn-lt"/>
                <a:ea typeface="+mn-ea"/>
                <a:cs typeface="+mn-cs"/>
              </a:rPr>
              <a:t> have words for “high tide”, “rising tide”, “half-tide”, “low tide”, “very low tide” and “ebbing tide”. In organizing and sequencing marine hunting which traditionally involved nets, raft travel, and the use of bark torches, the solar time units (divisions of day and night) are correlated with lunar units (tidal conditions) . . .’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(For more information, read </a:t>
            </a:r>
            <a:r>
              <a:rPr lang="en-AU" sz="1200" kern="1200" dirty="0" err="1">
                <a:solidFill>
                  <a:schemeClr val="tx1"/>
                </a:solidFill>
                <a:effectLst/>
                <a:latin typeface="+mn-lt"/>
                <a:ea typeface="+mn-ea"/>
                <a:cs typeface="+mn-cs"/>
              </a:rPr>
              <a:t>Memmott’s</a:t>
            </a:r>
            <a:r>
              <a:rPr lang="en-AU" sz="1200" kern="1200" dirty="0">
                <a:solidFill>
                  <a:schemeClr val="tx1"/>
                </a:solidFill>
                <a:effectLst/>
                <a:latin typeface="+mn-lt"/>
                <a:ea typeface="+mn-ea"/>
                <a:cs typeface="+mn-cs"/>
              </a:rPr>
              <a:t> paper at http://scan.net.au/scan/journal/display.php?journal_id=59 </a:t>
            </a:r>
          </a:p>
          <a:p>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Aboriginal children (urban and rural) generally excel at spatial aspects of Maths such as drawing aerial views or plans of their homes. Their ability may reflect differences in child raising methods where Aboriginal children are generally given more freedom to explore space and to take risks than non-Aboriginal children; they are allowed to observe their environment closely and many travel more than average, e.g. visiting relatives in distant communities. </a:t>
            </a: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Artwork which shows the landscape is usually very accurate. (view </a:t>
            </a:r>
            <a:r>
              <a:rPr lang="en-AU" sz="1200" b="1" kern="1200" dirty="0">
                <a:solidFill>
                  <a:schemeClr val="tx1"/>
                </a:solidFill>
                <a:effectLst/>
                <a:latin typeface="+mn-lt"/>
                <a:ea typeface="+mn-ea"/>
                <a:cs typeface="+mn-cs"/>
              </a:rPr>
              <a:t> </a:t>
            </a:r>
            <a:r>
              <a:rPr lang="en-AU" sz="1200" b="0" kern="1200" dirty="0">
                <a:solidFill>
                  <a:schemeClr val="tx1"/>
                </a:solidFill>
                <a:effectLst/>
                <a:latin typeface="+mn-lt"/>
                <a:ea typeface="+mn-ea"/>
                <a:cs typeface="+mn-cs"/>
              </a:rPr>
              <a:t>http://dl.nfsa.gov.au/module/726/)</a:t>
            </a:r>
          </a:p>
          <a:p>
            <a:pPr lvl="0"/>
            <a:endParaRPr lang="en-AU" sz="1200" b="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Knowing directions</a:t>
            </a:r>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When a non-Aboriginal teacher asked what certain Aboriginal people did when they got lost, he was told, </a:t>
            </a:r>
            <a:r>
              <a:rPr lang="en-AU" sz="1200" i="1" kern="1200" dirty="0">
                <a:solidFill>
                  <a:schemeClr val="tx1"/>
                </a:solidFill>
                <a:effectLst/>
                <a:latin typeface="+mn-lt"/>
                <a:ea typeface="+mn-ea"/>
                <a:cs typeface="+mn-cs"/>
              </a:rPr>
              <a:t>‘We go home!’</a:t>
            </a:r>
            <a:r>
              <a:rPr lang="en-AU" sz="1200" kern="1200" dirty="0">
                <a:solidFill>
                  <a:schemeClr val="tx1"/>
                </a:solidFill>
                <a:effectLst/>
                <a:latin typeface="+mn-lt"/>
                <a:ea typeface="+mn-ea"/>
                <a:cs typeface="+mn-cs"/>
              </a:rPr>
              <a:t> Seemingly, there is no concept of being lost, and enquirers were told that the desert people just know, inside their head.</a:t>
            </a:r>
          </a:p>
          <a:p>
            <a:pPr lvl="0"/>
            <a:r>
              <a:rPr lang="en-AU" sz="1200" kern="1200" dirty="0">
                <a:solidFill>
                  <a:schemeClr val="tx1"/>
                </a:solidFill>
                <a:effectLst/>
                <a:latin typeface="+mn-lt"/>
                <a:ea typeface="+mn-ea"/>
                <a:cs typeface="+mn-cs"/>
              </a:rPr>
              <a:t>Face north and raise your east arm. An Aboriginal baby born in the middle of Australia until recently (and maybe even now) would learn these directions possibly before learning to talk and walk as a survival skill necessary in adulthood.</a:t>
            </a:r>
          </a:p>
          <a:p>
            <a:pPr lvl="0"/>
            <a:r>
              <a:rPr lang="en-AU" sz="1200" kern="1200" dirty="0">
                <a:solidFill>
                  <a:schemeClr val="tx1"/>
                </a:solidFill>
                <a:effectLst/>
                <a:latin typeface="+mn-lt"/>
                <a:ea typeface="+mn-ea"/>
                <a:cs typeface="+mn-cs"/>
              </a:rPr>
              <a:t>An Aboriginal toddler may be expected to know directions, space and place. These are built into the language and reinforced continually through normal daily life, e.g. cardinal points are constantly used instead of left and right or other directions</a:t>
            </a:r>
          </a:p>
          <a:p>
            <a:r>
              <a:rPr lang="en-AU" sz="1200" kern="1200" dirty="0">
                <a:solidFill>
                  <a:schemeClr val="tx1"/>
                </a:solidFill>
                <a:effectLst/>
                <a:latin typeface="+mn-lt"/>
                <a:ea typeface="+mn-ea"/>
                <a:cs typeface="+mn-cs"/>
              </a:rPr>
              <a:t> </a:t>
            </a:r>
          </a:p>
          <a:p>
            <a:pPr lvl="0"/>
            <a:r>
              <a:rPr lang="en-AU" sz="1200" kern="1200" dirty="0">
                <a:solidFill>
                  <a:schemeClr val="tx1"/>
                </a:solidFill>
                <a:effectLst/>
                <a:latin typeface="+mn-lt"/>
                <a:ea typeface="+mn-ea"/>
                <a:cs typeface="+mn-cs"/>
              </a:rPr>
              <a:t>David Lewis who researched direction finding with groups in Central Australia says ‘</a:t>
            </a:r>
            <a:r>
              <a:rPr lang="en-AU" sz="1200" i="1" kern="1200" dirty="0">
                <a:solidFill>
                  <a:schemeClr val="tx1"/>
                </a:solidFill>
                <a:effectLst/>
                <a:latin typeface="+mn-lt"/>
                <a:ea typeface="+mn-ea"/>
                <a:cs typeface="+mn-cs"/>
              </a:rPr>
              <a:t>All my preconceived ideas about ‘land navigation’ turned out to be wrong. In place of the stars, sun, winds and waves that guide Pacific Island canoe-men, the references of the Aborigines proved to be the meandering tracks of the ancestral Dreamtime beings that form a network over the whole Western Desert’</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In pointing out the direction of far-away sacred sites, the error was never more than 10% and, in fact, averaged 2.8 degrees. </a:t>
            </a:r>
          </a:p>
          <a:p>
            <a:r>
              <a:rPr lang="en-AU" sz="1200" kern="1200" dirty="0">
                <a:solidFill>
                  <a:schemeClr val="tx1"/>
                </a:solidFill>
                <a:effectLst/>
                <a:latin typeface="+mn-lt"/>
                <a:ea typeface="+mn-ea"/>
                <a:cs typeface="+mn-cs"/>
              </a:rPr>
              <a:t>The place was ‘</a:t>
            </a:r>
            <a:r>
              <a:rPr lang="en-AU" sz="1200" i="1" kern="1200" dirty="0">
                <a:solidFill>
                  <a:schemeClr val="tx1"/>
                </a:solidFill>
                <a:effectLst/>
                <a:latin typeface="+mn-lt"/>
                <a:ea typeface="+mn-ea"/>
                <a:cs typeface="+mn-cs"/>
              </a:rPr>
              <a:t>featureless and flat, with moderately open mulga and spear grass, devoid of </a:t>
            </a:r>
            <a:r>
              <a:rPr lang="en-AU" sz="1200" i="1" kern="1200" dirty="0" err="1">
                <a:solidFill>
                  <a:schemeClr val="tx1"/>
                </a:solidFill>
                <a:effectLst/>
                <a:latin typeface="+mn-lt"/>
                <a:ea typeface="+mn-ea"/>
                <a:cs typeface="+mn-cs"/>
              </a:rPr>
              <a:t>sandhills</a:t>
            </a:r>
            <a:r>
              <a:rPr lang="en-AU" sz="1200" i="1" kern="1200" dirty="0">
                <a:solidFill>
                  <a:schemeClr val="tx1"/>
                </a:solidFill>
                <a:effectLst/>
                <a:latin typeface="+mn-lt"/>
                <a:ea typeface="+mn-ea"/>
                <a:cs typeface="+mn-cs"/>
              </a:rPr>
              <a:t>, creek beds, escarpments, tall trees or other references. Visibility through the evenly-spaced mulga was a hundred metres at most.’</a:t>
            </a:r>
            <a:endParaRPr lang="en-AU" sz="1200" kern="1200" dirty="0">
              <a:solidFill>
                <a:schemeClr val="tx1"/>
              </a:solidFill>
              <a:effectLst/>
              <a:latin typeface="+mn-lt"/>
              <a:ea typeface="+mn-ea"/>
              <a:cs typeface="+mn-cs"/>
            </a:endParaRPr>
          </a:p>
          <a:p>
            <a:r>
              <a:rPr lang="en-AU" sz="1200" i="1" kern="1200" dirty="0">
                <a:solidFill>
                  <a:schemeClr val="tx1"/>
                </a:solidFill>
                <a:effectLst/>
                <a:latin typeface="+mn-lt"/>
                <a:ea typeface="+mn-ea"/>
                <a:cs typeface="+mn-cs"/>
              </a:rPr>
              <a:t>A kangaroo, wounded by a bullet, was hunted on foot for half an hour. After it was killed, Jeffrey and </a:t>
            </a:r>
            <a:r>
              <a:rPr lang="en-AU" sz="1200" i="1" kern="1200" dirty="0" err="1">
                <a:solidFill>
                  <a:schemeClr val="tx1"/>
                </a:solidFill>
                <a:effectLst/>
                <a:latin typeface="+mn-lt"/>
                <a:ea typeface="+mn-ea"/>
                <a:cs typeface="+mn-cs"/>
              </a:rPr>
              <a:t>Yapa</a:t>
            </a:r>
            <a:r>
              <a:rPr lang="en-AU" sz="1200" i="1" kern="1200" dirty="0">
                <a:solidFill>
                  <a:schemeClr val="tx1"/>
                </a:solidFill>
                <a:effectLst/>
                <a:latin typeface="+mn-lt"/>
                <a:ea typeface="+mn-ea"/>
                <a:cs typeface="+mn-cs"/>
              </a:rPr>
              <a:t> headed without hesitation directly back towards the Land rover that had been invisible since the first minutes of the chase.</a:t>
            </a:r>
            <a:endParaRPr lang="en-AU" sz="1200" kern="1200" dirty="0">
              <a:solidFill>
                <a:schemeClr val="tx1"/>
              </a:solidFill>
              <a:effectLst/>
              <a:latin typeface="+mn-lt"/>
              <a:ea typeface="+mn-ea"/>
              <a:cs typeface="+mn-cs"/>
            </a:endParaRPr>
          </a:p>
          <a:p>
            <a:r>
              <a:rPr lang="en-AU" sz="1200" i="1" kern="1200" dirty="0">
                <a:solidFill>
                  <a:schemeClr val="tx1"/>
                </a:solidFill>
                <a:effectLst/>
                <a:latin typeface="+mn-lt"/>
                <a:ea typeface="+mn-ea"/>
                <a:cs typeface="+mn-cs"/>
              </a:rPr>
              <a:t>Q.   How do you know we are heading straight towards the Land-rover?</a:t>
            </a:r>
            <a:endParaRPr lang="en-AU" sz="1200" kern="1200" dirty="0">
              <a:solidFill>
                <a:schemeClr val="tx1"/>
              </a:solidFill>
              <a:effectLst/>
              <a:latin typeface="+mn-lt"/>
              <a:ea typeface="+mn-ea"/>
              <a:cs typeface="+mn-cs"/>
            </a:endParaRPr>
          </a:p>
          <a:p>
            <a:r>
              <a:rPr lang="en-AU" sz="1200" i="1" kern="1200" dirty="0">
                <a:solidFill>
                  <a:schemeClr val="tx1"/>
                </a:solidFill>
                <a:effectLst/>
                <a:latin typeface="+mn-lt"/>
                <a:ea typeface="+mn-ea"/>
                <a:cs typeface="+mn-cs"/>
              </a:rPr>
              <a:t>A.   Jeffrey taps his forehead. ‘</a:t>
            </a:r>
            <a:r>
              <a:rPr lang="en-AU" sz="1200" i="1" kern="1200" dirty="0" err="1">
                <a:solidFill>
                  <a:schemeClr val="tx1"/>
                </a:solidFill>
                <a:effectLst/>
                <a:latin typeface="+mn-lt"/>
                <a:ea typeface="+mn-ea"/>
                <a:cs typeface="+mn-cs"/>
              </a:rPr>
              <a:t>Malu</a:t>
            </a:r>
            <a:r>
              <a:rPr lang="en-AU" sz="1200" i="1" kern="1200" dirty="0">
                <a:solidFill>
                  <a:schemeClr val="tx1"/>
                </a:solidFill>
                <a:effectLst/>
                <a:latin typeface="+mn-lt"/>
                <a:ea typeface="+mn-ea"/>
                <a:cs typeface="+mn-cs"/>
              </a:rPr>
              <a:t> (kangaroo) swing round this way, then this’, indicating with sweeps of   his arm. ‘We take short cut.’</a:t>
            </a:r>
            <a:endParaRPr lang="en-AU" sz="1200" kern="1200" dirty="0">
              <a:solidFill>
                <a:schemeClr val="tx1"/>
              </a:solidFill>
              <a:effectLst/>
              <a:latin typeface="+mn-lt"/>
              <a:ea typeface="+mn-ea"/>
              <a:cs typeface="+mn-cs"/>
            </a:endParaRPr>
          </a:p>
          <a:p>
            <a:r>
              <a:rPr lang="en-AU" sz="1200" i="1" kern="1200" dirty="0">
                <a:solidFill>
                  <a:schemeClr val="tx1"/>
                </a:solidFill>
                <a:effectLst/>
                <a:latin typeface="+mn-lt"/>
                <a:ea typeface="+mn-ea"/>
                <a:cs typeface="+mn-cs"/>
              </a:rPr>
              <a:t>Q.   Are you using the sun?</a:t>
            </a:r>
            <a:endParaRPr lang="en-AU" sz="1200" kern="1200" dirty="0">
              <a:solidFill>
                <a:schemeClr val="tx1"/>
              </a:solidFill>
              <a:effectLst/>
              <a:latin typeface="+mn-lt"/>
              <a:ea typeface="+mn-ea"/>
              <a:cs typeface="+mn-cs"/>
            </a:endParaRPr>
          </a:p>
          <a:p>
            <a:r>
              <a:rPr lang="en-AU" sz="1200" i="1" kern="1200" dirty="0">
                <a:solidFill>
                  <a:schemeClr val="tx1"/>
                </a:solidFill>
                <a:effectLst/>
                <a:latin typeface="+mn-lt"/>
                <a:ea typeface="+mn-ea"/>
                <a:cs typeface="+mn-cs"/>
              </a:rPr>
              <a:t>A     No.</a:t>
            </a:r>
            <a:endParaRPr lang="en-AU" sz="1200" kern="1200" dirty="0">
              <a:solidFill>
                <a:schemeClr val="tx1"/>
              </a:solidFill>
              <a:effectLst/>
              <a:latin typeface="+mn-lt"/>
              <a:ea typeface="+mn-ea"/>
              <a:cs typeface="+mn-cs"/>
            </a:endParaRPr>
          </a:p>
          <a:p>
            <a:r>
              <a:rPr lang="en-AU" sz="1200" i="1" kern="1200" dirty="0">
                <a:solidFill>
                  <a:schemeClr val="tx1"/>
                </a:solidFill>
                <a:effectLst/>
                <a:latin typeface="+mn-lt"/>
                <a:ea typeface="+mn-ea"/>
                <a:cs typeface="+mn-cs"/>
              </a:rPr>
              <a:t>The Land-rover duly appeared ahead through the mulga in about a quarter of an hour. Jeffrey then repeated his explanation, illustrating by gestures and by drawing in the sand the </a:t>
            </a:r>
            <a:r>
              <a:rPr lang="en-AU" sz="1200" i="1" kern="1200" dirty="0" err="1">
                <a:solidFill>
                  <a:schemeClr val="tx1"/>
                </a:solidFill>
                <a:effectLst/>
                <a:latin typeface="+mn-lt"/>
                <a:ea typeface="+mn-ea"/>
                <a:cs typeface="+mn-cs"/>
              </a:rPr>
              <a:t>malu’s</a:t>
            </a:r>
            <a:r>
              <a:rPr lang="en-AU" sz="1200" i="1" kern="1200" dirty="0">
                <a:solidFill>
                  <a:schemeClr val="tx1"/>
                </a:solidFill>
                <a:effectLst/>
                <a:latin typeface="+mn-lt"/>
                <a:ea typeface="+mn-ea"/>
                <a:cs typeface="+mn-cs"/>
              </a:rPr>
              <a:t> track and our own ‘short cut’ home.</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Had Jeffrey any points of reference? The only external one was the starting point, and the sun was not consulted. </a:t>
            </a:r>
          </a:p>
          <a:p>
            <a:r>
              <a:rPr lang="en-AU" sz="1200" kern="1200" dirty="0">
                <a:solidFill>
                  <a:schemeClr val="tx1"/>
                </a:solidFill>
                <a:effectLst/>
                <a:latin typeface="+mn-lt"/>
                <a:ea typeface="+mn-ea"/>
                <a:cs typeface="+mn-cs"/>
              </a:rPr>
              <a:t>He was not using the ‘points of the compass’ (which could have been located from the sun) nor, in this case, did sacred sites come into the picture…</a:t>
            </a:r>
          </a:p>
          <a:p>
            <a:pPr fontAlgn="base"/>
            <a:r>
              <a:rPr lang="en-AU" sz="1200" i="1" kern="1200" dirty="0">
                <a:solidFill>
                  <a:schemeClr val="tx1"/>
                </a:solidFill>
                <a:effectLst/>
                <a:latin typeface="+mn-lt"/>
                <a:ea typeface="+mn-ea"/>
                <a:cs typeface="+mn-cs"/>
              </a:rPr>
              <a:t>It would appear that Jeffrey was orienting on some kind of dynamic ‘mental map’, which was continually being up-dated in terms of time, distance and bearing, and more radically realigned at each major change of direction, so that the hunters remained at all times aware of the precise direction of their starting point. (David Lewis (1976). Route Finding by Desert Aborigines in Australia. Journal of Navigation, 29, pp 21-38. doi:10.1017/S0373463300043307.)</a:t>
            </a:r>
            <a:endParaRPr lang="en-AU" sz="1200" kern="1200" dirty="0">
              <a:solidFill>
                <a:schemeClr val="tx1"/>
              </a:solidFill>
              <a:effectLst/>
              <a:latin typeface="+mn-lt"/>
              <a:ea typeface="+mn-ea"/>
              <a:cs typeface="+mn-cs"/>
            </a:endParaRPr>
          </a:p>
          <a:p>
            <a:r>
              <a:rPr lang="en-AU" sz="1200" i="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Student activities could include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practice in naming cardinal points in the classroom, school grounds and the local community, and in enacting or learning other ways of referring to direction such as using the path of the sun or moon or the Southern Cross as a reference point, and mapping activities on paper or in sand.</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Show on a map where Loveday Bay is located (site of </a:t>
            </a:r>
            <a:r>
              <a:rPr lang="en-AU" sz="1200" kern="1200" dirty="0" err="1">
                <a:solidFill>
                  <a:schemeClr val="tx1"/>
                </a:solidFill>
                <a:effectLst/>
                <a:latin typeface="+mn-lt"/>
                <a:ea typeface="+mn-ea"/>
                <a:cs typeface="+mn-cs"/>
              </a:rPr>
              <a:t>Thukeri</a:t>
            </a:r>
            <a:r>
              <a:rPr lang="en-AU" sz="1200" kern="1200" dirty="0">
                <a:solidFill>
                  <a:schemeClr val="tx1"/>
                </a:solidFill>
                <a:effectLst/>
                <a:latin typeface="+mn-lt"/>
                <a:ea typeface="+mn-ea"/>
                <a:cs typeface="+mn-cs"/>
              </a:rPr>
              <a:t> story) and add to a class map of Ngarrindjeri lands.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Use mathematical skills to estimate how high the birds in the local environment are flying - incorporate a Dreaming story about birds (English and science links)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Use Dreaming stories to create landscape maps using Aboriginal symbols.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Investigate and describe routes using language which excludes left and right.</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Explore what words we use to describe position and direction of movement and compare Aboriginal use of language.</a:t>
            </a:r>
          </a:p>
          <a:p>
            <a:endParaRPr lang="en-AU" sz="1200" b="1"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 </a:t>
            </a:r>
            <a:r>
              <a:rPr lang="en-AU" b="1" dirty="0" err="1"/>
              <a:t>Songlines</a:t>
            </a:r>
            <a:r>
              <a:rPr lang="en-AU" b="1" dirty="0"/>
              <a:t> and Navigation in </a:t>
            </a:r>
            <a:r>
              <a:rPr lang="en-AU" b="1" dirty="0" err="1"/>
              <a:t>Wardaman</a:t>
            </a:r>
            <a:r>
              <a:rPr lang="en-AU" b="1" dirty="0"/>
              <a:t> and other Aboriginal Cultures,</a:t>
            </a:r>
            <a:r>
              <a:rPr lang="en-AU" b="1" baseline="0" dirty="0"/>
              <a:t> </a:t>
            </a:r>
            <a:r>
              <a:rPr lang="en-AU" dirty="0"/>
              <a:t>Ray P. Norris1,2 &amp; Bill </a:t>
            </a:r>
            <a:r>
              <a:rPr lang="en-AU" dirty="0" err="1"/>
              <a:t>Yidumduma</a:t>
            </a:r>
            <a:r>
              <a:rPr lang="en-AU" dirty="0"/>
              <a:t> </a:t>
            </a:r>
            <a:r>
              <a:rPr lang="en-AU" dirty="0" err="1"/>
              <a:t>Harney</a:t>
            </a:r>
            <a:r>
              <a:rPr lang="en-AU" dirty="0"/>
              <a:t> available at 3</a:t>
            </a:r>
            <a:r>
              <a:rPr lang="en-AU" sz="1200" kern="1200" dirty="0">
                <a:solidFill>
                  <a:schemeClr val="tx1"/>
                </a:solidFill>
                <a:effectLst/>
                <a:latin typeface="+mn-lt"/>
                <a:ea typeface="+mn-ea"/>
                <a:cs typeface="+mn-cs"/>
              </a:rPr>
              <a:t>http://www.atnf.csiro.au/people/Ray.Norris/papers/n315.pdf, provides additional information</a:t>
            </a:r>
            <a:r>
              <a:rPr lang="en-AU" sz="1200" kern="1200" baseline="0" dirty="0">
                <a:solidFill>
                  <a:schemeClr val="tx1"/>
                </a:solidFill>
                <a:effectLst/>
                <a:latin typeface="+mn-lt"/>
                <a:ea typeface="+mn-ea"/>
                <a:cs typeface="+mn-cs"/>
              </a:rPr>
              <a:t> about cardinal points, navigation etc.</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6F73244E-F58A-4E19-99BA-8FC3E34B3273}" type="slidenum">
              <a:rPr lang="en-AU" smtClean="0"/>
              <a:pPr/>
              <a:t>42</a:t>
            </a:fld>
            <a:endParaRPr lang="en-AU"/>
          </a:p>
        </p:txBody>
      </p:sp>
    </p:spTree>
    <p:extLst>
      <p:ext uri="{BB962C8B-B14F-4D97-AF65-F5344CB8AC3E}">
        <p14:creationId xmlns:p14="http://schemas.microsoft.com/office/powerpoint/2010/main" val="12542216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u="sng" baseline="0" dirty="0"/>
              <a:t>Year 6</a:t>
            </a:r>
            <a:r>
              <a:rPr lang="en-AU" b="1" u="sng" dirty="0"/>
              <a:t> Teaching resources</a:t>
            </a:r>
          </a:p>
          <a:p>
            <a:endParaRPr lang="en-AU" dirty="0"/>
          </a:p>
          <a:p>
            <a:r>
              <a:rPr lang="en-AU" sz="1200" b="1" kern="1200" dirty="0">
                <a:solidFill>
                  <a:schemeClr val="tx1"/>
                </a:solidFill>
                <a:effectLst/>
                <a:latin typeface="+mn-lt"/>
                <a:ea typeface="+mn-ea"/>
                <a:cs typeface="+mn-cs"/>
              </a:rPr>
              <a:t>‘Kinship Algebra’</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Aboriginal children traditionally have had to learn incredibly complex kinship systems so that they know their rights and responsibilities in regard to other members of their extended community. This has been referred to by mathematicians as ‘kinship algebra’ (where the level of abstraction is the equivalent even if the process is not).</a:t>
            </a:r>
          </a:p>
          <a:p>
            <a:r>
              <a:rPr lang="en-AU" sz="1200" kern="1200" dirty="0">
                <a:solidFill>
                  <a:schemeClr val="tx1"/>
                </a:solidFill>
                <a:effectLst/>
                <a:latin typeface="+mn-lt"/>
                <a:ea typeface="+mn-ea"/>
                <a:cs typeface="+mn-cs"/>
              </a:rPr>
              <a:t>Some groups like the Adnyamathanha of the Flinders Ranges are divided into two halves or moieties, </a:t>
            </a:r>
            <a:r>
              <a:rPr lang="en-AU" sz="1200" kern="1200" dirty="0" err="1">
                <a:solidFill>
                  <a:schemeClr val="tx1"/>
                </a:solidFill>
                <a:effectLst/>
                <a:latin typeface="+mn-lt"/>
                <a:ea typeface="+mn-ea"/>
                <a:cs typeface="+mn-cs"/>
              </a:rPr>
              <a:t>Ararru</a:t>
            </a:r>
            <a:r>
              <a:rPr lang="en-AU" sz="1200" kern="1200" dirty="0">
                <a:solidFill>
                  <a:schemeClr val="tx1"/>
                </a:solidFill>
                <a:effectLst/>
                <a:latin typeface="+mn-lt"/>
                <a:ea typeface="+mn-ea"/>
                <a:cs typeface="+mn-cs"/>
              </a:rPr>
              <a:t> (north wind) and </a:t>
            </a:r>
            <a:r>
              <a:rPr lang="en-AU" sz="1200" kern="1200" dirty="0" err="1">
                <a:solidFill>
                  <a:schemeClr val="tx1"/>
                </a:solidFill>
                <a:effectLst/>
                <a:latin typeface="+mn-lt"/>
                <a:ea typeface="+mn-ea"/>
                <a:cs typeface="+mn-cs"/>
              </a:rPr>
              <a:t>Mathari</a:t>
            </a:r>
            <a:r>
              <a:rPr lang="en-AU" sz="1200" kern="1200" dirty="0">
                <a:solidFill>
                  <a:schemeClr val="tx1"/>
                </a:solidFill>
                <a:effectLst/>
                <a:latin typeface="+mn-lt"/>
                <a:ea typeface="+mn-ea"/>
                <a:cs typeface="+mn-cs"/>
              </a:rPr>
              <a:t> (south wind) with children becoming the same moiety as their mother. Other groups including the Warlpiri and </a:t>
            </a:r>
            <a:r>
              <a:rPr lang="en-AU" sz="1200" kern="1200" dirty="0" err="1">
                <a:solidFill>
                  <a:schemeClr val="tx1"/>
                </a:solidFill>
                <a:effectLst/>
                <a:latin typeface="+mn-lt"/>
                <a:ea typeface="+mn-ea"/>
                <a:cs typeface="+mn-cs"/>
              </a:rPr>
              <a:t>Arrente</a:t>
            </a:r>
            <a:r>
              <a:rPr lang="en-AU" sz="1200" kern="1200" dirty="0">
                <a:solidFill>
                  <a:schemeClr val="tx1"/>
                </a:solidFill>
                <a:effectLst/>
                <a:latin typeface="+mn-lt"/>
                <a:ea typeface="+mn-ea"/>
                <a:cs typeface="+mn-cs"/>
              </a:rPr>
              <a:t> are divided into six, eight or sixteen skin groups with strict rules about marriage only being able to occur between two particular groups and the children becoming a particular other group.</a:t>
            </a:r>
          </a:p>
          <a:p>
            <a:r>
              <a:rPr lang="en-AU" sz="1200" kern="1200" dirty="0">
                <a:solidFill>
                  <a:schemeClr val="tx1"/>
                </a:solidFill>
                <a:effectLst/>
                <a:latin typeface="+mn-lt"/>
                <a:ea typeface="+mn-ea"/>
                <a:cs typeface="+mn-cs"/>
              </a:rPr>
              <a:t>The cross hatching designs associated with Arnhem Land bark paintings reflect the several different skin groups. Knowledgeable people know the group of the painter by knowing the patterns. Body painting designs can also reflect different groups. </a:t>
            </a:r>
          </a:p>
          <a:p>
            <a:r>
              <a:rPr lang="en-AU"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Adnyamathanha People - Kinship</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Children had names for each adult in the extended family, according to their relationship. As well as a birth-order name which gave them a place in the family, children were also given a totem name and what might now be called a nickname. For example, a person might be named according to their appearance, a personal characteristic or an experience they’d had. If tragedy struck the direct parents, this extended family system meant that each person always had parents and a family. Sharing was an important part of kinship law.</a:t>
            </a:r>
          </a:p>
          <a:p>
            <a:r>
              <a:rPr lang="en-AU" sz="1200" kern="1200" dirty="0">
                <a:solidFill>
                  <a:schemeClr val="tx1"/>
                </a:solidFill>
                <a:effectLst/>
                <a:latin typeface="+mn-lt"/>
                <a:ea typeface="+mn-ea"/>
                <a:cs typeface="+mn-cs"/>
              </a:rPr>
              <a:t>Ref: </a:t>
            </a:r>
            <a:r>
              <a:rPr lang="en-AU" sz="1200" i="1" kern="1200" dirty="0">
                <a:solidFill>
                  <a:schemeClr val="tx1"/>
                </a:solidFill>
                <a:effectLst/>
                <a:latin typeface="+mn-lt"/>
                <a:ea typeface="+mn-ea"/>
                <a:cs typeface="+mn-cs"/>
              </a:rPr>
              <a:t>The Adnyamathanha People of the Flinders Ranges – Ed </a:t>
            </a:r>
            <a:r>
              <a:rPr lang="en-AU" sz="1200" i="1" kern="1200" dirty="0" err="1">
                <a:solidFill>
                  <a:schemeClr val="tx1"/>
                </a:solidFill>
                <a:effectLst/>
                <a:latin typeface="+mn-lt"/>
                <a:ea typeface="+mn-ea"/>
                <a:cs typeface="+mn-cs"/>
              </a:rPr>
              <a:t>Dept</a:t>
            </a:r>
            <a:r>
              <a:rPr lang="en-AU" sz="1200" i="1" kern="1200" dirty="0">
                <a:solidFill>
                  <a:schemeClr val="tx1"/>
                </a:solidFill>
                <a:effectLst/>
                <a:latin typeface="+mn-lt"/>
                <a:ea typeface="+mn-ea"/>
                <a:cs typeface="+mn-cs"/>
              </a:rPr>
              <a:t> of SA</a:t>
            </a:r>
            <a:r>
              <a:rPr lang="en-AU" sz="1200" kern="1200" dirty="0">
                <a:solidFill>
                  <a:schemeClr val="tx1"/>
                </a:solidFill>
                <a:effectLst/>
                <a:latin typeface="+mn-lt"/>
                <a:ea typeface="+mn-ea"/>
                <a:cs typeface="+mn-cs"/>
              </a:rPr>
              <a:t>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u="sng" baseline="0" dirty="0"/>
              <a:t>Year 7, 8 &amp; 9 </a:t>
            </a:r>
            <a:r>
              <a:rPr lang="en-AU" b="1" u="sng" dirty="0"/>
              <a:t>Teaching resources</a:t>
            </a: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An easy way to include Aboriginal perspectives is to incorporate analysis of statistics about Aboriginal people together with their explanations about reasons why the statistics may be as they are.</a:t>
            </a:r>
          </a:p>
          <a:p>
            <a:pPr lvl="0"/>
            <a:r>
              <a:rPr lang="en-AU" sz="1200" kern="1200" dirty="0">
                <a:solidFill>
                  <a:schemeClr val="tx1"/>
                </a:solidFill>
                <a:effectLst/>
                <a:latin typeface="+mn-lt"/>
                <a:ea typeface="+mn-ea"/>
                <a:cs typeface="+mn-cs"/>
              </a:rPr>
              <a:t>Analysis of statistics without input from Aboriginal people, or other knowledgeable people, can lead to stereotyping and misunderstanding, but, alternatively, statistics can also help to challenge negative stereotypes.</a:t>
            </a:r>
          </a:p>
          <a:p>
            <a:pPr lvl="0"/>
            <a:r>
              <a:rPr lang="en-AU" sz="1200" kern="1200" dirty="0">
                <a:solidFill>
                  <a:schemeClr val="tx1"/>
                </a:solidFill>
                <a:effectLst/>
                <a:latin typeface="+mn-lt"/>
                <a:ea typeface="+mn-ea"/>
                <a:cs typeface="+mn-cs"/>
              </a:rPr>
              <a:t>A range of Aboriginal and Torres Strait Islander maps are all relevant resources to compare whilst considering which language groups have had land returned, where Aboriginal people live now and lived in the past, and why this is so. Factors affecting land rights might include urbanisation, farming, whether land is desert or wetlands, and historical and political differences between states. Factors affecting the shift of Aboriginal people to urban centres include access to jobs, medical facilities, education, extended family and housing.</a:t>
            </a:r>
          </a:p>
          <a:p>
            <a:pPr lvl="0"/>
            <a:r>
              <a:rPr lang="en-AU" sz="1200" kern="1200" dirty="0">
                <a:solidFill>
                  <a:schemeClr val="tx1"/>
                </a:solidFill>
                <a:effectLst/>
                <a:latin typeface="+mn-lt"/>
                <a:ea typeface="+mn-ea"/>
                <a:cs typeface="+mn-cs"/>
              </a:rPr>
              <a:t>For a range of Indigenous statistics for schools, visit the Australian Bureau of Statistics website at http://www.abs.gov.au/websitedbs/cashome.nsf/home/ISS%20Indigenous%20statistics%20for%20schools</a:t>
            </a:r>
            <a:endParaRPr lang="en-AU" sz="1200" u="none" strike="noStrike" kern="1200" dirty="0">
              <a:solidFill>
                <a:schemeClr val="tx1"/>
              </a:solidFill>
              <a:effectLst/>
              <a:latin typeface="+mn-lt"/>
              <a:ea typeface="+mn-ea"/>
              <a:cs typeface="+mn-cs"/>
            </a:endParaRPr>
          </a:p>
          <a:p>
            <a:endParaRPr lang="en-AU" dirty="0"/>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u="sng" baseline="0" dirty="0"/>
              <a:t>Year 10 </a:t>
            </a:r>
            <a:r>
              <a:rPr lang="en-AU" b="1" u="sng" dirty="0"/>
              <a:t>Teaching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For a range of Indigenous statistics for schools, visit the Australian Bureau of Statistics website at http://www.abs.gov.au/websitedbs/cashome.nsf/home/ISS%20Indigenous%20statistics%20for%20schools</a:t>
            </a:r>
            <a:endParaRPr lang="en-AU" sz="1200" u="none" strike="noStrike" kern="1200" dirty="0">
              <a:solidFill>
                <a:schemeClr val="tx1"/>
              </a:solidFill>
              <a:effectLst/>
              <a:latin typeface="+mn-lt"/>
              <a:ea typeface="+mn-ea"/>
              <a:cs typeface="+mn-cs"/>
            </a:endParaRPr>
          </a:p>
          <a:p>
            <a:endParaRPr lang="en-AU" dirty="0"/>
          </a:p>
          <a:p>
            <a:endParaRPr lang="en-AU" dirty="0"/>
          </a:p>
          <a:p>
            <a:r>
              <a:rPr lang="en-AU" sz="1200" b="1" kern="1200" dirty="0">
                <a:solidFill>
                  <a:schemeClr val="tx1"/>
                </a:solidFill>
                <a:effectLst/>
                <a:latin typeface="+mn-lt"/>
                <a:ea typeface="+mn-ea"/>
                <a:cs typeface="+mn-cs"/>
              </a:rPr>
              <a:t>References</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Aboriginal Perspectives across the Curriculum (folder), DECS</a:t>
            </a:r>
          </a:p>
          <a:p>
            <a:r>
              <a:rPr lang="en-AU" sz="1200" kern="1200" dirty="0">
                <a:solidFill>
                  <a:schemeClr val="tx1"/>
                </a:solidFill>
                <a:effectLst/>
                <a:latin typeface="+mn-lt"/>
                <a:ea typeface="+mn-ea"/>
                <a:cs typeface="+mn-cs"/>
              </a:rPr>
              <a:t>Indigenous Weather Knowledge – Indigenous Seasonal Descriptions:  http://www.bom.gov.au/iwk/climate_culture/Indig_seasons.shtml </a:t>
            </a:r>
          </a:p>
          <a:p>
            <a:r>
              <a:rPr lang="en-AU" sz="1200" kern="1200" dirty="0">
                <a:solidFill>
                  <a:schemeClr val="tx1"/>
                </a:solidFill>
                <a:effectLst/>
                <a:latin typeface="+mn-lt"/>
                <a:ea typeface="+mn-ea"/>
                <a:cs typeface="+mn-cs"/>
              </a:rPr>
              <a:t>Ngarrindjeri People and Environment – Past, present and future, DETE Publishing 2001</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Australian Bureau of Statistics website – http://www.abs.gov.au/websitedbs/cashome.nsf/home/ISS%20Indigenous%20statistics%20for%20schools</a:t>
            </a:r>
            <a:endParaRPr lang="en-AU" sz="1200" u="none" strike="noStrike"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Adnyamathanha People of the Flinders Ranges – Ed </a:t>
            </a:r>
            <a:r>
              <a:rPr lang="en-AU" sz="1200" kern="1200" dirty="0" err="1">
                <a:solidFill>
                  <a:schemeClr val="tx1"/>
                </a:solidFill>
                <a:effectLst/>
                <a:latin typeface="+mn-lt"/>
                <a:ea typeface="+mn-ea"/>
                <a:cs typeface="+mn-cs"/>
              </a:rPr>
              <a:t>Dept</a:t>
            </a:r>
            <a:r>
              <a:rPr lang="en-AU" sz="1200" kern="1200" dirty="0">
                <a:solidFill>
                  <a:schemeClr val="tx1"/>
                </a:solidFill>
                <a:effectLst/>
                <a:latin typeface="+mn-lt"/>
                <a:ea typeface="+mn-ea"/>
                <a:cs typeface="+mn-cs"/>
              </a:rPr>
              <a:t> of SA </a:t>
            </a:r>
          </a:p>
          <a:p>
            <a:endParaRPr lang="en-AU" dirty="0"/>
          </a:p>
        </p:txBody>
      </p:sp>
      <p:sp>
        <p:nvSpPr>
          <p:cNvPr id="4" name="Slide Number Placeholder 3"/>
          <p:cNvSpPr>
            <a:spLocks noGrp="1"/>
          </p:cNvSpPr>
          <p:nvPr>
            <p:ph type="sldNum" sz="quarter" idx="10"/>
          </p:nvPr>
        </p:nvSpPr>
        <p:spPr/>
        <p:txBody>
          <a:bodyPr/>
          <a:lstStyle/>
          <a:p>
            <a:fld id="{6F73244E-F58A-4E19-99BA-8FC3E34B3273}" type="slidenum">
              <a:rPr lang="en-AU" smtClean="0"/>
              <a:pPr/>
              <a:t>43</a:t>
            </a:fld>
            <a:endParaRPr lang="en-AU"/>
          </a:p>
        </p:txBody>
      </p:sp>
    </p:spTree>
    <p:extLst>
      <p:ext uri="{BB962C8B-B14F-4D97-AF65-F5344CB8AC3E}">
        <p14:creationId xmlns:p14="http://schemas.microsoft.com/office/powerpoint/2010/main" val="14356792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following slides will provide a snapshot</a:t>
            </a:r>
            <a:r>
              <a:rPr lang="en-AU" baseline="0" dirty="0"/>
              <a:t> of ideas for each of the transdisciplinary themes.  For further information and resources refer to the Australian </a:t>
            </a:r>
          </a:p>
          <a:p>
            <a:r>
              <a:rPr lang="en-AU" baseline="0" dirty="0"/>
              <a:t>Curriculum notes.</a:t>
            </a:r>
            <a:endParaRPr lang="en-AU" dirty="0"/>
          </a:p>
        </p:txBody>
      </p:sp>
      <p:sp>
        <p:nvSpPr>
          <p:cNvPr id="4" name="Slide Number Placeholder 3"/>
          <p:cNvSpPr>
            <a:spLocks noGrp="1"/>
          </p:cNvSpPr>
          <p:nvPr>
            <p:ph type="sldNum" sz="quarter" idx="10"/>
          </p:nvPr>
        </p:nvSpPr>
        <p:spPr/>
        <p:txBody>
          <a:bodyPr/>
          <a:lstStyle/>
          <a:p>
            <a:fld id="{6F73244E-F58A-4E19-99BA-8FC3E34B3273}" type="slidenum">
              <a:rPr lang="en-AU" smtClean="0"/>
              <a:pPr/>
              <a:t>44</a:t>
            </a:fld>
            <a:endParaRPr lang="en-AU"/>
          </a:p>
        </p:txBody>
      </p:sp>
    </p:spTree>
    <p:extLst>
      <p:ext uri="{BB962C8B-B14F-4D97-AF65-F5344CB8AC3E}">
        <p14:creationId xmlns:p14="http://schemas.microsoft.com/office/powerpoint/2010/main" val="3189215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F73244E-F58A-4E19-99BA-8FC3E34B3273}" type="slidenum">
              <a:rPr lang="en-AU" smtClean="0"/>
              <a:pPr/>
              <a:t>45</a:t>
            </a:fld>
            <a:endParaRPr lang="en-AU"/>
          </a:p>
        </p:txBody>
      </p:sp>
    </p:spTree>
    <p:extLst>
      <p:ext uri="{BB962C8B-B14F-4D97-AF65-F5344CB8AC3E}">
        <p14:creationId xmlns:p14="http://schemas.microsoft.com/office/powerpoint/2010/main" val="41413868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F73244E-F58A-4E19-99BA-8FC3E34B3273}" type="slidenum">
              <a:rPr lang="en-AU" smtClean="0"/>
              <a:pPr/>
              <a:t>51</a:t>
            </a:fld>
            <a:endParaRPr lang="en-AU"/>
          </a:p>
        </p:txBody>
      </p:sp>
    </p:spTree>
    <p:extLst>
      <p:ext uri="{BB962C8B-B14F-4D97-AF65-F5344CB8AC3E}">
        <p14:creationId xmlns:p14="http://schemas.microsoft.com/office/powerpoint/2010/main" val="346278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Be creative, you want to grab the student’s attention, fire their imagination and hold their interest.  Don’t just read a Dreaming story or talk about the past.  There are many interesting aspects of Aboriginal and Torres Strait Islander cultures and histories that can spark students’ interests.  The students in the photographs are participating</a:t>
            </a:r>
            <a:r>
              <a:rPr lang="en-AU" baseline="0" dirty="0"/>
              <a:t> in cooking and sampling using Indigenous food and playing Aboriginal games as part of sports day.</a:t>
            </a:r>
            <a:r>
              <a:rPr lang="en-AU"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AU" dirty="0"/>
              <a:t>Photography, copyright Christine</a:t>
            </a:r>
            <a:r>
              <a:rPr lang="en-AU" baseline="0" dirty="0"/>
              <a:t> Reid</a:t>
            </a:r>
            <a:endParaRPr lang="en-AU" dirty="0"/>
          </a:p>
          <a:p>
            <a:endParaRPr lang="en-AU" dirty="0"/>
          </a:p>
        </p:txBody>
      </p:sp>
      <p:sp>
        <p:nvSpPr>
          <p:cNvPr id="4" name="Slide Number Placeholder 3"/>
          <p:cNvSpPr>
            <a:spLocks noGrp="1"/>
          </p:cNvSpPr>
          <p:nvPr>
            <p:ph type="sldNum" sz="quarter" idx="10"/>
          </p:nvPr>
        </p:nvSpPr>
        <p:spPr/>
        <p:txBody>
          <a:bodyPr/>
          <a:lstStyle/>
          <a:p>
            <a:fld id="{6F73244E-F58A-4E19-99BA-8FC3E34B3273}" type="slidenum">
              <a:rPr lang="en-AU" smtClean="0"/>
              <a:pPr/>
              <a:t>6</a:t>
            </a:fld>
            <a:endParaRPr lang="en-AU"/>
          </a:p>
        </p:txBody>
      </p:sp>
    </p:spTree>
    <p:extLst>
      <p:ext uri="{BB962C8B-B14F-4D97-AF65-F5344CB8AC3E}">
        <p14:creationId xmlns:p14="http://schemas.microsoft.com/office/powerpoint/2010/main" val="936560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conceptual framework based on Aboriginal and Torres Strait Islander Peoples’ unique sense of Identity has been developed as a structural tool for the embedding of Aboriginal and Torres Strait Islander histories and cultures within the Australian curriculum. </a:t>
            </a:r>
          </a:p>
          <a:p>
            <a:r>
              <a:rPr lang="en-US" dirty="0"/>
              <a:t>This sense of Identity is approached through the interconnected aspects of Country/Place, People and Culture,</a:t>
            </a:r>
            <a:r>
              <a:rPr lang="en-US" baseline="0" dirty="0"/>
              <a:t> within the knowledge that Aboriginal and Torres Strait Islander communities still embrace their histories and culture today.  </a:t>
            </a:r>
            <a:endParaRPr lang="en-AU" dirty="0"/>
          </a:p>
        </p:txBody>
      </p:sp>
      <p:sp>
        <p:nvSpPr>
          <p:cNvPr id="4" name="Slide Number Placeholder 3"/>
          <p:cNvSpPr>
            <a:spLocks noGrp="1"/>
          </p:cNvSpPr>
          <p:nvPr>
            <p:ph type="sldNum" sz="quarter" idx="10"/>
          </p:nvPr>
        </p:nvSpPr>
        <p:spPr/>
        <p:txBody>
          <a:bodyPr/>
          <a:lstStyle/>
          <a:p>
            <a:fld id="{6F73244E-F58A-4E19-99BA-8FC3E34B3273}" type="slidenum">
              <a:rPr lang="en-AU" smtClean="0"/>
              <a:pPr/>
              <a:t>7</a:t>
            </a:fld>
            <a:endParaRPr lang="en-AU"/>
          </a:p>
        </p:txBody>
      </p:sp>
    </p:spTree>
    <p:extLst>
      <p:ext uri="{BB962C8B-B14F-4D97-AF65-F5344CB8AC3E}">
        <p14:creationId xmlns:p14="http://schemas.microsoft.com/office/powerpoint/2010/main" val="616548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 each cross-curriculum priority, a set of organising ideas reflects the essential knowledge, understandings and skills for the priority. </a:t>
            </a:r>
          </a:p>
          <a:p>
            <a:r>
              <a:rPr lang="en-US" dirty="0"/>
              <a:t>The organising ideas are embedded in the content descriptions and elaborations of each learning area as appropriate.</a:t>
            </a:r>
            <a:endParaRPr lang="en-AU" dirty="0"/>
          </a:p>
        </p:txBody>
      </p:sp>
      <p:sp>
        <p:nvSpPr>
          <p:cNvPr id="4" name="Slide Number Placeholder 3"/>
          <p:cNvSpPr>
            <a:spLocks noGrp="1"/>
          </p:cNvSpPr>
          <p:nvPr>
            <p:ph type="sldNum" sz="quarter" idx="10"/>
          </p:nvPr>
        </p:nvSpPr>
        <p:spPr/>
        <p:txBody>
          <a:bodyPr/>
          <a:lstStyle/>
          <a:p>
            <a:fld id="{6F73244E-F58A-4E19-99BA-8FC3E34B3273}" type="slidenum">
              <a:rPr lang="en-AU" smtClean="0"/>
              <a:pPr/>
              <a:t>8</a:t>
            </a:fld>
            <a:endParaRPr lang="en-AU"/>
          </a:p>
        </p:txBody>
      </p:sp>
    </p:spTree>
    <p:extLst>
      <p:ext uri="{BB962C8B-B14F-4D97-AF65-F5344CB8AC3E}">
        <p14:creationId xmlns:p14="http://schemas.microsoft.com/office/powerpoint/2010/main" val="4259592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3211">
              <a:defRPr/>
            </a:pPr>
            <a:r>
              <a:rPr lang="en-US" b="1" dirty="0"/>
              <a:t>The next series of slides will look at the Framework and the organizing ideas in more detail.</a:t>
            </a:r>
          </a:p>
          <a:p>
            <a:pPr defTabSz="913211">
              <a:defRPr/>
            </a:pPr>
            <a:endParaRPr lang="en-US" dirty="0"/>
          </a:p>
          <a:p>
            <a:pPr marL="0" marR="0" indent="0" algn="l" defTabSz="913211" rtl="0" eaLnBrk="1" fontAlgn="auto" latinLnBrk="0" hangingPunct="1">
              <a:lnSpc>
                <a:spcPct val="100000"/>
              </a:lnSpc>
              <a:spcBef>
                <a:spcPts val="0"/>
              </a:spcBef>
              <a:spcAft>
                <a:spcPts val="0"/>
              </a:spcAft>
              <a:buClrTx/>
              <a:buSzTx/>
              <a:buFontTx/>
              <a:buNone/>
              <a:tabLst/>
              <a:defRPr/>
            </a:pPr>
            <a:r>
              <a:rPr lang="en-US" dirty="0"/>
              <a:t>OI 1 Australia has two distinct Indigenous groups;</a:t>
            </a:r>
            <a:r>
              <a:rPr lang="en-US" baseline="0" dirty="0"/>
              <a:t> Aboriginal peoples and Torres Strait Islander peoples.</a:t>
            </a:r>
          </a:p>
          <a:p>
            <a:pPr marL="0" marR="0" indent="0" algn="l" defTabSz="913211" rtl="0" eaLnBrk="1" fontAlgn="auto" latinLnBrk="0" hangingPunct="1">
              <a:lnSpc>
                <a:spcPct val="100000"/>
              </a:lnSpc>
              <a:spcBef>
                <a:spcPts val="0"/>
              </a:spcBef>
              <a:spcAft>
                <a:spcPts val="0"/>
              </a:spcAft>
              <a:buClrTx/>
              <a:buSzTx/>
              <a:buFontTx/>
              <a:buNone/>
              <a:tabLst/>
              <a:defRPr/>
            </a:pPr>
            <a:r>
              <a:rPr lang="en-US" baseline="0" dirty="0"/>
              <a:t>OI 2 Aboriginal and Torres Strait Islander communities maintain a special connection to and responsibility for Country/Place throughout all of Australia.</a:t>
            </a:r>
            <a:endParaRPr lang="en-US" dirty="0"/>
          </a:p>
          <a:p>
            <a:pPr defTabSz="913211">
              <a:defRPr/>
            </a:pPr>
            <a:endParaRPr lang="en-US" dirty="0"/>
          </a:p>
          <a:p>
            <a:pPr defTabSz="913211">
              <a:defRPr/>
            </a:pPr>
            <a:r>
              <a:rPr lang="en-US" dirty="0"/>
              <a:t>S Knight explains how her identity can</a:t>
            </a:r>
            <a:r>
              <a:rPr lang="en-US" baseline="0" dirty="0"/>
              <a:t> not be removed from the land in the quote.  </a:t>
            </a:r>
            <a:endParaRPr lang="en-US" dirty="0"/>
          </a:p>
          <a:p>
            <a:pPr defTabSz="913211">
              <a:defRPr/>
            </a:pPr>
            <a:endParaRPr lang="en-US" dirty="0"/>
          </a:p>
          <a:p>
            <a:pPr marL="0" marR="0" lvl="0" indent="0" algn="l" defTabSz="913211"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0000"/>
                </a:solidFill>
                <a:effectLst/>
                <a:latin typeface="Arial" pitchFamily="34" charset="0"/>
                <a:ea typeface="Times New Roman" pitchFamily="18" charset="0"/>
                <a:cs typeface="Arial" pitchFamily="34" charset="0"/>
              </a:rPr>
              <a:t>*Knight S., 1996, Our Land Our Life, card, Aboriginal and Torres Strait Islander Commission, Canberra</a:t>
            </a:r>
            <a:endParaRPr kumimoji="0" lang="en-US" sz="1200" b="0" i="0" u="none" strike="noStrike" cap="none" normalizeH="0" baseline="0" dirty="0">
              <a:ln>
                <a:noFill/>
              </a:ln>
              <a:solidFill>
                <a:schemeClr val="tx1"/>
              </a:solidFill>
              <a:effectLst/>
              <a:latin typeface="Arial" pitchFamily="34" charset="0"/>
            </a:endParaRPr>
          </a:p>
          <a:p>
            <a:pPr defTabSz="913211">
              <a:defRPr/>
            </a:pPr>
            <a:endParaRPr lang="en-AU" dirty="0"/>
          </a:p>
          <a:p>
            <a:endParaRPr lang="en-AU" dirty="0"/>
          </a:p>
        </p:txBody>
      </p:sp>
      <p:sp>
        <p:nvSpPr>
          <p:cNvPr id="4" name="Slide Number Placeholder 3"/>
          <p:cNvSpPr>
            <a:spLocks noGrp="1"/>
          </p:cNvSpPr>
          <p:nvPr>
            <p:ph type="sldNum" sz="quarter" idx="10"/>
          </p:nvPr>
        </p:nvSpPr>
        <p:spPr/>
        <p:txBody>
          <a:bodyPr/>
          <a:lstStyle/>
          <a:p>
            <a:fld id="{6F73244E-F58A-4E19-99BA-8FC3E34B3273}" type="slidenum">
              <a:rPr lang="en-AU" smtClean="0"/>
              <a:pPr/>
              <a:t>9</a:t>
            </a:fld>
            <a:endParaRPr lang="en-AU"/>
          </a:p>
        </p:txBody>
      </p:sp>
    </p:spTree>
    <p:extLst>
      <p:ext uri="{BB962C8B-B14F-4D97-AF65-F5344CB8AC3E}">
        <p14:creationId xmlns:p14="http://schemas.microsoft.com/office/powerpoint/2010/main" val="3863907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OI 1 Australia has two distinct Indigenous groups;</a:t>
            </a:r>
            <a:r>
              <a:rPr lang="en-US" baseline="0" dirty="0"/>
              <a:t> Aboriginal peoples and Torres Strait Islander peoples.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OI 2 Aboriginal and Torres Strait Islander communities maintain a special connection to and responsibility for Country/Place throughout all of Australia.</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indent="0" algn="l" defTabSz="914400" rtl="0" eaLnBrk="1" fontAlgn="auto" latinLnBrk="0" hangingPunct="1">
              <a:lnSpc>
                <a:spcPct val="100000"/>
              </a:lnSpc>
              <a:spcBef>
                <a:spcPts val="0"/>
              </a:spcBef>
              <a:spcAft>
                <a:spcPts val="0"/>
              </a:spcAft>
              <a:buClrTx/>
              <a:buSzTx/>
              <a:buFontTx/>
              <a:buNone/>
              <a:tabLst/>
              <a:defRPr/>
            </a:pPr>
            <a:r>
              <a:rPr lang="en-AU" dirty="0"/>
              <a:t>Aboriginal author and </a:t>
            </a:r>
            <a:r>
              <a:rPr lang="en-AU" dirty="0" err="1"/>
              <a:t>Yorta</a:t>
            </a:r>
            <a:r>
              <a:rPr lang="en-AU" dirty="0"/>
              <a:t> </a:t>
            </a:r>
            <a:r>
              <a:rPr lang="en-AU" dirty="0" err="1"/>
              <a:t>Yorta</a:t>
            </a:r>
            <a:r>
              <a:rPr lang="en-AU" dirty="0"/>
              <a:t> woman Hyllus Maris (1934-86) expressed this connectedness with the land beautifully in her poem Spiritual Song of the Aborigine.</a:t>
            </a:r>
          </a:p>
          <a:p>
            <a:r>
              <a:rPr lang="en-AU" sz="1200" b="0" i="0" kern="1200" dirty="0">
                <a:solidFill>
                  <a:schemeClr val="tx1"/>
                </a:solidFill>
                <a:effectLst/>
                <a:latin typeface="+mn-lt"/>
                <a:ea typeface="+mn-ea"/>
                <a:cs typeface="+mn-cs"/>
              </a:rPr>
              <a:t> *Spiritual Song of the Aborigine, Hyllus Maris, in: Discover...The Australian Aborigines, 1998, p.18  </a:t>
            </a:r>
          </a:p>
          <a:p>
            <a:pPr marL="0" marR="0" indent="0" algn="l" defTabSz="914400" rtl="0" eaLnBrk="1" fontAlgn="auto" latinLnBrk="0" hangingPunct="1">
              <a:lnSpc>
                <a:spcPct val="100000"/>
              </a:lnSpc>
              <a:spcBef>
                <a:spcPts val="0"/>
              </a:spcBef>
              <a:spcAft>
                <a:spcPts val="0"/>
              </a:spcAft>
              <a:buClrTx/>
              <a:buSzTx/>
              <a:buFontTx/>
              <a:buNone/>
              <a:tabLst/>
              <a:defRPr/>
            </a:pPr>
            <a:r>
              <a:rPr lang="en-AU" dirty="0"/>
              <a:t>Photography, copyright Christine</a:t>
            </a:r>
            <a:r>
              <a:rPr lang="en-AU" baseline="0" dirty="0"/>
              <a:t> Reid</a:t>
            </a:r>
            <a:endParaRPr lang="en-AU" dirty="0"/>
          </a:p>
          <a:p>
            <a:endParaRPr lang="en-AU" dirty="0"/>
          </a:p>
        </p:txBody>
      </p:sp>
      <p:sp>
        <p:nvSpPr>
          <p:cNvPr id="4" name="Slide Number Placeholder 3"/>
          <p:cNvSpPr>
            <a:spLocks noGrp="1"/>
          </p:cNvSpPr>
          <p:nvPr>
            <p:ph type="sldNum" sz="quarter" idx="10"/>
          </p:nvPr>
        </p:nvSpPr>
        <p:spPr/>
        <p:txBody>
          <a:bodyPr/>
          <a:lstStyle/>
          <a:p>
            <a:fld id="{6F73244E-F58A-4E19-99BA-8FC3E34B3273}" type="slidenum">
              <a:rPr lang="en-AU" smtClean="0"/>
              <a:pPr/>
              <a:t>10</a:t>
            </a:fld>
            <a:endParaRPr lang="en-AU"/>
          </a:p>
        </p:txBody>
      </p:sp>
    </p:spTree>
    <p:extLst>
      <p:ext uri="{BB962C8B-B14F-4D97-AF65-F5344CB8AC3E}">
        <p14:creationId xmlns:p14="http://schemas.microsoft.com/office/powerpoint/2010/main" val="1490703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417AD97-B1DF-424E-BC71-5CA46B8465F0}" type="slidenum">
              <a:rPr lang="en-AU" smtClean="0"/>
              <a:pPr/>
              <a:t>‹#›</a:t>
            </a:fld>
            <a:endParaRPr lang="en-AU"/>
          </a:p>
        </p:txBody>
      </p:sp>
    </p:spTree>
    <p:extLst>
      <p:ext uri="{BB962C8B-B14F-4D97-AF65-F5344CB8AC3E}">
        <p14:creationId xmlns:p14="http://schemas.microsoft.com/office/powerpoint/2010/main" val="145569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417AD97-B1DF-424E-BC71-5CA46B8465F0}" type="slidenum">
              <a:rPr lang="en-AU" smtClean="0"/>
              <a:pPr/>
              <a:t>‹#›</a:t>
            </a:fld>
            <a:endParaRPr lang="en-AU"/>
          </a:p>
        </p:txBody>
      </p:sp>
    </p:spTree>
    <p:extLst>
      <p:ext uri="{BB962C8B-B14F-4D97-AF65-F5344CB8AC3E}">
        <p14:creationId xmlns:p14="http://schemas.microsoft.com/office/powerpoint/2010/main" val="1702338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417AD97-B1DF-424E-BC71-5CA46B8465F0}" type="slidenum">
              <a:rPr lang="en-AU" smtClean="0"/>
              <a:pPr/>
              <a:t>‹#›</a:t>
            </a:fld>
            <a:endParaRPr lang="en-AU"/>
          </a:p>
        </p:txBody>
      </p:sp>
    </p:spTree>
    <p:extLst>
      <p:ext uri="{BB962C8B-B14F-4D97-AF65-F5344CB8AC3E}">
        <p14:creationId xmlns:p14="http://schemas.microsoft.com/office/powerpoint/2010/main" val="888432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417AD97-B1DF-424E-BC71-5CA46B8465F0}" type="slidenum">
              <a:rPr lang="en-AU" smtClean="0"/>
              <a:pPr/>
              <a:t>‹#›</a:t>
            </a:fld>
            <a:endParaRPr lang="en-AU"/>
          </a:p>
        </p:txBody>
      </p:sp>
    </p:spTree>
    <p:extLst>
      <p:ext uri="{BB962C8B-B14F-4D97-AF65-F5344CB8AC3E}">
        <p14:creationId xmlns:p14="http://schemas.microsoft.com/office/powerpoint/2010/main" val="3067141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417AD97-B1DF-424E-BC71-5CA46B8465F0}" type="slidenum">
              <a:rPr lang="en-AU" smtClean="0"/>
              <a:pPr/>
              <a:t>‹#›</a:t>
            </a:fld>
            <a:endParaRPr lang="en-AU"/>
          </a:p>
        </p:txBody>
      </p:sp>
    </p:spTree>
    <p:extLst>
      <p:ext uri="{BB962C8B-B14F-4D97-AF65-F5344CB8AC3E}">
        <p14:creationId xmlns:p14="http://schemas.microsoft.com/office/powerpoint/2010/main" val="3006953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417AD97-B1DF-424E-BC71-5CA46B8465F0}" type="slidenum">
              <a:rPr lang="en-AU" smtClean="0"/>
              <a:pPr/>
              <a:t>‹#›</a:t>
            </a:fld>
            <a:endParaRPr lang="en-AU"/>
          </a:p>
        </p:txBody>
      </p:sp>
    </p:spTree>
    <p:extLst>
      <p:ext uri="{BB962C8B-B14F-4D97-AF65-F5344CB8AC3E}">
        <p14:creationId xmlns:p14="http://schemas.microsoft.com/office/powerpoint/2010/main" val="2586350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417AD97-B1DF-424E-BC71-5CA46B8465F0}" type="slidenum">
              <a:rPr lang="en-AU" smtClean="0"/>
              <a:pPr/>
              <a:t>‹#›</a:t>
            </a:fld>
            <a:endParaRPr lang="en-AU"/>
          </a:p>
        </p:txBody>
      </p:sp>
    </p:spTree>
    <p:extLst>
      <p:ext uri="{BB962C8B-B14F-4D97-AF65-F5344CB8AC3E}">
        <p14:creationId xmlns:p14="http://schemas.microsoft.com/office/powerpoint/2010/main" val="69963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417AD97-B1DF-424E-BC71-5CA46B8465F0}" type="slidenum">
              <a:rPr lang="en-AU" smtClean="0"/>
              <a:pPr/>
              <a:t>‹#›</a:t>
            </a:fld>
            <a:endParaRPr lang="en-AU"/>
          </a:p>
        </p:txBody>
      </p:sp>
    </p:spTree>
    <p:extLst>
      <p:ext uri="{BB962C8B-B14F-4D97-AF65-F5344CB8AC3E}">
        <p14:creationId xmlns:p14="http://schemas.microsoft.com/office/powerpoint/2010/main" val="2082581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417AD97-B1DF-424E-BC71-5CA46B8465F0}" type="slidenum">
              <a:rPr lang="en-AU" smtClean="0"/>
              <a:pPr/>
              <a:t>‹#›</a:t>
            </a:fld>
            <a:endParaRPr lang="en-AU"/>
          </a:p>
        </p:txBody>
      </p:sp>
    </p:spTree>
    <p:extLst>
      <p:ext uri="{BB962C8B-B14F-4D97-AF65-F5344CB8AC3E}">
        <p14:creationId xmlns:p14="http://schemas.microsoft.com/office/powerpoint/2010/main" val="2150495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417AD97-B1DF-424E-BC71-5CA46B8465F0}" type="slidenum">
              <a:rPr lang="en-AU" smtClean="0"/>
              <a:pPr/>
              <a:t>‹#›</a:t>
            </a:fld>
            <a:endParaRPr lang="en-AU"/>
          </a:p>
        </p:txBody>
      </p:sp>
    </p:spTree>
    <p:extLst>
      <p:ext uri="{BB962C8B-B14F-4D97-AF65-F5344CB8AC3E}">
        <p14:creationId xmlns:p14="http://schemas.microsoft.com/office/powerpoint/2010/main" val="51030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417AD97-B1DF-424E-BC71-5CA46B8465F0}" type="slidenum">
              <a:rPr lang="en-AU" smtClean="0"/>
              <a:pPr/>
              <a:t>‹#›</a:t>
            </a:fld>
            <a:endParaRPr lang="en-AU"/>
          </a:p>
        </p:txBody>
      </p:sp>
    </p:spTree>
    <p:extLst>
      <p:ext uri="{BB962C8B-B14F-4D97-AF65-F5344CB8AC3E}">
        <p14:creationId xmlns:p14="http://schemas.microsoft.com/office/powerpoint/2010/main" val="3083109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17AD97-B1DF-424E-BC71-5CA46B8465F0}" type="slidenum">
              <a:rPr lang="en-AU" smtClean="0"/>
              <a:pPr/>
              <a:t>‹#›</a:t>
            </a:fld>
            <a:endParaRPr lang="en-AU"/>
          </a:p>
        </p:txBody>
      </p:sp>
    </p:spTree>
    <p:extLst>
      <p:ext uri="{BB962C8B-B14F-4D97-AF65-F5344CB8AC3E}">
        <p14:creationId xmlns:p14="http://schemas.microsoft.com/office/powerpoint/2010/main" val="1249980609"/>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hdl.handle.net/10462/deriv/197937" TargetMode="External"/><Relationship Id="rId5" Type="http://schemas.openxmlformats.org/officeDocument/2006/relationships/image" Target="../media/image18.jpe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http://yolngu.net/Copy%20of%20Aus_map_covered_text_lined.jpg" TargetMode="External"/><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8.jpeg"/><Relationship Id="rId11" Type="http://schemas.openxmlformats.org/officeDocument/2006/relationships/image" Target="../media/image43.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s>
</file>

<file path=ppt/slides/_rels/slide18.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jpeg"/><Relationship Id="rId3" Type="http://schemas.openxmlformats.org/officeDocument/2006/relationships/image" Target="../media/image44.jpeg"/><Relationship Id="rId7" Type="http://schemas.openxmlformats.org/officeDocument/2006/relationships/image" Target="../media/image48.jpeg"/><Relationship Id="rId12" Type="http://schemas.openxmlformats.org/officeDocument/2006/relationships/image" Target="../media/image53.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47.jpeg"/><Relationship Id="rId11" Type="http://schemas.openxmlformats.org/officeDocument/2006/relationships/image" Target="../media/image52.jpeg"/><Relationship Id="rId5" Type="http://schemas.openxmlformats.org/officeDocument/2006/relationships/image" Target="../media/image46.jpeg"/><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8" Type="http://schemas.openxmlformats.org/officeDocument/2006/relationships/hyperlink" Target="http://www.reconciliation.org.au/" TargetMode="External"/><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10" Type="http://schemas.openxmlformats.org/officeDocument/2006/relationships/image" Target="../media/image61.jpeg"/><Relationship Id="rId4" Type="http://schemas.openxmlformats.org/officeDocument/2006/relationships/image" Target="../media/image56.jpeg"/><Relationship Id="rId9" Type="http://schemas.openxmlformats.org/officeDocument/2006/relationships/image" Target="../media/image60.gif"/></Relationships>
</file>

<file path=ppt/slides/_rels/slide2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64.jpeg"/><Relationship Id="rId4" Type="http://schemas.openxmlformats.org/officeDocument/2006/relationships/image" Target="../media/image63.jpeg"/></Relationships>
</file>

<file path=ppt/slides/_rels/slide2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www.nla.gov.au/"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2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72.jpeg"/><Relationship Id="rId4" Type="http://schemas.openxmlformats.org/officeDocument/2006/relationships/image" Target="../media/image71.jpeg"/></Relationships>
</file>

<file path=ppt/slides/_rels/slide2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74.jpeg"/><Relationship Id="rId4" Type="http://schemas.openxmlformats.org/officeDocument/2006/relationships/image" Target="http://yolngu.net/Copy%20of%20Aus_map_covered_text_lined.jp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hyperlink" Target="http://www.impawards.com/2002/rabbit_proof_fence_ver5_xlg.html" TargetMode="External"/><Relationship Id="rId13" Type="http://schemas.openxmlformats.org/officeDocument/2006/relationships/image" Target="../media/image83.jpeg"/><Relationship Id="rId3" Type="http://schemas.openxmlformats.org/officeDocument/2006/relationships/hyperlink" Target="http://images.google.com.au/imgres?imgurl=http://www.pace.edu/pace/media/prospective-students/Writing%20Center.jpg&amp;imgrefurl=http://www.pace.edu/pace/prospectivestudents/admitted-students/admitted-students-blog/&amp;usg=__atfvTTyZoMr0IThwkhLsEcM-Qhg=&amp;h=1183&amp;w=1750&amp;sz=686&amp;hl=en&amp;start=5&amp;tbnid=MgBVmV3kLBIXbM:&amp;tbnh=101&amp;tbnw=150&amp;prev=/images?q=writing&amp;gbv=2&amp;hl=en" TargetMode="External"/><Relationship Id="rId7" Type="http://schemas.openxmlformats.org/officeDocument/2006/relationships/image" Target="../media/image67.jpeg"/><Relationship Id="rId12" Type="http://schemas.openxmlformats.org/officeDocument/2006/relationships/hyperlink" Target="http://www.indigenous.gov.au/wp-content/uploads/2011/03/newslines7.jpg"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79.jpeg"/><Relationship Id="rId11" Type="http://schemas.openxmlformats.org/officeDocument/2006/relationships/image" Target="../media/image82.png"/><Relationship Id="rId5" Type="http://schemas.openxmlformats.org/officeDocument/2006/relationships/image" Target="../media/image78.jpeg"/><Relationship Id="rId10" Type="http://schemas.openxmlformats.org/officeDocument/2006/relationships/image" Target="../media/image81.jpeg"/><Relationship Id="rId4" Type="http://schemas.openxmlformats.org/officeDocument/2006/relationships/image" Target="../media/image77.jpeg"/><Relationship Id="rId9" Type="http://schemas.openxmlformats.org/officeDocument/2006/relationships/image" Target="../media/image80.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http://yolngu.net/Copy%20of%20Aus_map_covered_text_lined.jp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86.jpeg"/><Relationship Id="rId4" Type="http://schemas.openxmlformats.org/officeDocument/2006/relationships/image" Target="../media/image85.jpeg"/></Relationships>
</file>

<file path=ppt/slides/_rels/slide3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impawards.com/2002/rabbit_proof_fence_ver5_xlg.html"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88.jpeg"/><Relationship Id="rId4" Type="http://schemas.openxmlformats.org/officeDocument/2006/relationships/image" Target="../media/image80.jpeg"/></Relationships>
</file>

<file path=ppt/slides/_rels/slide34.xml.rels><?xml version="1.0" encoding="UTF-8" standalone="yes"?>
<Relationships xmlns="http://schemas.openxmlformats.org/package/2006/relationships"><Relationship Id="rId8" Type="http://schemas.openxmlformats.org/officeDocument/2006/relationships/hyperlink" Target="https://www.magabala.com/" TargetMode="External"/><Relationship Id="rId3" Type="http://schemas.openxmlformats.org/officeDocument/2006/relationships/hyperlink" Target="http://www.abc.net.au/indigenous/" TargetMode="External"/><Relationship Id="rId7" Type="http://schemas.openxmlformats.org/officeDocument/2006/relationships/hyperlink" Target="http://www.daretolead.edu.au/"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hyperlink" Target="https://www.reconciliation.org.au/" TargetMode="External"/><Relationship Id="rId5" Type="http://schemas.openxmlformats.org/officeDocument/2006/relationships/hyperlink" Target="http://www.aussieeducator.org.au/education/specificareas/indigenous.html" TargetMode="External"/><Relationship Id="rId10" Type="http://schemas.openxmlformats.org/officeDocument/2006/relationships/hyperlink" Target="http://www.redkangaroobooks.com/" TargetMode="External"/><Relationship Id="rId4" Type="http://schemas.openxmlformats.org/officeDocument/2006/relationships/hyperlink" Target="http://www.abc.net.au/dustechoes/" TargetMode="External"/><Relationship Id="rId9" Type="http://schemas.openxmlformats.org/officeDocument/2006/relationships/hyperlink" Target="http://www.kullillaart.com.au/default.asp?PageID=210"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94.jpeg"/><Relationship Id="rId3" Type="http://schemas.openxmlformats.org/officeDocument/2006/relationships/image" Target="../media/image89.jpeg"/><Relationship Id="rId7" Type="http://schemas.openxmlformats.org/officeDocument/2006/relationships/image" Target="../media/image93.jpe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90.jpeg"/></Relationships>
</file>

<file path=ppt/slides/_rels/slide3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01.jpeg"/><Relationship Id="rId3" Type="http://schemas.openxmlformats.org/officeDocument/2006/relationships/image" Target="../media/image96.png"/><Relationship Id="rId7" Type="http://schemas.openxmlformats.org/officeDocument/2006/relationships/image" Target="../media/image100.jpe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99.jpeg"/><Relationship Id="rId5" Type="http://schemas.openxmlformats.org/officeDocument/2006/relationships/image" Target="../media/image98.jpeg"/><Relationship Id="rId4" Type="http://schemas.openxmlformats.org/officeDocument/2006/relationships/image" Target="../media/image97.jpeg"/><Relationship Id="rId9" Type="http://schemas.openxmlformats.org/officeDocument/2006/relationships/image" Target="../media/image102.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www.aboriginalartonline.com/aboriginalprints/indulkana-pr.php?type=1&amp;local=37"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03.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wacareid@tpg.com.au"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0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08721"/>
            <a:ext cx="7772400" cy="4176464"/>
          </a:xfrm>
        </p:spPr>
        <p:txBody>
          <a:bodyPr>
            <a:normAutofit/>
          </a:bodyPr>
          <a:lstStyle/>
          <a:p>
            <a:r>
              <a:rPr lang="en-AU" b="1" dirty="0"/>
              <a:t>Incorporating Aboriginal and Torres Strait Islander Histories and Cultures into the curriculum</a:t>
            </a:r>
            <a:r>
              <a:rPr lang="en-AU" dirty="0"/>
              <a:t>.</a:t>
            </a:r>
          </a:p>
        </p:txBody>
      </p:sp>
      <p:sp>
        <p:nvSpPr>
          <p:cNvPr id="4" name="TextBox 3"/>
          <p:cNvSpPr txBox="1"/>
          <p:nvPr/>
        </p:nvSpPr>
        <p:spPr>
          <a:xfrm>
            <a:off x="7524328" y="6381328"/>
            <a:ext cx="1440160" cy="215444"/>
          </a:xfrm>
          <a:prstGeom prst="rect">
            <a:avLst/>
          </a:prstGeom>
          <a:noFill/>
        </p:spPr>
        <p:txBody>
          <a:bodyPr wrap="square" rtlCol="0">
            <a:spAutoFit/>
          </a:bodyPr>
          <a:lstStyle/>
          <a:p>
            <a:r>
              <a:rPr lang="en-AU" sz="1200" baseline="-25000" dirty="0"/>
              <a:t>Copyright Christine Reid</a:t>
            </a:r>
          </a:p>
        </p:txBody>
      </p:sp>
    </p:spTree>
    <p:extLst>
      <p:ext uri="{BB962C8B-B14F-4D97-AF65-F5344CB8AC3E}">
        <p14:creationId xmlns:p14="http://schemas.microsoft.com/office/powerpoint/2010/main" val="3606344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Spiritual Song of the Aborigine</a:t>
            </a:r>
            <a:br>
              <a:rPr lang="en-AU" dirty="0"/>
            </a:br>
            <a:endParaRPr lang="en-AU" dirty="0"/>
          </a:p>
        </p:txBody>
      </p:sp>
      <p:sp>
        <p:nvSpPr>
          <p:cNvPr id="5" name="Rectangle 4"/>
          <p:cNvSpPr/>
          <p:nvPr/>
        </p:nvSpPr>
        <p:spPr>
          <a:xfrm>
            <a:off x="1547664" y="1225689"/>
            <a:ext cx="5472608" cy="5355312"/>
          </a:xfrm>
          <a:prstGeom prst="rect">
            <a:avLst/>
          </a:prstGeom>
        </p:spPr>
        <p:txBody>
          <a:bodyPr wrap="square">
            <a:spAutoFit/>
          </a:bodyPr>
          <a:lstStyle/>
          <a:p>
            <a:endParaRPr lang="en-AU" dirty="0"/>
          </a:p>
          <a:p>
            <a:r>
              <a:rPr lang="en-AU" dirty="0"/>
              <a:t>I am a child of the Dreamtime People</a:t>
            </a:r>
          </a:p>
          <a:p>
            <a:r>
              <a:rPr lang="en-AU" dirty="0"/>
              <a:t>Part of this Land, like the gnarled gumtree</a:t>
            </a:r>
          </a:p>
          <a:p>
            <a:r>
              <a:rPr lang="en-AU" dirty="0"/>
              <a:t>I am the river, softly singing</a:t>
            </a:r>
          </a:p>
          <a:p>
            <a:r>
              <a:rPr lang="en-AU" dirty="0"/>
              <a:t>Chanting our songs on my way to the sea</a:t>
            </a:r>
          </a:p>
          <a:p>
            <a:r>
              <a:rPr lang="en-AU" dirty="0"/>
              <a:t>My spirit is the dust-devils</a:t>
            </a:r>
          </a:p>
          <a:p>
            <a:r>
              <a:rPr lang="en-AU" dirty="0"/>
              <a:t>Mirages, that dance on the plain</a:t>
            </a:r>
          </a:p>
          <a:p>
            <a:r>
              <a:rPr lang="en-AU" dirty="0"/>
              <a:t>I'm the snow, the wind and the falling rain</a:t>
            </a:r>
          </a:p>
          <a:p>
            <a:r>
              <a:rPr lang="en-AU" dirty="0"/>
              <a:t>I'm part of the rocks and the red desert earth</a:t>
            </a:r>
          </a:p>
          <a:p>
            <a:r>
              <a:rPr lang="en-AU" dirty="0"/>
              <a:t>Red as the blood that flows in my veins</a:t>
            </a:r>
          </a:p>
          <a:p>
            <a:r>
              <a:rPr lang="en-AU" dirty="0"/>
              <a:t>I am eagle, crow and snake that glides</a:t>
            </a:r>
          </a:p>
          <a:p>
            <a:r>
              <a:rPr lang="en-AU" dirty="0"/>
              <a:t>Thorough the rain-forest that clings to the mountainside</a:t>
            </a:r>
          </a:p>
          <a:p>
            <a:r>
              <a:rPr lang="en-AU" dirty="0"/>
              <a:t>I awakened here when the earth was new</a:t>
            </a:r>
          </a:p>
          <a:p>
            <a:r>
              <a:rPr lang="en-AU" dirty="0"/>
              <a:t>There was emu, wombat, kangaroo</a:t>
            </a:r>
          </a:p>
          <a:p>
            <a:r>
              <a:rPr lang="en-AU" dirty="0"/>
              <a:t>No other man of a different hue</a:t>
            </a:r>
          </a:p>
          <a:p>
            <a:r>
              <a:rPr lang="en-AU" dirty="0"/>
              <a:t>I am this land</a:t>
            </a:r>
          </a:p>
          <a:p>
            <a:r>
              <a:rPr lang="en-AU" dirty="0"/>
              <a:t>And this land is me</a:t>
            </a:r>
          </a:p>
          <a:p>
            <a:r>
              <a:rPr lang="en-AU" dirty="0"/>
              <a:t>I am Australia.</a:t>
            </a:r>
          </a:p>
          <a:p>
            <a:r>
              <a:rPr lang="en-AU" dirty="0"/>
              <a:t>*Poem by Hyllus Maris.</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12160" y="1052736"/>
            <a:ext cx="2897158" cy="2172868"/>
          </a:xfrm>
          <a:prstGeom prst="rect">
            <a:avLst/>
          </a:prstGeom>
        </p:spPr>
      </p:pic>
      <p:sp>
        <p:nvSpPr>
          <p:cNvPr id="3" name="Rectangle 2"/>
          <p:cNvSpPr/>
          <p:nvPr/>
        </p:nvSpPr>
        <p:spPr>
          <a:xfrm>
            <a:off x="7226037" y="6442501"/>
            <a:ext cx="1683281" cy="276999"/>
          </a:xfrm>
          <a:prstGeom prst="rect">
            <a:avLst/>
          </a:prstGeom>
        </p:spPr>
        <p:txBody>
          <a:bodyPr wrap="none">
            <a:spAutoFit/>
          </a:bodyPr>
          <a:lstStyle/>
          <a:p>
            <a:r>
              <a:rPr lang="en-AU" baseline="-25000" dirty="0"/>
              <a:t>Copyright Christine Reid</a:t>
            </a:r>
          </a:p>
        </p:txBody>
      </p:sp>
    </p:spTree>
    <p:extLst>
      <p:ext uri="{BB962C8B-B14F-4D97-AF65-F5344CB8AC3E}">
        <p14:creationId xmlns:p14="http://schemas.microsoft.com/office/powerpoint/2010/main" val="178205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ocal peoples have an enduring link with the se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32040" y="1268760"/>
            <a:ext cx="4211960" cy="3538632"/>
          </a:xfrm>
          <a:prstGeom prst="rect">
            <a:avLst/>
          </a:prstGeom>
          <a:noFill/>
          <a:ln w="9525">
            <a:noFill/>
            <a:miter lim="800000"/>
            <a:headEnd/>
            <a:tailEnd/>
          </a:ln>
        </p:spPr>
      </p:pic>
      <p:sp>
        <p:nvSpPr>
          <p:cNvPr id="7" name="Rectangle 6"/>
          <p:cNvSpPr/>
          <p:nvPr/>
        </p:nvSpPr>
        <p:spPr>
          <a:xfrm>
            <a:off x="4788024" y="5157192"/>
            <a:ext cx="2520280" cy="1261884"/>
          </a:xfrm>
          <a:prstGeom prst="rect">
            <a:avLst/>
          </a:prstGeom>
        </p:spPr>
        <p:txBody>
          <a:bodyPr wrap="square">
            <a:spAutoFit/>
          </a:bodyPr>
          <a:lstStyle/>
          <a:p>
            <a:pPr algn="ctr">
              <a:lnSpc>
                <a:spcPct val="95000"/>
              </a:lnSpc>
            </a:pPr>
            <a:r>
              <a:rPr lang="en-US" sz="2000" b="1" i="1" dirty="0">
                <a:solidFill>
                  <a:srgbClr val="333399"/>
                </a:solidFill>
                <a:latin typeface="Arial Narrow" pitchFamily="34" charset="0"/>
              </a:rPr>
              <a:t>“On the islands, life continues to revolve around the sea and the changing seasons.”</a:t>
            </a:r>
            <a:endParaRPr lang="en-AU" sz="2000" b="1" i="1" dirty="0">
              <a:solidFill>
                <a:srgbClr val="333399"/>
              </a:solidFill>
              <a:latin typeface="Arial Narrow" pitchFamily="34" charset="0"/>
            </a:endParaRPr>
          </a:p>
        </p:txBody>
      </p:sp>
      <p:pic>
        <p:nvPicPr>
          <p:cNvPr id="1034" name="Picture 10" descr="http://upload.wikimedia.org/wikipedia/commons/thumb/b/ba/TorresStraitIslandsMap.png/220px-TorresStraitIslandsMap.png"/>
          <p:cNvPicPr>
            <a:picLocks noChangeAspect="1" noChangeArrowheads="1"/>
          </p:cNvPicPr>
          <p:nvPr/>
        </p:nvPicPr>
        <p:blipFill>
          <a:blip r:embed="rId4" cstate="print"/>
          <a:srcRect/>
          <a:stretch>
            <a:fillRect/>
          </a:stretch>
        </p:blipFill>
        <p:spPr bwMode="auto">
          <a:xfrm>
            <a:off x="467544" y="1268760"/>
            <a:ext cx="2252726" cy="2232248"/>
          </a:xfrm>
          <a:prstGeom prst="rect">
            <a:avLst/>
          </a:prstGeom>
          <a:noFill/>
        </p:spPr>
      </p:pic>
      <p:pic>
        <p:nvPicPr>
          <p:cNvPr id="10" name="Picture 8" descr="http://mams.rmit.edu.au/jjao6u6f1wot.jpg"/>
          <p:cNvPicPr>
            <a:picLocks noChangeAspect="1" noChangeArrowheads="1"/>
          </p:cNvPicPr>
          <p:nvPr/>
        </p:nvPicPr>
        <p:blipFill>
          <a:blip r:embed="rId5" cstate="print"/>
          <a:srcRect/>
          <a:stretch>
            <a:fillRect/>
          </a:stretch>
        </p:blipFill>
        <p:spPr bwMode="auto">
          <a:xfrm>
            <a:off x="0" y="3761994"/>
            <a:ext cx="4644008" cy="3096006"/>
          </a:xfrm>
          <a:prstGeom prst="rect">
            <a:avLst/>
          </a:prstGeom>
          <a:noFill/>
        </p:spPr>
      </p:pic>
      <p:sp>
        <p:nvSpPr>
          <p:cNvPr id="11" name="Title 1"/>
          <p:cNvSpPr>
            <a:spLocks noGrp="1"/>
          </p:cNvSpPr>
          <p:nvPr>
            <p:ph type="title"/>
          </p:nvPr>
        </p:nvSpPr>
        <p:spPr>
          <a:xfrm>
            <a:off x="139064" y="664151"/>
            <a:ext cx="5846100" cy="584460"/>
          </a:xfrm>
        </p:spPr>
        <p:txBody>
          <a:bodyPr>
            <a:normAutofit/>
          </a:bodyPr>
          <a:lstStyle/>
          <a:p>
            <a:r>
              <a:rPr lang="en-AU" sz="2400" dirty="0"/>
              <a:t>Explore Identity through </a:t>
            </a:r>
            <a:r>
              <a:rPr lang="en-AU" sz="2400" b="1" dirty="0"/>
              <a:t>Country/Place</a:t>
            </a:r>
          </a:p>
        </p:txBody>
      </p:sp>
      <p:pic>
        <p:nvPicPr>
          <p:cNvPr id="23554" name="Picture 2" descr="Amipuru (Ephraim Bani)">
            <a:hlinkClick r:id="rId6"/>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43808" y="1268760"/>
            <a:ext cx="1656184" cy="2309456"/>
          </a:xfrm>
          <a:prstGeom prst="rect">
            <a:avLst/>
          </a:prstGeom>
          <a:noFill/>
        </p:spPr>
      </p:pic>
      <p:pic>
        <p:nvPicPr>
          <p:cNvPr id="13" name="Picture 4" descr="ReTold cobrand"/>
          <p:cNvPicPr>
            <a:picLocks noChangeAspect="1" noChangeArrowheads="1"/>
          </p:cNvPicPr>
          <p:nvPr/>
        </p:nvPicPr>
        <p:blipFill>
          <a:blip r:embed="rId8" cstate="email">
            <a:extLst>
              <a:ext uri="{28A0092B-C50C-407E-A947-70E740481C1C}">
                <a14:useLocalDpi xmlns:a14="http://schemas.microsoft.com/office/drawing/2010/main"/>
              </a:ext>
            </a:extLst>
          </a:blip>
          <a:srcRect l="7081" b="16389"/>
          <a:stretch>
            <a:fillRect/>
          </a:stretch>
        </p:blipFill>
        <p:spPr bwMode="auto">
          <a:xfrm>
            <a:off x="7452320" y="5398473"/>
            <a:ext cx="1695026" cy="1440460"/>
          </a:xfrm>
          <a:prstGeom prst="rect">
            <a:avLst/>
          </a:prstGeom>
          <a:noFill/>
        </p:spPr>
      </p:pic>
      <p:sp>
        <p:nvSpPr>
          <p:cNvPr id="2" name="Rectangle 1"/>
          <p:cNvSpPr/>
          <p:nvPr/>
        </p:nvSpPr>
        <p:spPr>
          <a:xfrm>
            <a:off x="5625023" y="6471323"/>
            <a:ext cx="1683281" cy="276999"/>
          </a:xfrm>
          <a:prstGeom prst="rect">
            <a:avLst/>
          </a:prstGeom>
        </p:spPr>
        <p:txBody>
          <a:bodyPr wrap="none">
            <a:spAutoFit/>
          </a:bodyPr>
          <a:lstStyle/>
          <a:p>
            <a:r>
              <a:rPr lang="en-AU" baseline="-25000" dirty="0"/>
              <a:t>Copyright Christine Reid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034"/>
                                        </p:tgtEl>
                                        <p:attrNameLst>
                                          <p:attrName>style.visibility</p:attrName>
                                        </p:attrNameLst>
                                      </p:cBhvr>
                                      <p:to>
                                        <p:strVal val="visible"/>
                                      </p:to>
                                    </p:set>
                                    <p:animEffect transition="in" filter="fade">
                                      <p:cBhvr>
                                        <p:cTn id="13" dur="10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Oval 4"/>
          <p:cNvSpPr>
            <a:spLocks noChangeArrowheads="1"/>
          </p:cNvSpPr>
          <p:nvPr/>
        </p:nvSpPr>
        <p:spPr bwMode="auto">
          <a:xfrm>
            <a:off x="2339752" y="2348880"/>
            <a:ext cx="3676650" cy="3433763"/>
          </a:xfrm>
          <a:prstGeom prst="ellipse">
            <a:avLst/>
          </a:prstGeom>
          <a:solidFill>
            <a:srgbClr val="92D050"/>
          </a:solidFill>
          <a:ln w="9525">
            <a:solidFill>
              <a:schemeClr val="tx1"/>
            </a:solidFill>
            <a:round/>
            <a:headEnd/>
            <a:tailEnd/>
          </a:ln>
        </p:spPr>
        <p:txBody>
          <a:bodyPr wrap="none" anchor="ctr"/>
          <a:lstStyle/>
          <a:p>
            <a:endParaRPr lang="en-US"/>
          </a:p>
        </p:txBody>
      </p:sp>
      <p:sp>
        <p:nvSpPr>
          <p:cNvPr id="69" name="Line 5"/>
          <p:cNvSpPr>
            <a:spLocks noChangeShapeType="1"/>
          </p:cNvSpPr>
          <p:nvPr/>
        </p:nvSpPr>
        <p:spPr bwMode="auto">
          <a:xfrm flipH="1">
            <a:off x="4230464" y="2348880"/>
            <a:ext cx="9525" cy="3441700"/>
          </a:xfrm>
          <a:prstGeom prst="line">
            <a:avLst/>
          </a:prstGeom>
          <a:noFill/>
          <a:ln w="9525">
            <a:solidFill>
              <a:schemeClr val="tx1"/>
            </a:solidFill>
            <a:round/>
            <a:headEnd/>
            <a:tailEnd/>
          </a:ln>
        </p:spPr>
        <p:txBody>
          <a:bodyPr/>
          <a:lstStyle/>
          <a:p>
            <a:endParaRPr lang="en-AU"/>
          </a:p>
        </p:txBody>
      </p:sp>
      <p:sp>
        <p:nvSpPr>
          <p:cNvPr id="70" name="Line 6"/>
          <p:cNvSpPr>
            <a:spLocks noChangeShapeType="1"/>
          </p:cNvSpPr>
          <p:nvPr/>
        </p:nvSpPr>
        <p:spPr bwMode="auto">
          <a:xfrm>
            <a:off x="2339752" y="4098305"/>
            <a:ext cx="3678237" cy="14288"/>
          </a:xfrm>
          <a:prstGeom prst="line">
            <a:avLst/>
          </a:prstGeom>
          <a:noFill/>
          <a:ln w="9525">
            <a:solidFill>
              <a:schemeClr val="tx1"/>
            </a:solidFill>
            <a:round/>
            <a:headEnd/>
            <a:tailEnd/>
          </a:ln>
        </p:spPr>
        <p:txBody>
          <a:bodyPr/>
          <a:lstStyle/>
          <a:p>
            <a:endParaRPr lang="en-AU"/>
          </a:p>
        </p:txBody>
      </p:sp>
      <p:sp>
        <p:nvSpPr>
          <p:cNvPr id="71" name="Line 7"/>
          <p:cNvSpPr>
            <a:spLocks noChangeShapeType="1"/>
          </p:cNvSpPr>
          <p:nvPr/>
        </p:nvSpPr>
        <p:spPr bwMode="auto">
          <a:xfrm flipV="1">
            <a:off x="2611214" y="3274393"/>
            <a:ext cx="3187700" cy="1668462"/>
          </a:xfrm>
          <a:prstGeom prst="line">
            <a:avLst/>
          </a:prstGeom>
          <a:noFill/>
          <a:ln w="9525">
            <a:solidFill>
              <a:schemeClr val="tx1"/>
            </a:solidFill>
            <a:round/>
            <a:headEnd/>
            <a:tailEnd/>
          </a:ln>
        </p:spPr>
        <p:txBody>
          <a:bodyPr/>
          <a:lstStyle/>
          <a:p>
            <a:endParaRPr lang="en-AU"/>
          </a:p>
        </p:txBody>
      </p:sp>
      <p:sp>
        <p:nvSpPr>
          <p:cNvPr id="72" name="Line 8"/>
          <p:cNvSpPr>
            <a:spLocks noChangeShapeType="1"/>
          </p:cNvSpPr>
          <p:nvPr/>
        </p:nvSpPr>
        <p:spPr bwMode="auto">
          <a:xfrm flipV="1">
            <a:off x="3268439" y="2628280"/>
            <a:ext cx="1905000" cy="2924175"/>
          </a:xfrm>
          <a:prstGeom prst="line">
            <a:avLst/>
          </a:prstGeom>
          <a:noFill/>
          <a:ln w="9525">
            <a:solidFill>
              <a:schemeClr val="tx1"/>
            </a:solidFill>
            <a:round/>
            <a:headEnd/>
            <a:tailEnd/>
          </a:ln>
        </p:spPr>
        <p:txBody>
          <a:bodyPr/>
          <a:lstStyle/>
          <a:p>
            <a:endParaRPr lang="en-AU"/>
          </a:p>
        </p:txBody>
      </p:sp>
      <p:sp>
        <p:nvSpPr>
          <p:cNvPr id="73" name="Line 9"/>
          <p:cNvSpPr>
            <a:spLocks noChangeShapeType="1"/>
          </p:cNvSpPr>
          <p:nvPr/>
        </p:nvSpPr>
        <p:spPr bwMode="auto">
          <a:xfrm flipH="1" flipV="1">
            <a:off x="3279552" y="2575893"/>
            <a:ext cx="1878012" cy="2943225"/>
          </a:xfrm>
          <a:prstGeom prst="line">
            <a:avLst/>
          </a:prstGeom>
          <a:noFill/>
          <a:ln w="9525">
            <a:solidFill>
              <a:schemeClr val="tx1"/>
            </a:solidFill>
            <a:round/>
            <a:headEnd/>
            <a:tailEnd/>
          </a:ln>
        </p:spPr>
        <p:txBody>
          <a:bodyPr/>
          <a:lstStyle/>
          <a:p>
            <a:endParaRPr lang="en-AU"/>
          </a:p>
        </p:txBody>
      </p:sp>
      <p:sp>
        <p:nvSpPr>
          <p:cNvPr id="74" name="Line 10"/>
          <p:cNvSpPr>
            <a:spLocks noChangeShapeType="1"/>
          </p:cNvSpPr>
          <p:nvPr/>
        </p:nvSpPr>
        <p:spPr bwMode="auto">
          <a:xfrm flipH="1" flipV="1">
            <a:off x="2549302" y="3256930"/>
            <a:ext cx="3235325" cy="1630363"/>
          </a:xfrm>
          <a:prstGeom prst="line">
            <a:avLst/>
          </a:prstGeom>
          <a:noFill/>
          <a:ln w="9525">
            <a:solidFill>
              <a:schemeClr val="tx1"/>
            </a:solidFill>
            <a:round/>
            <a:headEnd/>
            <a:tailEnd/>
          </a:ln>
        </p:spPr>
        <p:txBody>
          <a:bodyPr/>
          <a:lstStyle/>
          <a:p>
            <a:endParaRPr lang="en-AU"/>
          </a:p>
        </p:txBody>
      </p:sp>
      <p:sp>
        <p:nvSpPr>
          <p:cNvPr id="75" name="Text Box 11"/>
          <p:cNvSpPr txBox="1">
            <a:spLocks noChangeArrowheads="1"/>
          </p:cNvSpPr>
          <p:nvPr/>
        </p:nvSpPr>
        <p:spPr bwMode="auto">
          <a:xfrm>
            <a:off x="3347864" y="3933056"/>
            <a:ext cx="1872208" cy="323165"/>
          </a:xfrm>
          <a:prstGeom prst="rect">
            <a:avLst/>
          </a:prstGeom>
          <a:solidFill>
            <a:srgbClr val="EAF5F6"/>
          </a:solidFill>
          <a:ln w="9525">
            <a:noFill/>
            <a:miter lim="800000"/>
            <a:headEnd/>
            <a:tailEnd/>
          </a:ln>
        </p:spPr>
        <p:txBody>
          <a:bodyPr wrap="square">
            <a:spAutoFit/>
          </a:bodyPr>
          <a:lstStyle/>
          <a:p>
            <a:pPr algn="ctr">
              <a:spcBef>
                <a:spcPct val="50000"/>
              </a:spcBef>
            </a:pPr>
            <a:r>
              <a:rPr lang="en-US" sz="1500" b="1" dirty="0"/>
              <a:t>THE DREAMING</a:t>
            </a:r>
            <a:endParaRPr lang="en-AU" sz="1500" b="1" dirty="0"/>
          </a:p>
        </p:txBody>
      </p:sp>
      <p:sp>
        <p:nvSpPr>
          <p:cNvPr id="76" name="Text Box 12"/>
          <p:cNvSpPr txBox="1">
            <a:spLocks noChangeArrowheads="1"/>
          </p:cNvSpPr>
          <p:nvPr/>
        </p:nvSpPr>
        <p:spPr bwMode="auto">
          <a:xfrm>
            <a:off x="4698697" y="2101584"/>
            <a:ext cx="1249759" cy="336550"/>
          </a:xfrm>
          <a:prstGeom prst="rect">
            <a:avLst/>
          </a:prstGeom>
          <a:noFill/>
          <a:ln w="9525">
            <a:noFill/>
            <a:miter lim="800000"/>
            <a:headEnd/>
            <a:tailEnd/>
          </a:ln>
        </p:spPr>
        <p:txBody>
          <a:bodyPr wrap="square">
            <a:spAutoFit/>
          </a:bodyPr>
          <a:lstStyle/>
          <a:p>
            <a:pPr>
              <a:spcBef>
                <a:spcPct val="50000"/>
              </a:spcBef>
            </a:pPr>
            <a:r>
              <a:rPr lang="en-US" sz="1600" b="1" dirty="0"/>
              <a:t>Animals</a:t>
            </a:r>
            <a:endParaRPr lang="en-AU" sz="1600" b="1" dirty="0"/>
          </a:p>
        </p:txBody>
      </p:sp>
      <p:sp>
        <p:nvSpPr>
          <p:cNvPr id="77" name="Text Box 14"/>
          <p:cNvSpPr txBox="1">
            <a:spLocks noChangeArrowheads="1"/>
          </p:cNvSpPr>
          <p:nvPr/>
        </p:nvSpPr>
        <p:spPr bwMode="auto">
          <a:xfrm>
            <a:off x="6044905" y="3476631"/>
            <a:ext cx="979487" cy="336550"/>
          </a:xfrm>
          <a:prstGeom prst="rect">
            <a:avLst/>
          </a:prstGeom>
          <a:noFill/>
          <a:ln w="9525">
            <a:noFill/>
            <a:miter lim="800000"/>
            <a:headEnd/>
            <a:tailEnd/>
          </a:ln>
        </p:spPr>
        <p:txBody>
          <a:bodyPr>
            <a:spAutoFit/>
          </a:bodyPr>
          <a:lstStyle/>
          <a:p>
            <a:pPr>
              <a:spcBef>
                <a:spcPct val="50000"/>
              </a:spcBef>
            </a:pPr>
            <a:r>
              <a:rPr lang="en-US" sz="1600" b="1" dirty="0"/>
              <a:t>Plants</a:t>
            </a:r>
            <a:endParaRPr lang="en-AU" sz="1600" b="1" dirty="0"/>
          </a:p>
        </p:txBody>
      </p:sp>
      <p:sp>
        <p:nvSpPr>
          <p:cNvPr id="78" name="Text Box 16"/>
          <p:cNvSpPr txBox="1">
            <a:spLocks noChangeArrowheads="1"/>
          </p:cNvSpPr>
          <p:nvPr/>
        </p:nvSpPr>
        <p:spPr bwMode="auto">
          <a:xfrm>
            <a:off x="2135856" y="5230369"/>
            <a:ext cx="757237" cy="336550"/>
          </a:xfrm>
          <a:prstGeom prst="rect">
            <a:avLst/>
          </a:prstGeom>
          <a:noFill/>
          <a:ln w="9525">
            <a:noFill/>
            <a:miter lim="800000"/>
            <a:headEnd/>
            <a:tailEnd/>
          </a:ln>
        </p:spPr>
        <p:txBody>
          <a:bodyPr>
            <a:spAutoFit/>
          </a:bodyPr>
          <a:lstStyle/>
          <a:p>
            <a:pPr>
              <a:spcBef>
                <a:spcPct val="50000"/>
              </a:spcBef>
            </a:pPr>
            <a:r>
              <a:rPr lang="en-US" sz="1600" b="1" dirty="0"/>
              <a:t>Land</a:t>
            </a:r>
            <a:endParaRPr lang="en-AU" sz="1600" b="1" dirty="0"/>
          </a:p>
        </p:txBody>
      </p:sp>
      <p:sp>
        <p:nvSpPr>
          <p:cNvPr id="79" name="Text Box 17"/>
          <p:cNvSpPr txBox="1">
            <a:spLocks noChangeArrowheads="1"/>
          </p:cNvSpPr>
          <p:nvPr/>
        </p:nvSpPr>
        <p:spPr bwMode="auto">
          <a:xfrm>
            <a:off x="4595187" y="5715091"/>
            <a:ext cx="1363662" cy="336550"/>
          </a:xfrm>
          <a:prstGeom prst="rect">
            <a:avLst/>
          </a:prstGeom>
          <a:noFill/>
          <a:ln w="9525">
            <a:noFill/>
            <a:miter lim="800000"/>
            <a:headEnd/>
            <a:tailEnd/>
          </a:ln>
        </p:spPr>
        <p:txBody>
          <a:bodyPr>
            <a:spAutoFit/>
          </a:bodyPr>
          <a:lstStyle/>
          <a:p>
            <a:pPr>
              <a:spcBef>
                <a:spcPct val="50000"/>
              </a:spcBef>
            </a:pPr>
            <a:r>
              <a:rPr lang="en-US" sz="1600" b="1" dirty="0"/>
              <a:t>Behaviour</a:t>
            </a:r>
            <a:endParaRPr lang="en-AU" sz="1600" b="1" dirty="0"/>
          </a:p>
        </p:txBody>
      </p:sp>
      <p:sp>
        <p:nvSpPr>
          <p:cNvPr id="80" name="Text Box 18"/>
          <p:cNvSpPr txBox="1">
            <a:spLocks noChangeArrowheads="1"/>
          </p:cNvSpPr>
          <p:nvPr/>
        </p:nvSpPr>
        <p:spPr bwMode="auto">
          <a:xfrm>
            <a:off x="2490511" y="5713141"/>
            <a:ext cx="1473200" cy="336550"/>
          </a:xfrm>
          <a:prstGeom prst="rect">
            <a:avLst/>
          </a:prstGeom>
          <a:noFill/>
          <a:ln w="9525">
            <a:noFill/>
            <a:miter lim="800000"/>
            <a:headEnd/>
            <a:tailEnd/>
          </a:ln>
        </p:spPr>
        <p:txBody>
          <a:bodyPr>
            <a:spAutoFit/>
          </a:bodyPr>
          <a:lstStyle/>
          <a:p>
            <a:pPr>
              <a:spcBef>
                <a:spcPct val="50000"/>
              </a:spcBef>
            </a:pPr>
            <a:r>
              <a:rPr lang="en-US" sz="1600" b="1" dirty="0"/>
              <a:t>Spirituality</a:t>
            </a:r>
            <a:endParaRPr lang="en-AU" sz="1600" b="1" dirty="0"/>
          </a:p>
        </p:txBody>
      </p:sp>
      <p:sp>
        <p:nvSpPr>
          <p:cNvPr id="81" name="Text Box 19"/>
          <p:cNvSpPr txBox="1">
            <a:spLocks noChangeArrowheads="1"/>
          </p:cNvSpPr>
          <p:nvPr/>
        </p:nvSpPr>
        <p:spPr bwMode="auto">
          <a:xfrm>
            <a:off x="5556767" y="5210000"/>
            <a:ext cx="1581150" cy="336550"/>
          </a:xfrm>
          <a:prstGeom prst="rect">
            <a:avLst/>
          </a:prstGeom>
          <a:noFill/>
          <a:ln w="9525">
            <a:noFill/>
            <a:miter lim="800000"/>
            <a:headEnd/>
            <a:tailEnd/>
          </a:ln>
        </p:spPr>
        <p:txBody>
          <a:bodyPr>
            <a:spAutoFit/>
          </a:bodyPr>
          <a:lstStyle/>
          <a:p>
            <a:pPr>
              <a:spcBef>
                <a:spcPct val="50000"/>
              </a:spcBef>
            </a:pPr>
            <a:r>
              <a:rPr lang="en-US" sz="1600" b="1" dirty="0"/>
              <a:t>Technology</a:t>
            </a:r>
            <a:endParaRPr lang="en-AU" sz="1600" b="1" dirty="0"/>
          </a:p>
        </p:txBody>
      </p:sp>
      <p:sp>
        <p:nvSpPr>
          <p:cNvPr id="82" name="Text Box 20"/>
          <p:cNvSpPr txBox="1">
            <a:spLocks noChangeArrowheads="1"/>
          </p:cNvSpPr>
          <p:nvPr/>
        </p:nvSpPr>
        <p:spPr bwMode="auto">
          <a:xfrm>
            <a:off x="1859080" y="4400628"/>
            <a:ext cx="547687" cy="336550"/>
          </a:xfrm>
          <a:prstGeom prst="rect">
            <a:avLst/>
          </a:prstGeom>
          <a:noFill/>
          <a:ln w="9525">
            <a:noFill/>
            <a:miter lim="800000"/>
            <a:headEnd/>
            <a:tailEnd/>
          </a:ln>
        </p:spPr>
        <p:txBody>
          <a:bodyPr>
            <a:spAutoFit/>
          </a:bodyPr>
          <a:lstStyle/>
          <a:p>
            <a:pPr>
              <a:spcBef>
                <a:spcPct val="50000"/>
              </a:spcBef>
            </a:pPr>
            <a:r>
              <a:rPr lang="en-US" sz="1600" b="1" dirty="0"/>
              <a:t>Art</a:t>
            </a:r>
            <a:endParaRPr lang="en-AU" sz="1600" b="1" dirty="0"/>
          </a:p>
        </p:txBody>
      </p:sp>
      <p:sp>
        <p:nvSpPr>
          <p:cNvPr id="83" name="Text Box 22"/>
          <p:cNvSpPr txBox="1">
            <a:spLocks noChangeArrowheads="1"/>
          </p:cNvSpPr>
          <p:nvPr/>
        </p:nvSpPr>
        <p:spPr bwMode="auto">
          <a:xfrm>
            <a:off x="2100281" y="2614055"/>
            <a:ext cx="819150" cy="336550"/>
          </a:xfrm>
          <a:prstGeom prst="rect">
            <a:avLst/>
          </a:prstGeom>
          <a:noFill/>
          <a:ln w="9525">
            <a:noFill/>
            <a:miter lim="800000"/>
            <a:headEnd/>
            <a:tailEnd/>
          </a:ln>
        </p:spPr>
        <p:txBody>
          <a:bodyPr>
            <a:spAutoFit/>
          </a:bodyPr>
          <a:lstStyle/>
          <a:p>
            <a:pPr>
              <a:spcBef>
                <a:spcPct val="50000"/>
              </a:spcBef>
            </a:pPr>
            <a:r>
              <a:rPr lang="en-US" sz="1600" b="1" dirty="0"/>
              <a:t>Food</a:t>
            </a:r>
            <a:endParaRPr lang="en-AU" sz="1600" b="1" dirty="0"/>
          </a:p>
        </p:txBody>
      </p:sp>
      <p:sp>
        <p:nvSpPr>
          <p:cNvPr id="84" name="Text Box 23"/>
          <p:cNvSpPr txBox="1">
            <a:spLocks noChangeArrowheads="1"/>
          </p:cNvSpPr>
          <p:nvPr/>
        </p:nvSpPr>
        <p:spPr bwMode="auto">
          <a:xfrm>
            <a:off x="2505694" y="2026345"/>
            <a:ext cx="1395859" cy="336550"/>
          </a:xfrm>
          <a:prstGeom prst="rect">
            <a:avLst/>
          </a:prstGeom>
          <a:noFill/>
          <a:ln w="9525">
            <a:noFill/>
            <a:miter lim="800000"/>
            <a:headEnd/>
            <a:tailEnd/>
          </a:ln>
        </p:spPr>
        <p:txBody>
          <a:bodyPr wrap="square">
            <a:spAutoFit/>
          </a:bodyPr>
          <a:lstStyle/>
          <a:p>
            <a:pPr>
              <a:spcBef>
                <a:spcPct val="50000"/>
              </a:spcBef>
            </a:pPr>
            <a:r>
              <a:rPr lang="en-US" sz="1600" b="1" dirty="0"/>
              <a:t>Astronomy</a:t>
            </a:r>
            <a:endParaRPr lang="en-AU" sz="1600" b="1" dirty="0"/>
          </a:p>
        </p:txBody>
      </p:sp>
      <p:sp>
        <p:nvSpPr>
          <p:cNvPr id="85" name="Text Box 21"/>
          <p:cNvSpPr txBox="1">
            <a:spLocks noChangeArrowheads="1"/>
          </p:cNvSpPr>
          <p:nvPr/>
        </p:nvSpPr>
        <p:spPr bwMode="auto">
          <a:xfrm>
            <a:off x="1537741" y="3453762"/>
            <a:ext cx="809625" cy="336550"/>
          </a:xfrm>
          <a:prstGeom prst="rect">
            <a:avLst/>
          </a:prstGeom>
          <a:noFill/>
          <a:ln w="9525">
            <a:noFill/>
            <a:miter lim="800000"/>
            <a:headEnd/>
            <a:tailEnd/>
          </a:ln>
        </p:spPr>
        <p:txBody>
          <a:bodyPr>
            <a:spAutoFit/>
          </a:bodyPr>
          <a:lstStyle/>
          <a:p>
            <a:pPr>
              <a:spcBef>
                <a:spcPct val="50000"/>
              </a:spcBef>
            </a:pPr>
            <a:r>
              <a:rPr lang="en-US" sz="1600" b="1" dirty="0"/>
              <a:t>Songs</a:t>
            </a:r>
            <a:endParaRPr lang="en-AU" sz="1600" b="1" dirty="0"/>
          </a:p>
        </p:txBody>
      </p:sp>
      <p:sp>
        <p:nvSpPr>
          <p:cNvPr id="86" name="Text Box 13"/>
          <p:cNvSpPr txBox="1">
            <a:spLocks noChangeArrowheads="1"/>
          </p:cNvSpPr>
          <p:nvPr/>
        </p:nvSpPr>
        <p:spPr bwMode="auto">
          <a:xfrm>
            <a:off x="5537785" y="2612571"/>
            <a:ext cx="1689100" cy="336550"/>
          </a:xfrm>
          <a:prstGeom prst="rect">
            <a:avLst/>
          </a:prstGeom>
          <a:noFill/>
          <a:ln w="9525">
            <a:noFill/>
            <a:miter lim="800000"/>
            <a:headEnd/>
            <a:tailEnd/>
          </a:ln>
        </p:spPr>
        <p:txBody>
          <a:bodyPr>
            <a:spAutoFit/>
          </a:bodyPr>
          <a:lstStyle/>
          <a:p>
            <a:pPr>
              <a:spcBef>
                <a:spcPct val="50000"/>
              </a:spcBef>
            </a:pPr>
            <a:r>
              <a:rPr lang="en-US" sz="1600" b="1" dirty="0"/>
              <a:t>Relationships</a:t>
            </a:r>
            <a:endParaRPr lang="en-AU" sz="1600" b="1" dirty="0"/>
          </a:p>
        </p:txBody>
      </p:sp>
      <p:sp>
        <p:nvSpPr>
          <p:cNvPr id="87" name="Text Box 15"/>
          <p:cNvSpPr txBox="1">
            <a:spLocks noChangeArrowheads="1"/>
          </p:cNvSpPr>
          <p:nvPr/>
        </p:nvSpPr>
        <p:spPr bwMode="auto">
          <a:xfrm>
            <a:off x="6017845" y="4389387"/>
            <a:ext cx="1306512" cy="336550"/>
          </a:xfrm>
          <a:prstGeom prst="rect">
            <a:avLst/>
          </a:prstGeom>
          <a:noFill/>
          <a:ln w="9525">
            <a:noFill/>
            <a:miter lim="800000"/>
            <a:headEnd/>
            <a:tailEnd/>
          </a:ln>
        </p:spPr>
        <p:txBody>
          <a:bodyPr>
            <a:spAutoFit/>
          </a:bodyPr>
          <a:lstStyle/>
          <a:p>
            <a:pPr>
              <a:spcBef>
                <a:spcPct val="50000"/>
              </a:spcBef>
            </a:pPr>
            <a:r>
              <a:rPr lang="en-US" sz="1600" b="1" dirty="0"/>
              <a:t>Language</a:t>
            </a:r>
            <a:endParaRPr lang="en-AU" sz="1600" b="1" dirty="0"/>
          </a:p>
        </p:txBody>
      </p:sp>
      <p:sp>
        <p:nvSpPr>
          <p:cNvPr id="89" name="Rectangle 29"/>
          <p:cNvSpPr>
            <a:spLocks noChangeArrowheads="1"/>
          </p:cNvSpPr>
          <p:nvPr/>
        </p:nvSpPr>
        <p:spPr bwMode="auto">
          <a:xfrm>
            <a:off x="539552" y="1556792"/>
            <a:ext cx="2160240" cy="400110"/>
          </a:xfrm>
          <a:prstGeom prst="rect">
            <a:avLst/>
          </a:prstGeom>
          <a:noFill/>
          <a:ln w="9525">
            <a:noFill/>
            <a:miter lim="800000"/>
            <a:headEnd/>
            <a:tailEnd/>
          </a:ln>
          <a:effectLst/>
        </p:spPr>
        <p:txBody>
          <a:bodyPr wrap="square">
            <a:spAutoFit/>
          </a:bodyPr>
          <a:lstStyle/>
          <a:p>
            <a:pPr>
              <a:defRPr/>
            </a:pPr>
            <a:r>
              <a:rPr lang="en-US" sz="2000" b="1" i="1" dirty="0">
                <a:solidFill>
                  <a:srgbClr val="FC2C02"/>
                </a:solidFill>
                <a:effectLst>
                  <a:outerShdw blurRad="38100" dist="38100" dir="2700000" algn="tl">
                    <a:srgbClr val="000000"/>
                  </a:outerShdw>
                </a:effectLst>
              </a:rPr>
              <a:t>Investigate</a:t>
            </a:r>
            <a:endParaRPr lang="en-AU" sz="2000" b="1" i="1" dirty="0">
              <a:solidFill>
                <a:srgbClr val="FC2C02"/>
              </a:solidFill>
              <a:effectLst>
                <a:outerShdw blurRad="38100" dist="38100" dir="2700000" algn="tl">
                  <a:srgbClr val="000000"/>
                </a:outerShdw>
              </a:effectLst>
            </a:endParaRPr>
          </a:p>
        </p:txBody>
      </p:sp>
      <p:sp>
        <p:nvSpPr>
          <p:cNvPr id="90" name="Rectangle 33"/>
          <p:cNvSpPr>
            <a:spLocks noChangeArrowheads="1"/>
          </p:cNvSpPr>
          <p:nvPr/>
        </p:nvSpPr>
        <p:spPr bwMode="auto">
          <a:xfrm>
            <a:off x="323528" y="2780928"/>
            <a:ext cx="788999" cy="400110"/>
          </a:xfrm>
          <a:prstGeom prst="rect">
            <a:avLst/>
          </a:prstGeom>
          <a:noFill/>
          <a:ln w="9525">
            <a:noFill/>
            <a:miter lim="800000"/>
            <a:headEnd/>
            <a:tailEnd/>
          </a:ln>
          <a:effectLst/>
        </p:spPr>
        <p:txBody>
          <a:bodyPr wrap="none">
            <a:spAutoFit/>
          </a:bodyPr>
          <a:lstStyle/>
          <a:p>
            <a:pPr>
              <a:defRPr/>
            </a:pPr>
            <a:r>
              <a:rPr lang="en-US" sz="2000" b="1" i="1" dirty="0">
                <a:solidFill>
                  <a:srgbClr val="FC2C02"/>
                </a:solidFill>
                <a:effectLst>
                  <a:outerShdw blurRad="38100" dist="38100" dir="2700000" algn="tl">
                    <a:srgbClr val="000000"/>
                  </a:outerShdw>
                </a:effectLst>
              </a:rPr>
              <a:t>Sing</a:t>
            </a:r>
            <a:endParaRPr lang="en-AU" sz="2000" b="1" i="1" dirty="0">
              <a:solidFill>
                <a:srgbClr val="FC2C02"/>
              </a:solidFill>
              <a:effectLst>
                <a:outerShdw blurRad="38100" dist="38100" dir="2700000" algn="tl">
                  <a:srgbClr val="000000"/>
                </a:outerShdw>
              </a:effectLst>
            </a:endParaRPr>
          </a:p>
        </p:txBody>
      </p:sp>
      <p:sp>
        <p:nvSpPr>
          <p:cNvPr id="91" name="Rectangle 35"/>
          <p:cNvSpPr>
            <a:spLocks noChangeArrowheads="1"/>
          </p:cNvSpPr>
          <p:nvPr/>
        </p:nvSpPr>
        <p:spPr bwMode="auto">
          <a:xfrm>
            <a:off x="467544" y="4149080"/>
            <a:ext cx="1170856" cy="400110"/>
          </a:xfrm>
          <a:prstGeom prst="rect">
            <a:avLst/>
          </a:prstGeom>
          <a:noFill/>
          <a:ln w="9525">
            <a:noFill/>
            <a:miter lim="800000"/>
            <a:headEnd/>
            <a:tailEnd/>
          </a:ln>
          <a:effectLst/>
        </p:spPr>
        <p:txBody>
          <a:bodyPr wrap="square">
            <a:spAutoFit/>
          </a:bodyPr>
          <a:lstStyle/>
          <a:p>
            <a:pPr>
              <a:defRPr/>
            </a:pPr>
            <a:r>
              <a:rPr lang="en-US" sz="2000" b="1" i="1" dirty="0">
                <a:solidFill>
                  <a:srgbClr val="FC2C02"/>
                </a:solidFill>
                <a:effectLst>
                  <a:outerShdw blurRad="38100" dist="38100" dir="2700000" algn="tl">
                    <a:srgbClr val="000000"/>
                  </a:outerShdw>
                </a:effectLst>
              </a:rPr>
              <a:t>Paint</a:t>
            </a:r>
            <a:endParaRPr lang="en-AU" sz="2000" b="1" i="1" dirty="0">
              <a:solidFill>
                <a:srgbClr val="FC2C02"/>
              </a:solidFill>
              <a:effectLst>
                <a:outerShdw blurRad="38100" dist="38100" dir="2700000" algn="tl">
                  <a:srgbClr val="000000"/>
                </a:outerShdw>
              </a:effectLst>
            </a:endParaRPr>
          </a:p>
        </p:txBody>
      </p:sp>
      <p:sp>
        <p:nvSpPr>
          <p:cNvPr id="93" name="Rectangle 32"/>
          <p:cNvSpPr>
            <a:spLocks noChangeArrowheads="1"/>
          </p:cNvSpPr>
          <p:nvPr/>
        </p:nvSpPr>
        <p:spPr bwMode="auto">
          <a:xfrm>
            <a:off x="3491880" y="1196752"/>
            <a:ext cx="1661032" cy="400110"/>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srgbClr val="FC2C02"/>
                </a:solidFill>
                <a:effectLst>
                  <a:outerShdw blurRad="38100" dist="38100" dir="2700000" algn="tl">
                    <a:srgbClr val="000000"/>
                  </a:outerShdw>
                </a:effectLst>
                <a:uLnTx/>
                <a:uFillTx/>
              </a:rPr>
              <a:t>Tell stories</a:t>
            </a:r>
            <a:endParaRPr kumimoji="0" lang="en-AU" sz="2000" b="1" i="1" u="none" strike="noStrike" kern="0" cap="none" spc="0" normalizeH="0" baseline="0" noProof="0" dirty="0">
              <a:ln>
                <a:noFill/>
              </a:ln>
              <a:solidFill>
                <a:srgbClr val="FC2C02"/>
              </a:solidFill>
              <a:effectLst>
                <a:outerShdw blurRad="38100" dist="38100" dir="2700000" algn="tl">
                  <a:srgbClr val="000000"/>
                </a:outerShdw>
              </a:effectLst>
              <a:uLnTx/>
              <a:uFillTx/>
            </a:endParaRPr>
          </a:p>
        </p:txBody>
      </p:sp>
      <p:sp>
        <p:nvSpPr>
          <p:cNvPr id="94" name="Text Box 24"/>
          <p:cNvSpPr txBox="1">
            <a:spLocks noChangeArrowheads="1"/>
          </p:cNvSpPr>
          <p:nvPr/>
        </p:nvSpPr>
        <p:spPr bwMode="auto">
          <a:xfrm>
            <a:off x="6646211" y="5646058"/>
            <a:ext cx="2483768" cy="431657"/>
          </a:xfrm>
          <a:prstGeom prst="rect">
            <a:avLst/>
          </a:prstGeom>
          <a:noFill/>
          <a:ln w="9525">
            <a:noFill/>
            <a:miter lim="800000"/>
            <a:headEnd/>
            <a:tailEnd/>
          </a:ln>
        </p:spPr>
        <p:txBody>
          <a:bodyPr wrap="square">
            <a:spAutoFit/>
          </a:bodyPr>
          <a:lstStyle/>
          <a:p>
            <a:pPr algn="ctr">
              <a:spcBef>
                <a:spcPct val="10000"/>
              </a:spcBef>
            </a:pPr>
            <a:r>
              <a:rPr lang="en-US" sz="1050" b="1" dirty="0">
                <a:latin typeface="Arial" pitchFamily="34" charset="0"/>
                <a:cs typeface="Arial" pitchFamily="34" charset="0"/>
              </a:rPr>
              <a:t>Adapted from *W H Edwards’</a:t>
            </a:r>
          </a:p>
          <a:p>
            <a:pPr algn="ctr">
              <a:spcBef>
                <a:spcPct val="10000"/>
              </a:spcBef>
            </a:pPr>
            <a:r>
              <a:rPr lang="en-US" sz="1050" b="1" i="1" dirty="0">
                <a:latin typeface="Arial" pitchFamily="34" charset="0"/>
                <a:cs typeface="Arial" pitchFamily="34" charset="0"/>
              </a:rPr>
              <a:t>Introduction to Aboriginal Societies</a:t>
            </a:r>
            <a:endParaRPr lang="en-AU" sz="1050" b="1" i="1" dirty="0">
              <a:latin typeface="Arial" pitchFamily="34" charset="0"/>
              <a:cs typeface="Arial" pitchFamily="34" charset="0"/>
            </a:endParaRPr>
          </a:p>
        </p:txBody>
      </p:sp>
      <p:sp>
        <p:nvSpPr>
          <p:cNvPr id="97" name="Rectangle 36"/>
          <p:cNvSpPr>
            <a:spLocks noChangeArrowheads="1"/>
          </p:cNvSpPr>
          <p:nvPr/>
        </p:nvSpPr>
        <p:spPr bwMode="auto">
          <a:xfrm>
            <a:off x="5724128" y="6021288"/>
            <a:ext cx="864096" cy="400110"/>
          </a:xfrm>
          <a:prstGeom prst="rect">
            <a:avLst/>
          </a:prstGeom>
          <a:noFill/>
          <a:ln w="9525">
            <a:noFill/>
            <a:miter lim="800000"/>
            <a:headEnd/>
            <a:tailEnd/>
          </a:ln>
          <a:effectLst/>
        </p:spPr>
        <p:txBody>
          <a:bodyPr wrap="square">
            <a:spAutoFit/>
          </a:bodyPr>
          <a:lstStyle/>
          <a:p>
            <a:pPr>
              <a:defRPr/>
            </a:pPr>
            <a:r>
              <a:rPr lang="en-US" sz="2000" b="1" i="1" dirty="0">
                <a:solidFill>
                  <a:srgbClr val="FC2C02"/>
                </a:solidFill>
                <a:effectLst>
                  <a:outerShdw blurRad="38100" dist="38100" dir="2700000" algn="tl">
                    <a:srgbClr val="000000"/>
                  </a:outerShdw>
                </a:effectLst>
              </a:rPr>
              <a:t>Act</a:t>
            </a:r>
            <a:endParaRPr lang="en-AU" sz="2000" b="1" i="1" dirty="0">
              <a:solidFill>
                <a:srgbClr val="FC2C02"/>
              </a:solidFill>
              <a:effectLst>
                <a:outerShdw blurRad="38100" dist="38100" dir="2700000" algn="tl">
                  <a:srgbClr val="000000"/>
                </a:outerShdw>
              </a:effectLst>
            </a:endParaRPr>
          </a:p>
        </p:txBody>
      </p:sp>
      <p:sp>
        <p:nvSpPr>
          <p:cNvPr id="99" name="Rectangle 34"/>
          <p:cNvSpPr>
            <a:spLocks noChangeArrowheads="1"/>
          </p:cNvSpPr>
          <p:nvPr/>
        </p:nvSpPr>
        <p:spPr bwMode="auto">
          <a:xfrm>
            <a:off x="6228184" y="1700808"/>
            <a:ext cx="1024639" cy="400110"/>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srgbClr val="FC2C02"/>
                </a:solidFill>
                <a:effectLst>
                  <a:outerShdw blurRad="38100" dist="38100" dir="2700000" algn="tl">
                    <a:srgbClr val="000000"/>
                  </a:outerShdw>
                </a:effectLst>
                <a:uLnTx/>
                <a:uFillTx/>
              </a:rPr>
              <a:t>Dance</a:t>
            </a:r>
            <a:endParaRPr kumimoji="0" lang="en-AU" sz="2000" b="1" i="1" u="none" strike="noStrike" kern="0" cap="none" spc="0" normalizeH="0" baseline="0" noProof="0" dirty="0">
              <a:ln>
                <a:noFill/>
              </a:ln>
              <a:solidFill>
                <a:srgbClr val="FC2C02"/>
              </a:solidFill>
              <a:effectLst>
                <a:outerShdw blurRad="38100" dist="38100" dir="2700000" algn="tl">
                  <a:srgbClr val="000000"/>
                </a:outerShdw>
              </a:effectLst>
              <a:uLnTx/>
              <a:uFillTx/>
            </a:endParaRPr>
          </a:p>
        </p:txBody>
      </p:sp>
      <p:sp>
        <p:nvSpPr>
          <p:cNvPr id="100" name="Rectangle 30"/>
          <p:cNvSpPr>
            <a:spLocks noChangeArrowheads="1"/>
          </p:cNvSpPr>
          <p:nvPr/>
        </p:nvSpPr>
        <p:spPr bwMode="auto">
          <a:xfrm>
            <a:off x="7380312" y="3140968"/>
            <a:ext cx="1406154" cy="400110"/>
          </a:xfrm>
          <a:prstGeom prst="rect">
            <a:avLst/>
          </a:prstGeom>
          <a:noFill/>
          <a:ln w="9525">
            <a:noFill/>
            <a:miter lim="800000"/>
            <a:headEnd/>
            <a:tailEnd/>
          </a:ln>
          <a:effectLst/>
        </p:spPr>
        <p:txBody>
          <a:bodyPr wrap="none">
            <a:spAutoFit/>
          </a:bodyPr>
          <a:lstStyle/>
          <a:p>
            <a:pPr>
              <a:defRPr/>
            </a:pPr>
            <a:r>
              <a:rPr lang="en-US" sz="2000" b="1" i="1" dirty="0">
                <a:solidFill>
                  <a:srgbClr val="FC2C02"/>
                </a:solidFill>
                <a:effectLst>
                  <a:outerShdw blurRad="38100" dist="38100" dir="2700000" algn="tl">
                    <a:srgbClr val="000000"/>
                  </a:outerShdw>
                </a:effectLst>
              </a:rPr>
              <a:t>Compare</a:t>
            </a:r>
            <a:endParaRPr lang="en-AU" sz="2000" b="1" i="1" dirty="0">
              <a:solidFill>
                <a:srgbClr val="FC2C02"/>
              </a:solidFill>
              <a:effectLst>
                <a:outerShdw blurRad="38100" dist="38100" dir="2700000" algn="tl">
                  <a:srgbClr val="000000"/>
                </a:outerShdw>
              </a:effectLst>
            </a:endParaRPr>
          </a:p>
        </p:txBody>
      </p:sp>
      <p:sp>
        <p:nvSpPr>
          <p:cNvPr id="101" name="Rectangle 37"/>
          <p:cNvSpPr>
            <a:spLocks noChangeArrowheads="1"/>
          </p:cNvSpPr>
          <p:nvPr/>
        </p:nvSpPr>
        <p:spPr bwMode="auto">
          <a:xfrm>
            <a:off x="7092280" y="4797152"/>
            <a:ext cx="1694695" cy="400110"/>
          </a:xfrm>
          <a:prstGeom prst="rect">
            <a:avLst/>
          </a:prstGeom>
          <a:noFill/>
          <a:ln w="9525">
            <a:noFill/>
            <a:miter lim="800000"/>
            <a:headEnd/>
            <a:tailEnd/>
          </a:ln>
          <a:effectLst/>
        </p:spPr>
        <p:txBody>
          <a:bodyPr wrap="none">
            <a:spAutoFit/>
          </a:bodyPr>
          <a:lstStyle/>
          <a:p>
            <a:pPr algn="ctr">
              <a:defRPr/>
            </a:pPr>
            <a:r>
              <a:rPr lang="en-US" sz="2000" b="1" i="1" dirty="0">
                <a:solidFill>
                  <a:srgbClr val="FC2C02"/>
                </a:solidFill>
                <a:effectLst>
                  <a:outerShdw blurRad="38100" dist="38100" dir="2700000" algn="tl">
                    <a:srgbClr val="000000"/>
                  </a:outerShdw>
                </a:effectLst>
              </a:rPr>
              <a:t>Use themes</a:t>
            </a:r>
            <a:endParaRPr lang="en-AU" sz="2000" b="1" i="1" dirty="0">
              <a:solidFill>
                <a:srgbClr val="FC2C02"/>
              </a:solidFill>
              <a:effectLst>
                <a:outerShdw blurRad="38100" dist="38100" dir="2700000" algn="tl">
                  <a:srgbClr val="000000"/>
                </a:outerShdw>
              </a:effectLst>
            </a:endParaRPr>
          </a:p>
        </p:txBody>
      </p:sp>
      <p:sp>
        <p:nvSpPr>
          <p:cNvPr id="102" name="Rectangle 38"/>
          <p:cNvSpPr>
            <a:spLocks noChangeArrowheads="1"/>
          </p:cNvSpPr>
          <p:nvPr/>
        </p:nvSpPr>
        <p:spPr bwMode="auto">
          <a:xfrm>
            <a:off x="3131840" y="6165304"/>
            <a:ext cx="1368152" cy="400110"/>
          </a:xfrm>
          <a:prstGeom prst="rect">
            <a:avLst/>
          </a:prstGeom>
          <a:noFill/>
          <a:ln w="9525">
            <a:noFill/>
            <a:miter lim="800000"/>
            <a:headEnd/>
            <a:tailEnd/>
          </a:ln>
          <a:effectLst/>
        </p:spPr>
        <p:txBody>
          <a:bodyPr wrap="square">
            <a:spAutoFit/>
          </a:bodyPr>
          <a:lstStyle/>
          <a:p>
            <a:pPr algn="ctr">
              <a:defRPr/>
            </a:pPr>
            <a:r>
              <a:rPr lang="en-US" sz="2000" b="1" i="1" dirty="0">
                <a:solidFill>
                  <a:srgbClr val="FC2C02"/>
                </a:solidFill>
                <a:effectLst>
                  <a:outerShdw blurRad="38100" dist="38100" dir="2700000" algn="tl">
                    <a:srgbClr val="000000"/>
                  </a:outerShdw>
                </a:effectLst>
              </a:rPr>
              <a:t>Write</a:t>
            </a:r>
            <a:endParaRPr lang="en-AU" sz="2000" b="1" i="1" dirty="0">
              <a:solidFill>
                <a:srgbClr val="FC2C02"/>
              </a:solidFill>
              <a:effectLst>
                <a:outerShdw blurRad="38100" dist="38100" dir="2700000" algn="tl">
                  <a:srgbClr val="000000"/>
                </a:outerShdw>
              </a:effectLst>
            </a:endParaRPr>
          </a:p>
        </p:txBody>
      </p:sp>
      <p:sp>
        <p:nvSpPr>
          <p:cNvPr id="35" name="Title 1"/>
          <p:cNvSpPr>
            <a:spLocks noGrp="1"/>
          </p:cNvSpPr>
          <p:nvPr>
            <p:ph type="title"/>
          </p:nvPr>
        </p:nvSpPr>
        <p:spPr>
          <a:xfrm>
            <a:off x="251520" y="688768"/>
            <a:ext cx="5234880" cy="444371"/>
          </a:xfrm>
        </p:spPr>
        <p:txBody>
          <a:bodyPr>
            <a:normAutofit fontScale="90000"/>
          </a:bodyPr>
          <a:lstStyle/>
          <a:p>
            <a:r>
              <a:rPr lang="en-AU" sz="2400" dirty="0"/>
              <a:t>Explore Identity through </a:t>
            </a:r>
            <a:r>
              <a:rPr lang="en-AU" sz="2400" b="1" dirty="0"/>
              <a:t>Country/Place</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544" y="5274696"/>
            <a:ext cx="2094437" cy="1570828"/>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49300" y="-2945"/>
            <a:ext cx="2311848" cy="1535212"/>
          </a:xfrm>
          <a:prstGeom prst="rect">
            <a:avLst/>
          </a:prstGeom>
        </p:spPr>
      </p:pic>
      <p:sp>
        <p:nvSpPr>
          <p:cNvPr id="4" name="Rectangle 3"/>
          <p:cNvSpPr/>
          <p:nvPr/>
        </p:nvSpPr>
        <p:spPr>
          <a:xfrm>
            <a:off x="7380312" y="6426914"/>
            <a:ext cx="1683281" cy="276999"/>
          </a:xfrm>
          <a:prstGeom prst="rect">
            <a:avLst/>
          </a:prstGeom>
        </p:spPr>
        <p:txBody>
          <a:bodyPr wrap="none">
            <a:spAutoFit/>
          </a:bodyPr>
          <a:lstStyle/>
          <a:p>
            <a:r>
              <a:rPr lang="en-AU" baseline="-25000" dirty="0"/>
              <a:t>Copyright Christine Reid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p:cTn id="7" dur="1000" fill="hold"/>
                                        <p:tgtEl>
                                          <p:spTgt spid="89"/>
                                        </p:tgtEl>
                                        <p:attrNameLst>
                                          <p:attrName>ppt_w</p:attrName>
                                        </p:attrNameLst>
                                      </p:cBhvr>
                                      <p:tavLst>
                                        <p:tav tm="0">
                                          <p:val>
                                            <p:fltVal val="0"/>
                                          </p:val>
                                        </p:tav>
                                        <p:tav tm="100000">
                                          <p:val>
                                            <p:strVal val="#ppt_w"/>
                                          </p:val>
                                        </p:tav>
                                      </p:tavLst>
                                    </p:anim>
                                    <p:anim calcmode="lin" valueType="num">
                                      <p:cBhvr>
                                        <p:cTn id="8" dur="1000" fill="hold"/>
                                        <p:tgtEl>
                                          <p:spTgt spid="89"/>
                                        </p:tgtEl>
                                        <p:attrNameLst>
                                          <p:attrName>ppt_h</p:attrName>
                                        </p:attrNameLst>
                                      </p:cBhvr>
                                      <p:tavLst>
                                        <p:tav tm="0">
                                          <p:val>
                                            <p:fltVal val="0"/>
                                          </p:val>
                                        </p:tav>
                                        <p:tav tm="100000">
                                          <p:val>
                                            <p:strVal val="#ppt_h"/>
                                          </p:val>
                                        </p:tav>
                                      </p:tavLst>
                                    </p:anim>
                                    <p:animEffect transition="in" filter="fade">
                                      <p:cBhvr>
                                        <p:cTn id="9" dur="1000"/>
                                        <p:tgtEl>
                                          <p:spTgt spid="89"/>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90"/>
                                        </p:tgtEl>
                                        <p:attrNameLst>
                                          <p:attrName>style.visibility</p:attrName>
                                        </p:attrNameLst>
                                      </p:cBhvr>
                                      <p:to>
                                        <p:strVal val="visible"/>
                                      </p:to>
                                    </p:set>
                                    <p:anim calcmode="lin" valueType="num">
                                      <p:cBhvr>
                                        <p:cTn id="13" dur="1000" fill="hold"/>
                                        <p:tgtEl>
                                          <p:spTgt spid="90"/>
                                        </p:tgtEl>
                                        <p:attrNameLst>
                                          <p:attrName>ppt_w</p:attrName>
                                        </p:attrNameLst>
                                      </p:cBhvr>
                                      <p:tavLst>
                                        <p:tav tm="0">
                                          <p:val>
                                            <p:fltVal val="0"/>
                                          </p:val>
                                        </p:tav>
                                        <p:tav tm="100000">
                                          <p:val>
                                            <p:strVal val="#ppt_w"/>
                                          </p:val>
                                        </p:tav>
                                      </p:tavLst>
                                    </p:anim>
                                    <p:anim calcmode="lin" valueType="num">
                                      <p:cBhvr>
                                        <p:cTn id="14" dur="1000" fill="hold"/>
                                        <p:tgtEl>
                                          <p:spTgt spid="90"/>
                                        </p:tgtEl>
                                        <p:attrNameLst>
                                          <p:attrName>ppt_h</p:attrName>
                                        </p:attrNameLst>
                                      </p:cBhvr>
                                      <p:tavLst>
                                        <p:tav tm="0">
                                          <p:val>
                                            <p:fltVal val="0"/>
                                          </p:val>
                                        </p:tav>
                                        <p:tav tm="100000">
                                          <p:val>
                                            <p:strVal val="#ppt_h"/>
                                          </p:val>
                                        </p:tav>
                                      </p:tavLst>
                                    </p:anim>
                                    <p:animEffect transition="in" filter="fade">
                                      <p:cBhvr>
                                        <p:cTn id="15" dur="1000"/>
                                        <p:tgtEl>
                                          <p:spTgt spid="90"/>
                                        </p:tgtEl>
                                      </p:cBhvr>
                                    </p:animEffect>
                                  </p:childTnLst>
                                </p:cTn>
                              </p:par>
                            </p:childTnLst>
                          </p:cTn>
                        </p:par>
                        <p:par>
                          <p:cTn id="16" fill="hold">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91"/>
                                        </p:tgtEl>
                                        <p:attrNameLst>
                                          <p:attrName>style.visibility</p:attrName>
                                        </p:attrNameLst>
                                      </p:cBhvr>
                                      <p:to>
                                        <p:strVal val="visible"/>
                                      </p:to>
                                    </p:set>
                                    <p:anim calcmode="lin" valueType="num">
                                      <p:cBhvr>
                                        <p:cTn id="19" dur="1000" fill="hold"/>
                                        <p:tgtEl>
                                          <p:spTgt spid="91"/>
                                        </p:tgtEl>
                                        <p:attrNameLst>
                                          <p:attrName>ppt_w</p:attrName>
                                        </p:attrNameLst>
                                      </p:cBhvr>
                                      <p:tavLst>
                                        <p:tav tm="0">
                                          <p:val>
                                            <p:fltVal val="0"/>
                                          </p:val>
                                        </p:tav>
                                        <p:tav tm="100000">
                                          <p:val>
                                            <p:strVal val="#ppt_w"/>
                                          </p:val>
                                        </p:tav>
                                      </p:tavLst>
                                    </p:anim>
                                    <p:anim calcmode="lin" valueType="num">
                                      <p:cBhvr>
                                        <p:cTn id="20" dur="1000" fill="hold"/>
                                        <p:tgtEl>
                                          <p:spTgt spid="91"/>
                                        </p:tgtEl>
                                        <p:attrNameLst>
                                          <p:attrName>ppt_h</p:attrName>
                                        </p:attrNameLst>
                                      </p:cBhvr>
                                      <p:tavLst>
                                        <p:tav tm="0">
                                          <p:val>
                                            <p:fltVal val="0"/>
                                          </p:val>
                                        </p:tav>
                                        <p:tav tm="100000">
                                          <p:val>
                                            <p:strVal val="#ppt_h"/>
                                          </p:val>
                                        </p:tav>
                                      </p:tavLst>
                                    </p:anim>
                                    <p:animEffect transition="in" filter="fade">
                                      <p:cBhvr>
                                        <p:cTn id="21" dur="1000"/>
                                        <p:tgtEl>
                                          <p:spTgt spid="91"/>
                                        </p:tgtEl>
                                      </p:cBhvr>
                                    </p:animEffect>
                                  </p:childTnLst>
                                </p:cTn>
                              </p:par>
                            </p:childTnLst>
                          </p:cTn>
                        </p:par>
                        <p:par>
                          <p:cTn id="22" fill="hold">
                            <p:stCondLst>
                              <p:cond delay="3000"/>
                            </p:stCondLst>
                            <p:childTnLst>
                              <p:par>
                                <p:cTn id="23" presetID="53" presetClass="entr" presetSubtype="0" fill="hold" grpId="0" nodeType="afterEffect">
                                  <p:stCondLst>
                                    <p:cond delay="0"/>
                                  </p:stCondLst>
                                  <p:childTnLst>
                                    <p:set>
                                      <p:cBhvr>
                                        <p:cTn id="24" dur="1" fill="hold">
                                          <p:stCondLst>
                                            <p:cond delay="0"/>
                                          </p:stCondLst>
                                        </p:cTn>
                                        <p:tgtEl>
                                          <p:spTgt spid="93"/>
                                        </p:tgtEl>
                                        <p:attrNameLst>
                                          <p:attrName>style.visibility</p:attrName>
                                        </p:attrNameLst>
                                      </p:cBhvr>
                                      <p:to>
                                        <p:strVal val="visible"/>
                                      </p:to>
                                    </p:set>
                                    <p:anim calcmode="lin" valueType="num">
                                      <p:cBhvr>
                                        <p:cTn id="25" dur="1000" fill="hold"/>
                                        <p:tgtEl>
                                          <p:spTgt spid="93"/>
                                        </p:tgtEl>
                                        <p:attrNameLst>
                                          <p:attrName>ppt_w</p:attrName>
                                        </p:attrNameLst>
                                      </p:cBhvr>
                                      <p:tavLst>
                                        <p:tav tm="0">
                                          <p:val>
                                            <p:fltVal val="0"/>
                                          </p:val>
                                        </p:tav>
                                        <p:tav tm="100000">
                                          <p:val>
                                            <p:strVal val="#ppt_w"/>
                                          </p:val>
                                        </p:tav>
                                      </p:tavLst>
                                    </p:anim>
                                    <p:anim calcmode="lin" valueType="num">
                                      <p:cBhvr>
                                        <p:cTn id="26" dur="1000" fill="hold"/>
                                        <p:tgtEl>
                                          <p:spTgt spid="93"/>
                                        </p:tgtEl>
                                        <p:attrNameLst>
                                          <p:attrName>ppt_h</p:attrName>
                                        </p:attrNameLst>
                                      </p:cBhvr>
                                      <p:tavLst>
                                        <p:tav tm="0">
                                          <p:val>
                                            <p:fltVal val="0"/>
                                          </p:val>
                                        </p:tav>
                                        <p:tav tm="100000">
                                          <p:val>
                                            <p:strVal val="#ppt_h"/>
                                          </p:val>
                                        </p:tav>
                                      </p:tavLst>
                                    </p:anim>
                                    <p:animEffect transition="in" filter="fade">
                                      <p:cBhvr>
                                        <p:cTn id="27" dur="1000"/>
                                        <p:tgtEl>
                                          <p:spTgt spid="93"/>
                                        </p:tgtEl>
                                      </p:cBhvr>
                                    </p:animEffect>
                                  </p:childTnLst>
                                </p:cTn>
                              </p:par>
                            </p:childTnLst>
                          </p:cTn>
                        </p:par>
                        <p:par>
                          <p:cTn id="28" fill="hold">
                            <p:stCondLst>
                              <p:cond delay="5000"/>
                            </p:stCondLst>
                            <p:childTnLst>
                              <p:par>
                                <p:cTn id="29" presetID="53" presetClass="entr" presetSubtype="0" fill="hold" grpId="0" nodeType="afterEffect">
                                  <p:stCondLst>
                                    <p:cond delay="0"/>
                                  </p:stCondLst>
                                  <p:childTnLst>
                                    <p:set>
                                      <p:cBhvr>
                                        <p:cTn id="30" dur="1" fill="hold">
                                          <p:stCondLst>
                                            <p:cond delay="0"/>
                                          </p:stCondLst>
                                        </p:cTn>
                                        <p:tgtEl>
                                          <p:spTgt spid="99"/>
                                        </p:tgtEl>
                                        <p:attrNameLst>
                                          <p:attrName>style.visibility</p:attrName>
                                        </p:attrNameLst>
                                      </p:cBhvr>
                                      <p:to>
                                        <p:strVal val="visible"/>
                                      </p:to>
                                    </p:set>
                                    <p:anim calcmode="lin" valueType="num">
                                      <p:cBhvr>
                                        <p:cTn id="31" dur="1000" fill="hold"/>
                                        <p:tgtEl>
                                          <p:spTgt spid="99"/>
                                        </p:tgtEl>
                                        <p:attrNameLst>
                                          <p:attrName>ppt_w</p:attrName>
                                        </p:attrNameLst>
                                      </p:cBhvr>
                                      <p:tavLst>
                                        <p:tav tm="0">
                                          <p:val>
                                            <p:fltVal val="0"/>
                                          </p:val>
                                        </p:tav>
                                        <p:tav tm="100000">
                                          <p:val>
                                            <p:strVal val="#ppt_w"/>
                                          </p:val>
                                        </p:tav>
                                      </p:tavLst>
                                    </p:anim>
                                    <p:anim calcmode="lin" valueType="num">
                                      <p:cBhvr>
                                        <p:cTn id="32" dur="1000" fill="hold"/>
                                        <p:tgtEl>
                                          <p:spTgt spid="99"/>
                                        </p:tgtEl>
                                        <p:attrNameLst>
                                          <p:attrName>ppt_h</p:attrName>
                                        </p:attrNameLst>
                                      </p:cBhvr>
                                      <p:tavLst>
                                        <p:tav tm="0">
                                          <p:val>
                                            <p:fltVal val="0"/>
                                          </p:val>
                                        </p:tav>
                                        <p:tav tm="100000">
                                          <p:val>
                                            <p:strVal val="#ppt_h"/>
                                          </p:val>
                                        </p:tav>
                                      </p:tavLst>
                                    </p:anim>
                                    <p:animEffect transition="in" filter="fade">
                                      <p:cBhvr>
                                        <p:cTn id="33" dur="1000"/>
                                        <p:tgtEl>
                                          <p:spTgt spid="99"/>
                                        </p:tgtEl>
                                      </p:cBhvr>
                                    </p:animEffect>
                                  </p:childTnLst>
                                </p:cTn>
                              </p:par>
                            </p:childTnLst>
                          </p:cTn>
                        </p:par>
                        <p:par>
                          <p:cTn id="34" fill="hold">
                            <p:stCondLst>
                              <p:cond delay="6000"/>
                            </p:stCondLst>
                            <p:childTnLst>
                              <p:par>
                                <p:cTn id="35" presetID="53" presetClass="entr" presetSubtype="0" fill="hold" grpId="0" nodeType="afterEffect">
                                  <p:stCondLst>
                                    <p:cond delay="0"/>
                                  </p:stCondLst>
                                  <p:childTnLst>
                                    <p:set>
                                      <p:cBhvr>
                                        <p:cTn id="36" dur="1" fill="hold">
                                          <p:stCondLst>
                                            <p:cond delay="0"/>
                                          </p:stCondLst>
                                        </p:cTn>
                                        <p:tgtEl>
                                          <p:spTgt spid="100"/>
                                        </p:tgtEl>
                                        <p:attrNameLst>
                                          <p:attrName>style.visibility</p:attrName>
                                        </p:attrNameLst>
                                      </p:cBhvr>
                                      <p:to>
                                        <p:strVal val="visible"/>
                                      </p:to>
                                    </p:set>
                                    <p:anim calcmode="lin" valueType="num">
                                      <p:cBhvr>
                                        <p:cTn id="37" dur="1000" fill="hold"/>
                                        <p:tgtEl>
                                          <p:spTgt spid="100"/>
                                        </p:tgtEl>
                                        <p:attrNameLst>
                                          <p:attrName>ppt_w</p:attrName>
                                        </p:attrNameLst>
                                      </p:cBhvr>
                                      <p:tavLst>
                                        <p:tav tm="0">
                                          <p:val>
                                            <p:fltVal val="0"/>
                                          </p:val>
                                        </p:tav>
                                        <p:tav tm="100000">
                                          <p:val>
                                            <p:strVal val="#ppt_w"/>
                                          </p:val>
                                        </p:tav>
                                      </p:tavLst>
                                    </p:anim>
                                    <p:anim calcmode="lin" valueType="num">
                                      <p:cBhvr>
                                        <p:cTn id="38" dur="1000" fill="hold"/>
                                        <p:tgtEl>
                                          <p:spTgt spid="100"/>
                                        </p:tgtEl>
                                        <p:attrNameLst>
                                          <p:attrName>ppt_h</p:attrName>
                                        </p:attrNameLst>
                                      </p:cBhvr>
                                      <p:tavLst>
                                        <p:tav tm="0">
                                          <p:val>
                                            <p:fltVal val="0"/>
                                          </p:val>
                                        </p:tav>
                                        <p:tav tm="100000">
                                          <p:val>
                                            <p:strVal val="#ppt_h"/>
                                          </p:val>
                                        </p:tav>
                                      </p:tavLst>
                                    </p:anim>
                                    <p:animEffect transition="in" filter="fade">
                                      <p:cBhvr>
                                        <p:cTn id="39" dur="1000"/>
                                        <p:tgtEl>
                                          <p:spTgt spid="100"/>
                                        </p:tgtEl>
                                      </p:cBhvr>
                                    </p:animEffect>
                                  </p:childTnLst>
                                </p:cTn>
                              </p:par>
                            </p:childTnLst>
                          </p:cTn>
                        </p:par>
                        <p:par>
                          <p:cTn id="40" fill="hold">
                            <p:stCondLst>
                              <p:cond delay="7000"/>
                            </p:stCondLst>
                            <p:childTnLst>
                              <p:par>
                                <p:cTn id="41" presetID="53" presetClass="entr" presetSubtype="0" fill="hold" grpId="0" nodeType="after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p:cTn id="43" dur="1000" fill="hold"/>
                                        <p:tgtEl>
                                          <p:spTgt spid="101"/>
                                        </p:tgtEl>
                                        <p:attrNameLst>
                                          <p:attrName>ppt_w</p:attrName>
                                        </p:attrNameLst>
                                      </p:cBhvr>
                                      <p:tavLst>
                                        <p:tav tm="0">
                                          <p:val>
                                            <p:fltVal val="0"/>
                                          </p:val>
                                        </p:tav>
                                        <p:tav tm="100000">
                                          <p:val>
                                            <p:strVal val="#ppt_w"/>
                                          </p:val>
                                        </p:tav>
                                      </p:tavLst>
                                    </p:anim>
                                    <p:anim calcmode="lin" valueType="num">
                                      <p:cBhvr>
                                        <p:cTn id="44" dur="1000" fill="hold"/>
                                        <p:tgtEl>
                                          <p:spTgt spid="101"/>
                                        </p:tgtEl>
                                        <p:attrNameLst>
                                          <p:attrName>ppt_h</p:attrName>
                                        </p:attrNameLst>
                                      </p:cBhvr>
                                      <p:tavLst>
                                        <p:tav tm="0">
                                          <p:val>
                                            <p:fltVal val="0"/>
                                          </p:val>
                                        </p:tav>
                                        <p:tav tm="100000">
                                          <p:val>
                                            <p:strVal val="#ppt_h"/>
                                          </p:val>
                                        </p:tav>
                                      </p:tavLst>
                                    </p:anim>
                                    <p:animEffect transition="in" filter="fade">
                                      <p:cBhvr>
                                        <p:cTn id="45" dur="1000"/>
                                        <p:tgtEl>
                                          <p:spTgt spid="101"/>
                                        </p:tgtEl>
                                      </p:cBhvr>
                                    </p:animEffect>
                                  </p:childTnLst>
                                </p:cTn>
                              </p:par>
                            </p:childTnLst>
                          </p:cTn>
                        </p:par>
                        <p:par>
                          <p:cTn id="46" fill="hold">
                            <p:stCondLst>
                              <p:cond delay="8000"/>
                            </p:stCondLst>
                            <p:childTnLst>
                              <p:par>
                                <p:cTn id="47" presetID="53" presetClass="entr" presetSubtype="0" fill="hold" grpId="0" nodeType="afterEffect">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cBhvr>
                                        <p:cTn id="49" dur="1000" fill="hold"/>
                                        <p:tgtEl>
                                          <p:spTgt spid="97"/>
                                        </p:tgtEl>
                                        <p:attrNameLst>
                                          <p:attrName>ppt_w</p:attrName>
                                        </p:attrNameLst>
                                      </p:cBhvr>
                                      <p:tavLst>
                                        <p:tav tm="0">
                                          <p:val>
                                            <p:fltVal val="0"/>
                                          </p:val>
                                        </p:tav>
                                        <p:tav tm="100000">
                                          <p:val>
                                            <p:strVal val="#ppt_w"/>
                                          </p:val>
                                        </p:tav>
                                      </p:tavLst>
                                    </p:anim>
                                    <p:anim calcmode="lin" valueType="num">
                                      <p:cBhvr>
                                        <p:cTn id="50" dur="1000" fill="hold"/>
                                        <p:tgtEl>
                                          <p:spTgt spid="97"/>
                                        </p:tgtEl>
                                        <p:attrNameLst>
                                          <p:attrName>ppt_h</p:attrName>
                                        </p:attrNameLst>
                                      </p:cBhvr>
                                      <p:tavLst>
                                        <p:tav tm="0">
                                          <p:val>
                                            <p:fltVal val="0"/>
                                          </p:val>
                                        </p:tav>
                                        <p:tav tm="100000">
                                          <p:val>
                                            <p:strVal val="#ppt_h"/>
                                          </p:val>
                                        </p:tav>
                                      </p:tavLst>
                                    </p:anim>
                                    <p:animEffect transition="in" filter="fade">
                                      <p:cBhvr>
                                        <p:cTn id="51" dur="1000"/>
                                        <p:tgtEl>
                                          <p:spTgt spid="97"/>
                                        </p:tgtEl>
                                      </p:cBhvr>
                                    </p:animEffect>
                                  </p:childTnLst>
                                </p:cTn>
                              </p:par>
                            </p:childTnLst>
                          </p:cTn>
                        </p:par>
                        <p:par>
                          <p:cTn id="52" fill="hold">
                            <p:stCondLst>
                              <p:cond delay="9000"/>
                            </p:stCondLst>
                            <p:childTnLst>
                              <p:par>
                                <p:cTn id="53" presetID="53" presetClass="entr" presetSubtype="0" fill="hold" grpId="0" nodeType="afterEffect">
                                  <p:stCondLst>
                                    <p:cond delay="0"/>
                                  </p:stCondLst>
                                  <p:childTnLst>
                                    <p:set>
                                      <p:cBhvr>
                                        <p:cTn id="54" dur="1" fill="hold">
                                          <p:stCondLst>
                                            <p:cond delay="0"/>
                                          </p:stCondLst>
                                        </p:cTn>
                                        <p:tgtEl>
                                          <p:spTgt spid="102"/>
                                        </p:tgtEl>
                                        <p:attrNameLst>
                                          <p:attrName>style.visibility</p:attrName>
                                        </p:attrNameLst>
                                      </p:cBhvr>
                                      <p:to>
                                        <p:strVal val="visible"/>
                                      </p:to>
                                    </p:set>
                                    <p:anim calcmode="lin" valueType="num">
                                      <p:cBhvr>
                                        <p:cTn id="55" dur="1000" fill="hold"/>
                                        <p:tgtEl>
                                          <p:spTgt spid="102"/>
                                        </p:tgtEl>
                                        <p:attrNameLst>
                                          <p:attrName>ppt_w</p:attrName>
                                        </p:attrNameLst>
                                      </p:cBhvr>
                                      <p:tavLst>
                                        <p:tav tm="0">
                                          <p:val>
                                            <p:fltVal val="0"/>
                                          </p:val>
                                        </p:tav>
                                        <p:tav tm="100000">
                                          <p:val>
                                            <p:strVal val="#ppt_w"/>
                                          </p:val>
                                        </p:tav>
                                      </p:tavLst>
                                    </p:anim>
                                    <p:anim calcmode="lin" valueType="num">
                                      <p:cBhvr>
                                        <p:cTn id="56" dur="1000" fill="hold"/>
                                        <p:tgtEl>
                                          <p:spTgt spid="102"/>
                                        </p:tgtEl>
                                        <p:attrNameLst>
                                          <p:attrName>ppt_h</p:attrName>
                                        </p:attrNameLst>
                                      </p:cBhvr>
                                      <p:tavLst>
                                        <p:tav tm="0">
                                          <p:val>
                                            <p:fltVal val="0"/>
                                          </p:val>
                                        </p:tav>
                                        <p:tav tm="100000">
                                          <p:val>
                                            <p:strVal val="#ppt_h"/>
                                          </p:val>
                                        </p:tav>
                                      </p:tavLst>
                                    </p:anim>
                                    <p:animEffect transition="in" filter="fade">
                                      <p:cBhvr>
                                        <p:cTn id="57" dur="1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p:bldP spid="91" grpId="0"/>
      <p:bldP spid="93" grpId="0"/>
      <p:bldP spid="97" grpId="0"/>
      <p:bldP spid="99" grpId="0"/>
      <p:bldP spid="100" grpId="0"/>
      <p:bldP spid="101" grpId="0"/>
      <p:bldP spid="10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9512" y="548680"/>
            <a:ext cx="5184576" cy="440444"/>
          </a:xfrm>
          <a:prstGeom prst="rect">
            <a:avLst/>
          </a:prstGeom>
        </p:spPr>
        <p:txBody>
          <a:bodyPr vert="horz" anchor="ctr">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2800" b="0" i="0" u="none" strike="noStrike" kern="1200" cap="none" spc="0" normalizeH="0" baseline="0" noProof="0" dirty="0">
                <a:ln>
                  <a:noFill/>
                </a:ln>
                <a:solidFill>
                  <a:schemeClr val="tx2"/>
                </a:solidFill>
                <a:effectLst/>
                <a:uLnTx/>
                <a:uFillTx/>
                <a:latin typeface="+mj-lt"/>
                <a:ea typeface="+mj-ea"/>
                <a:cs typeface="+mj-cs"/>
              </a:rPr>
              <a:t>Explore Identity through </a:t>
            </a:r>
            <a:r>
              <a:rPr kumimoji="0" lang="en-AU" sz="2800" b="1" i="0" u="none" strike="noStrike" kern="1200" cap="none" spc="0" normalizeH="0" baseline="0" noProof="0" dirty="0">
                <a:ln>
                  <a:noFill/>
                </a:ln>
                <a:solidFill>
                  <a:schemeClr val="tx2"/>
                </a:solidFill>
                <a:effectLst/>
                <a:uLnTx/>
                <a:uFillTx/>
                <a:latin typeface="+mj-lt"/>
                <a:ea typeface="+mj-ea"/>
                <a:cs typeface="+mj-cs"/>
              </a:rPr>
              <a:t>Culture</a:t>
            </a:r>
          </a:p>
        </p:txBody>
      </p:sp>
      <p:sp>
        <p:nvSpPr>
          <p:cNvPr id="4" name="Text Box 2"/>
          <p:cNvSpPr txBox="1">
            <a:spLocks noChangeArrowheads="1"/>
          </p:cNvSpPr>
          <p:nvPr/>
        </p:nvSpPr>
        <p:spPr bwMode="auto">
          <a:xfrm>
            <a:off x="3419872" y="3068960"/>
            <a:ext cx="2304256" cy="1181862"/>
          </a:xfrm>
          <a:prstGeom prst="rect">
            <a:avLst/>
          </a:prstGeom>
          <a:solidFill>
            <a:srgbClr val="C3E1E7"/>
          </a:solidFill>
          <a:ln w="9525">
            <a:solidFill>
              <a:srgbClr val="51361B"/>
            </a:solidFill>
            <a:miter lim="800000"/>
            <a:headEnd/>
            <a:tailEnd/>
          </a:ln>
        </p:spPr>
        <p:txBody>
          <a:bodyPr wrap="square">
            <a:spAutoFit/>
          </a:bodyPr>
          <a:lstStyle/>
          <a:p>
            <a:pPr algn="ctr">
              <a:spcBef>
                <a:spcPct val="50000"/>
              </a:spcBef>
            </a:pPr>
            <a:r>
              <a:rPr lang="en-AU" sz="2400" dirty="0"/>
              <a:t>LANGUAGE GROUP</a:t>
            </a:r>
          </a:p>
          <a:p>
            <a:pPr algn="ctr">
              <a:lnSpc>
                <a:spcPct val="80000"/>
              </a:lnSpc>
              <a:spcBef>
                <a:spcPct val="15000"/>
              </a:spcBef>
            </a:pPr>
            <a:r>
              <a:rPr lang="en-AU" sz="2400" dirty="0"/>
              <a:t>Past and Present</a:t>
            </a:r>
          </a:p>
        </p:txBody>
      </p:sp>
      <p:sp>
        <p:nvSpPr>
          <p:cNvPr id="5" name="Text Box 3"/>
          <p:cNvSpPr txBox="1">
            <a:spLocks noChangeArrowheads="1"/>
          </p:cNvSpPr>
          <p:nvPr/>
        </p:nvSpPr>
        <p:spPr bwMode="auto">
          <a:xfrm>
            <a:off x="1066800" y="1066800"/>
            <a:ext cx="2667000" cy="641350"/>
          </a:xfrm>
          <a:prstGeom prst="rect">
            <a:avLst/>
          </a:prstGeom>
          <a:noFill/>
          <a:ln w="9525">
            <a:noFill/>
            <a:miter lim="800000"/>
            <a:headEnd/>
            <a:tailEnd/>
          </a:ln>
        </p:spPr>
        <p:txBody>
          <a:bodyPr>
            <a:spAutoFit/>
          </a:bodyPr>
          <a:lstStyle/>
          <a:p>
            <a:pPr>
              <a:spcBef>
                <a:spcPct val="50000"/>
              </a:spcBef>
            </a:pPr>
            <a:endParaRPr lang="en-US"/>
          </a:p>
        </p:txBody>
      </p:sp>
      <p:sp>
        <p:nvSpPr>
          <p:cNvPr id="6" name="Text Box 4"/>
          <p:cNvSpPr txBox="1">
            <a:spLocks noChangeArrowheads="1"/>
          </p:cNvSpPr>
          <p:nvPr/>
        </p:nvSpPr>
        <p:spPr bwMode="auto">
          <a:xfrm>
            <a:off x="0" y="1556792"/>
            <a:ext cx="2471192" cy="646331"/>
          </a:xfrm>
          <a:prstGeom prst="rect">
            <a:avLst/>
          </a:prstGeom>
          <a:noFill/>
          <a:ln w="9525">
            <a:noFill/>
            <a:miter lim="800000"/>
            <a:headEnd/>
            <a:tailEnd/>
          </a:ln>
        </p:spPr>
        <p:txBody>
          <a:bodyPr wrap="square">
            <a:spAutoFit/>
          </a:bodyPr>
          <a:lstStyle/>
          <a:p>
            <a:pPr algn="ctr">
              <a:spcBef>
                <a:spcPct val="50000"/>
              </a:spcBef>
            </a:pPr>
            <a:r>
              <a:rPr lang="en-AU" b="1" dirty="0">
                <a:solidFill>
                  <a:schemeClr val="tx1">
                    <a:lumMod val="75000"/>
                    <a:lumOff val="25000"/>
                  </a:schemeClr>
                </a:solidFill>
              </a:rPr>
              <a:t>Pre-European settlement</a:t>
            </a:r>
          </a:p>
        </p:txBody>
      </p:sp>
      <p:sp>
        <p:nvSpPr>
          <p:cNvPr id="7" name="Text Box 5"/>
          <p:cNvSpPr txBox="1">
            <a:spLocks noChangeArrowheads="1"/>
          </p:cNvSpPr>
          <p:nvPr/>
        </p:nvSpPr>
        <p:spPr bwMode="auto">
          <a:xfrm>
            <a:off x="57643" y="4714504"/>
            <a:ext cx="1905000" cy="646331"/>
          </a:xfrm>
          <a:prstGeom prst="rect">
            <a:avLst/>
          </a:prstGeom>
          <a:noFill/>
          <a:ln w="9525">
            <a:noFill/>
            <a:miter lim="800000"/>
            <a:headEnd/>
            <a:tailEnd/>
          </a:ln>
        </p:spPr>
        <p:txBody>
          <a:bodyPr>
            <a:spAutoFit/>
          </a:bodyPr>
          <a:lstStyle/>
          <a:p>
            <a:pPr algn="ctr">
              <a:spcBef>
                <a:spcPct val="50000"/>
              </a:spcBef>
            </a:pPr>
            <a:r>
              <a:rPr lang="en-AU" b="1" dirty="0">
                <a:solidFill>
                  <a:srgbClr val="377B89"/>
                </a:solidFill>
              </a:rPr>
              <a:t>Early maps of the area</a:t>
            </a:r>
          </a:p>
        </p:txBody>
      </p:sp>
      <p:sp>
        <p:nvSpPr>
          <p:cNvPr id="8" name="Text Box 7"/>
          <p:cNvSpPr txBox="1">
            <a:spLocks noChangeArrowheads="1"/>
          </p:cNvSpPr>
          <p:nvPr/>
        </p:nvSpPr>
        <p:spPr bwMode="auto">
          <a:xfrm>
            <a:off x="6953992" y="2321626"/>
            <a:ext cx="1437456" cy="369332"/>
          </a:xfrm>
          <a:prstGeom prst="rect">
            <a:avLst/>
          </a:prstGeom>
          <a:noFill/>
          <a:ln w="9525">
            <a:noFill/>
            <a:miter lim="800000"/>
            <a:headEnd/>
            <a:tailEnd/>
          </a:ln>
        </p:spPr>
        <p:txBody>
          <a:bodyPr wrap="square">
            <a:spAutoFit/>
          </a:bodyPr>
          <a:lstStyle/>
          <a:p>
            <a:pPr algn="ctr">
              <a:spcBef>
                <a:spcPct val="50000"/>
              </a:spcBef>
            </a:pPr>
            <a:r>
              <a:rPr lang="en-AU" b="1" dirty="0">
                <a:solidFill>
                  <a:srgbClr val="377B89"/>
                </a:solidFill>
              </a:rPr>
              <a:t>Dwellings</a:t>
            </a:r>
          </a:p>
        </p:txBody>
      </p:sp>
      <p:sp>
        <p:nvSpPr>
          <p:cNvPr id="9" name="Text Box 8"/>
          <p:cNvSpPr txBox="1">
            <a:spLocks noChangeArrowheads="1"/>
          </p:cNvSpPr>
          <p:nvPr/>
        </p:nvSpPr>
        <p:spPr bwMode="auto">
          <a:xfrm>
            <a:off x="2207611" y="1116281"/>
            <a:ext cx="3456384" cy="646331"/>
          </a:xfrm>
          <a:prstGeom prst="rect">
            <a:avLst/>
          </a:prstGeom>
          <a:noFill/>
          <a:ln w="9525">
            <a:noFill/>
            <a:miter lim="800000"/>
            <a:headEnd/>
            <a:tailEnd/>
          </a:ln>
        </p:spPr>
        <p:txBody>
          <a:bodyPr wrap="square">
            <a:spAutoFit/>
          </a:bodyPr>
          <a:lstStyle/>
          <a:p>
            <a:pPr algn="ctr">
              <a:spcBef>
                <a:spcPct val="50000"/>
              </a:spcBef>
            </a:pPr>
            <a:r>
              <a:rPr lang="en-AU" b="1" dirty="0">
                <a:solidFill>
                  <a:srgbClr val="377B89"/>
                </a:solidFill>
              </a:rPr>
              <a:t>Relationship with environment</a:t>
            </a:r>
          </a:p>
        </p:txBody>
      </p:sp>
      <p:sp>
        <p:nvSpPr>
          <p:cNvPr id="10" name="Text Box 9"/>
          <p:cNvSpPr txBox="1">
            <a:spLocks noChangeArrowheads="1"/>
          </p:cNvSpPr>
          <p:nvPr/>
        </p:nvSpPr>
        <p:spPr bwMode="auto">
          <a:xfrm>
            <a:off x="4211960" y="5805264"/>
            <a:ext cx="1605136" cy="646331"/>
          </a:xfrm>
          <a:prstGeom prst="rect">
            <a:avLst/>
          </a:prstGeom>
          <a:noFill/>
          <a:ln w="9525">
            <a:noFill/>
            <a:miter lim="800000"/>
            <a:headEnd/>
            <a:tailEnd/>
          </a:ln>
        </p:spPr>
        <p:txBody>
          <a:bodyPr wrap="square">
            <a:spAutoFit/>
          </a:bodyPr>
          <a:lstStyle/>
          <a:p>
            <a:pPr algn="ctr">
              <a:spcBef>
                <a:spcPct val="50000"/>
              </a:spcBef>
            </a:pPr>
            <a:r>
              <a:rPr lang="en-AU" b="1" dirty="0">
                <a:solidFill>
                  <a:srgbClr val="377B89"/>
                </a:solidFill>
              </a:rPr>
              <a:t>Seasonal food trail</a:t>
            </a:r>
          </a:p>
        </p:txBody>
      </p:sp>
      <p:sp>
        <p:nvSpPr>
          <p:cNvPr id="11" name="Text Box 10"/>
          <p:cNvSpPr txBox="1">
            <a:spLocks noChangeArrowheads="1"/>
          </p:cNvSpPr>
          <p:nvPr/>
        </p:nvSpPr>
        <p:spPr bwMode="auto">
          <a:xfrm>
            <a:off x="251520" y="2780928"/>
            <a:ext cx="1619672" cy="369332"/>
          </a:xfrm>
          <a:prstGeom prst="rect">
            <a:avLst/>
          </a:prstGeom>
          <a:noFill/>
          <a:ln w="9525">
            <a:noFill/>
            <a:miter lim="800000"/>
            <a:headEnd/>
            <a:tailEnd/>
          </a:ln>
        </p:spPr>
        <p:txBody>
          <a:bodyPr wrap="square">
            <a:spAutoFit/>
          </a:bodyPr>
          <a:lstStyle/>
          <a:p>
            <a:pPr>
              <a:spcBef>
                <a:spcPct val="50000"/>
              </a:spcBef>
            </a:pPr>
            <a:r>
              <a:rPr lang="en-AU" b="1" dirty="0">
                <a:solidFill>
                  <a:srgbClr val="377B89"/>
                </a:solidFill>
              </a:rPr>
              <a:t>Technology</a:t>
            </a:r>
          </a:p>
        </p:txBody>
      </p:sp>
      <p:sp>
        <p:nvSpPr>
          <p:cNvPr id="12" name="Text Box 11"/>
          <p:cNvSpPr txBox="1">
            <a:spLocks noChangeArrowheads="1"/>
          </p:cNvSpPr>
          <p:nvPr/>
        </p:nvSpPr>
        <p:spPr bwMode="auto">
          <a:xfrm>
            <a:off x="5495786" y="1151906"/>
            <a:ext cx="2088232" cy="646331"/>
          </a:xfrm>
          <a:prstGeom prst="rect">
            <a:avLst/>
          </a:prstGeom>
          <a:noFill/>
          <a:ln w="9525">
            <a:noFill/>
            <a:miter lim="800000"/>
            <a:headEnd/>
            <a:tailEnd/>
          </a:ln>
        </p:spPr>
        <p:txBody>
          <a:bodyPr wrap="square">
            <a:spAutoFit/>
          </a:bodyPr>
          <a:lstStyle/>
          <a:p>
            <a:pPr algn="ctr">
              <a:spcBef>
                <a:spcPct val="50000"/>
              </a:spcBef>
            </a:pPr>
            <a:r>
              <a:rPr lang="en-AU" b="1" dirty="0">
                <a:solidFill>
                  <a:schemeClr val="accent6">
                    <a:lumMod val="75000"/>
                  </a:schemeClr>
                </a:solidFill>
              </a:rPr>
              <a:t>Effects of colonisation</a:t>
            </a:r>
          </a:p>
        </p:txBody>
      </p:sp>
      <p:sp>
        <p:nvSpPr>
          <p:cNvPr id="13" name="Text Box 12"/>
          <p:cNvSpPr txBox="1">
            <a:spLocks noChangeArrowheads="1"/>
          </p:cNvSpPr>
          <p:nvPr/>
        </p:nvSpPr>
        <p:spPr bwMode="auto">
          <a:xfrm>
            <a:off x="6325546" y="5557652"/>
            <a:ext cx="2376264" cy="923330"/>
          </a:xfrm>
          <a:prstGeom prst="rect">
            <a:avLst/>
          </a:prstGeom>
          <a:noFill/>
          <a:ln w="9525">
            <a:noFill/>
            <a:miter lim="800000"/>
            <a:headEnd/>
            <a:tailEnd/>
          </a:ln>
        </p:spPr>
        <p:txBody>
          <a:bodyPr wrap="square">
            <a:spAutoFit/>
          </a:bodyPr>
          <a:lstStyle/>
          <a:p>
            <a:pPr algn="ctr">
              <a:spcBef>
                <a:spcPct val="50000"/>
              </a:spcBef>
            </a:pPr>
            <a:r>
              <a:rPr lang="en-AU" b="1" dirty="0">
                <a:solidFill>
                  <a:schemeClr val="tx1">
                    <a:lumMod val="75000"/>
                    <a:lumOff val="25000"/>
                  </a:schemeClr>
                </a:solidFill>
              </a:rPr>
              <a:t>Arts/crafts: traditional, contemporary</a:t>
            </a:r>
          </a:p>
        </p:txBody>
      </p:sp>
      <p:sp>
        <p:nvSpPr>
          <p:cNvPr id="15" name="Text Box 16"/>
          <p:cNvSpPr txBox="1">
            <a:spLocks noChangeArrowheads="1"/>
          </p:cNvSpPr>
          <p:nvPr/>
        </p:nvSpPr>
        <p:spPr bwMode="auto">
          <a:xfrm>
            <a:off x="251520" y="3501008"/>
            <a:ext cx="1639416" cy="646331"/>
          </a:xfrm>
          <a:prstGeom prst="rect">
            <a:avLst/>
          </a:prstGeom>
          <a:noFill/>
          <a:ln w="9525">
            <a:noFill/>
            <a:miter lim="800000"/>
            <a:headEnd/>
            <a:tailEnd/>
          </a:ln>
        </p:spPr>
        <p:txBody>
          <a:bodyPr wrap="square">
            <a:spAutoFit/>
          </a:bodyPr>
          <a:lstStyle/>
          <a:p>
            <a:pPr algn="ctr">
              <a:spcBef>
                <a:spcPct val="50000"/>
              </a:spcBef>
            </a:pPr>
            <a:r>
              <a:rPr lang="en-AU" b="1" dirty="0">
                <a:solidFill>
                  <a:schemeClr val="tx1">
                    <a:lumMod val="75000"/>
                    <a:lumOff val="25000"/>
                  </a:schemeClr>
                </a:solidFill>
              </a:rPr>
              <a:t>Influential People</a:t>
            </a:r>
          </a:p>
        </p:txBody>
      </p:sp>
      <p:sp>
        <p:nvSpPr>
          <p:cNvPr id="16" name="Line 17"/>
          <p:cNvSpPr>
            <a:spLocks noChangeShapeType="1"/>
          </p:cNvSpPr>
          <p:nvPr/>
        </p:nvSpPr>
        <p:spPr bwMode="auto">
          <a:xfrm flipV="1">
            <a:off x="4860032" y="1816924"/>
            <a:ext cx="1457640" cy="1252035"/>
          </a:xfrm>
          <a:prstGeom prst="line">
            <a:avLst/>
          </a:prstGeom>
          <a:noFill/>
          <a:ln w="9525">
            <a:solidFill>
              <a:schemeClr val="tx1"/>
            </a:solidFill>
            <a:round/>
            <a:headEnd/>
            <a:tailEnd type="triangle" w="med" len="med"/>
          </a:ln>
        </p:spPr>
        <p:txBody>
          <a:bodyPr/>
          <a:lstStyle/>
          <a:p>
            <a:endParaRPr lang="en-AU"/>
          </a:p>
        </p:txBody>
      </p:sp>
      <p:sp>
        <p:nvSpPr>
          <p:cNvPr id="17" name="Line 18"/>
          <p:cNvSpPr>
            <a:spLocks noChangeShapeType="1"/>
          </p:cNvSpPr>
          <p:nvPr/>
        </p:nvSpPr>
        <p:spPr bwMode="auto">
          <a:xfrm flipH="1" flipV="1">
            <a:off x="4061360" y="1769421"/>
            <a:ext cx="222608" cy="1299539"/>
          </a:xfrm>
          <a:prstGeom prst="line">
            <a:avLst/>
          </a:prstGeom>
          <a:noFill/>
          <a:ln w="9525">
            <a:solidFill>
              <a:schemeClr val="tx1"/>
            </a:solidFill>
            <a:round/>
            <a:headEnd/>
            <a:tailEnd type="triangle" w="med" len="med"/>
          </a:ln>
        </p:spPr>
        <p:txBody>
          <a:bodyPr/>
          <a:lstStyle/>
          <a:p>
            <a:endParaRPr lang="en-AU"/>
          </a:p>
        </p:txBody>
      </p:sp>
      <p:sp>
        <p:nvSpPr>
          <p:cNvPr id="18" name="Line 19"/>
          <p:cNvSpPr>
            <a:spLocks noChangeShapeType="1"/>
          </p:cNvSpPr>
          <p:nvPr/>
        </p:nvSpPr>
        <p:spPr bwMode="auto">
          <a:xfrm>
            <a:off x="5210999" y="4250610"/>
            <a:ext cx="1952089" cy="1367875"/>
          </a:xfrm>
          <a:prstGeom prst="line">
            <a:avLst/>
          </a:prstGeom>
          <a:noFill/>
          <a:ln w="9525">
            <a:solidFill>
              <a:schemeClr val="tx1"/>
            </a:solidFill>
            <a:round/>
            <a:headEnd/>
            <a:tailEnd type="triangle" w="med" len="med"/>
          </a:ln>
        </p:spPr>
        <p:txBody>
          <a:bodyPr/>
          <a:lstStyle/>
          <a:p>
            <a:endParaRPr lang="en-AU"/>
          </a:p>
        </p:txBody>
      </p:sp>
      <p:sp>
        <p:nvSpPr>
          <p:cNvPr id="19" name="Line 20"/>
          <p:cNvSpPr>
            <a:spLocks noChangeShapeType="1"/>
          </p:cNvSpPr>
          <p:nvPr/>
        </p:nvSpPr>
        <p:spPr bwMode="auto">
          <a:xfrm flipH="1" flipV="1">
            <a:off x="1979712" y="2060848"/>
            <a:ext cx="1677888" cy="1002986"/>
          </a:xfrm>
          <a:prstGeom prst="line">
            <a:avLst/>
          </a:prstGeom>
          <a:noFill/>
          <a:ln w="9525">
            <a:solidFill>
              <a:schemeClr val="tx1"/>
            </a:solidFill>
            <a:round/>
            <a:headEnd/>
            <a:tailEnd type="triangle" w="med" len="med"/>
          </a:ln>
        </p:spPr>
        <p:txBody>
          <a:bodyPr/>
          <a:lstStyle/>
          <a:p>
            <a:endParaRPr lang="en-AU"/>
          </a:p>
        </p:txBody>
      </p:sp>
      <p:sp>
        <p:nvSpPr>
          <p:cNvPr id="20" name="Line 21"/>
          <p:cNvSpPr>
            <a:spLocks noChangeShapeType="1"/>
          </p:cNvSpPr>
          <p:nvPr/>
        </p:nvSpPr>
        <p:spPr bwMode="auto">
          <a:xfrm flipH="1">
            <a:off x="1763686" y="3705100"/>
            <a:ext cx="1644531" cy="155947"/>
          </a:xfrm>
          <a:prstGeom prst="line">
            <a:avLst/>
          </a:prstGeom>
          <a:noFill/>
          <a:ln w="9525">
            <a:solidFill>
              <a:schemeClr val="tx1"/>
            </a:solidFill>
            <a:round/>
            <a:headEnd/>
            <a:tailEnd type="triangle" w="med" len="med"/>
          </a:ln>
        </p:spPr>
        <p:txBody>
          <a:bodyPr/>
          <a:lstStyle/>
          <a:p>
            <a:endParaRPr lang="en-AU"/>
          </a:p>
        </p:txBody>
      </p:sp>
      <p:sp>
        <p:nvSpPr>
          <p:cNvPr id="21" name="Line 22"/>
          <p:cNvSpPr>
            <a:spLocks noChangeShapeType="1"/>
          </p:cNvSpPr>
          <p:nvPr/>
        </p:nvSpPr>
        <p:spPr bwMode="auto">
          <a:xfrm flipH="1">
            <a:off x="1923800" y="4096987"/>
            <a:ext cx="1496293" cy="641268"/>
          </a:xfrm>
          <a:prstGeom prst="line">
            <a:avLst/>
          </a:prstGeom>
          <a:noFill/>
          <a:ln w="9525">
            <a:solidFill>
              <a:schemeClr val="tx1"/>
            </a:solidFill>
            <a:round/>
            <a:headEnd/>
            <a:tailEnd type="triangle" w="med" len="med"/>
          </a:ln>
        </p:spPr>
        <p:txBody>
          <a:bodyPr/>
          <a:lstStyle/>
          <a:p>
            <a:endParaRPr lang="en-AU"/>
          </a:p>
        </p:txBody>
      </p:sp>
      <p:sp>
        <p:nvSpPr>
          <p:cNvPr id="22" name="Line 23"/>
          <p:cNvSpPr>
            <a:spLocks noChangeShapeType="1"/>
          </p:cNvSpPr>
          <p:nvPr/>
        </p:nvSpPr>
        <p:spPr bwMode="auto">
          <a:xfrm>
            <a:off x="4643252" y="4251366"/>
            <a:ext cx="360796" cy="1625906"/>
          </a:xfrm>
          <a:prstGeom prst="line">
            <a:avLst/>
          </a:prstGeom>
          <a:noFill/>
          <a:ln w="9525">
            <a:solidFill>
              <a:schemeClr val="tx1"/>
            </a:solidFill>
            <a:round/>
            <a:headEnd/>
            <a:tailEnd type="triangle" w="med" len="med"/>
          </a:ln>
        </p:spPr>
        <p:txBody>
          <a:bodyPr/>
          <a:lstStyle/>
          <a:p>
            <a:endParaRPr lang="en-AU"/>
          </a:p>
        </p:txBody>
      </p:sp>
      <p:sp>
        <p:nvSpPr>
          <p:cNvPr id="23" name="Line 24"/>
          <p:cNvSpPr>
            <a:spLocks noChangeShapeType="1"/>
          </p:cNvSpPr>
          <p:nvPr/>
        </p:nvSpPr>
        <p:spPr bwMode="auto">
          <a:xfrm flipV="1">
            <a:off x="5724127" y="3503219"/>
            <a:ext cx="1519819" cy="141805"/>
          </a:xfrm>
          <a:prstGeom prst="line">
            <a:avLst/>
          </a:prstGeom>
          <a:noFill/>
          <a:ln w="9525">
            <a:solidFill>
              <a:schemeClr val="tx1"/>
            </a:solidFill>
            <a:round/>
            <a:headEnd/>
            <a:tailEnd type="triangle" w="med" len="med"/>
          </a:ln>
        </p:spPr>
        <p:txBody>
          <a:bodyPr/>
          <a:lstStyle/>
          <a:p>
            <a:endParaRPr lang="en-AU"/>
          </a:p>
        </p:txBody>
      </p:sp>
      <p:sp>
        <p:nvSpPr>
          <p:cNvPr id="24" name="Line 25"/>
          <p:cNvSpPr>
            <a:spLocks noChangeShapeType="1"/>
          </p:cNvSpPr>
          <p:nvPr/>
        </p:nvSpPr>
        <p:spPr bwMode="auto">
          <a:xfrm flipV="1">
            <a:off x="5724128" y="2600694"/>
            <a:ext cx="1401067" cy="540273"/>
          </a:xfrm>
          <a:prstGeom prst="line">
            <a:avLst/>
          </a:prstGeom>
          <a:noFill/>
          <a:ln w="9525">
            <a:solidFill>
              <a:schemeClr val="tx1"/>
            </a:solidFill>
            <a:round/>
            <a:headEnd/>
            <a:tailEnd type="triangle" w="med" len="med"/>
          </a:ln>
        </p:spPr>
        <p:txBody>
          <a:bodyPr/>
          <a:lstStyle/>
          <a:p>
            <a:endParaRPr lang="en-AU"/>
          </a:p>
        </p:txBody>
      </p:sp>
      <p:sp>
        <p:nvSpPr>
          <p:cNvPr id="25" name="Line 26"/>
          <p:cNvSpPr>
            <a:spLocks noChangeShapeType="1"/>
          </p:cNvSpPr>
          <p:nvPr/>
        </p:nvSpPr>
        <p:spPr bwMode="auto">
          <a:xfrm>
            <a:off x="5724128" y="4077072"/>
            <a:ext cx="1486905" cy="479549"/>
          </a:xfrm>
          <a:prstGeom prst="line">
            <a:avLst/>
          </a:prstGeom>
          <a:noFill/>
          <a:ln w="9525">
            <a:solidFill>
              <a:schemeClr val="tx1"/>
            </a:solidFill>
            <a:round/>
            <a:headEnd/>
            <a:tailEnd type="triangle" w="med" len="med"/>
          </a:ln>
        </p:spPr>
        <p:txBody>
          <a:bodyPr/>
          <a:lstStyle/>
          <a:p>
            <a:endParaRPr lang="en-AU"/>
          </a:p>
        </p:txBody>
      </p:sp>
      <p:sp>
        <p:nvSpPr>
          <p:cNvPr id="27" name="Line 29"/>
          <p:cNvSpPr>
            <a:spLocks noChangeShapeType="1"/>
          </p:cNvSpPr>
          <p:nvPr/>
        </p:nvSpPr>
        <p:spPr bwMode="auto">
          <a:xfrm flipH="1" flipV="1">
            <a:off x="1763688" y="2996952"/>
            <a:ext cx="1656406" cy="340014"/>
          </a:xfrm>
          <a:prstGeom prst="line">
            <a:avLst/>
          </a:prstGeom>
          <a:noFill/>
          <a:ln w="9525">
            <a:solidFill>
              <a:schemeClr val="tx1"/>
            </a:solidFill>
            <a:round/>
            <a:headEnd/>
            <a:tailEnd type="triangle" w="med" len="med"/>
          </a:ln>
        </p:spPr>
        <p:txBody>
          <a:bodyPr/>
          <a:lstStyle/>
          <a:p>
            <a:endParaRPr lang="en-AU"/>
          </a:p>
        </p:txBody>
      </p:sp>
      <p:sp>
        <p:nvSpPr>
          <p:cNvPr id="28" name="Text Box 7"/>
          <p:cNvSpPr txBox="1">
            <a:spLocks noChangeArrowheads="1"/>
          </p:cNvSpPr>
          <p:nvPr/>
        </p:nvSpPr>
        <p:spPr bwMode="auto">
          <a:xfrm>
            <a:off x="7231721" y="4524499"/>
            <a:ext cx="1692696" cy="369332"/>
          </a:xfrm>
          <a:prstGeom prst="rect">
            <a:avLst/>
          </a:prstGeom>
          <a:noFill/>
          <a:ln w="9525">
            <a:noFill/>
            <a:miter lim="800000"/>
            <a:headEnd/>
            <a:tailEnd/>
          </a:ln>
        </p:spPr>
        <p:txBody>
          <a:bodyPr wrap="square">
            <a:spAutoFit/>
          </a:bodyPr>
          <a:lstStyle/>
          <a:p>
            <a:pPr algn="ctr">
              <a:spcBef>
                <a:spcPct val="50000"/>
              </a:spcBef>
            </a:pPr>
            <a:r>
              <a:rPr lang="en-AU" b="1" dirty="0">
                <a:solidFill>
                  <a:srgbClr val="377B89"/>
                </a:solidFill>
              </a:rPr>
              <a:t>Place Names</a:t>
            </a:r>
          </a:p>
        </p:txBody>
      </p:sp>
      <p:sp>
        <p:nvSpPr>
          <p:cNvPr id="29" name="Text Box 6"/>
          <p:cNvSpPr txBox="1">
            <a:spLocks noChangeArrowheads="1"/>
          </p:cNvSpPr>
          <p:nvPr/>
        </p:nvSpPr>
        <p:spPr bwMode="auto">
          <a:xfrm>
            <a:off x="7083391" y="3140323"/>
            <a:ext cx="1886148" cy="648072"/>
          </a:xfrm>
          <a:prstGeom prst="rect">
            <a:avLst/>
          </a:prstGeom>
          <a:noFill/>
          <a:ln w="9525">
            <a:noFill/>
            <a:miter lim="800000"/>
            <a:headEnd/>
            <a:tailEnd/>
          </a:ln>
        </p:spPr>
        <p:txBody>
          <a:bodyPr wrap="square">
            <a:spAutoFit/>
          </a:bodyPr>
          <a:lstStyle/>
          <a:p>
            <a:pPr algn="ctr">
              <a:spcBef>
                <a:spcPct val="50000"/>
              </a:spcBef>
            </a:pPr>
            <a:r>
              <a:rPr lang="en-AU" b="1" dirty="0">
                <a:solidFill>
                  <a:schemeClr val="tx1">
                    <a:lumMod val="75000"/>
                    <a:lumOff val="25000"/>
                  </a:schemeClr>
                </a:solidFill>
              </a:rPr>
              <a:t>Dreaming stories</a:t>
            </a:r>
          </a:p>
        </p:txBody>
      </p:sp>
      <p:sp>
        <p:nvSpPr>
          <p:cNvPr id="33" name="Line 22"/>
          <p:cNvSpPr>
            <a:spLocks noChangeShapeType="1"/>
          </p:cNvSpPr>
          <p:nvPr/>
        </p:nvSpPr>
        <p:spPr bwMode="auto">
          <a:xfrm flipH="1">
            <a:off x="2736394" y="4251366"/>
            <a:ext cx="1146836" cy="1553621"/>
          </a:xfrm>
          <a:prstGeom prst="line">
            <a:avLst/>
          </a:prstGeom>
          <a:noFill/>
          <a:ln w="9525">
            <a:solidFill>
              <a:schemeClr val="tx1"/>
            </a:solidFill>
            <a:round/>
            <a:headEnd/>
            <a:tailEnd type="triangle" w="med" len="med"/>
          </a:ln>
        </p:spPr>
        <p:txBody>
          <a:bodyPr/>
          <a:lstStyle/>
          <a:p>
            <a:endParaRPr lang="en-AU"/>
          </a:p>
        </p:txBody>
      </p:sp>
      <p:sp>
        <p:nvSpPr>
          <p:cNvPr id="34" name="Text Box 9"/>
          <p:cNvSpPr txBox="1">
            <a:spLocks noChangeArrowheads="1"/>
          </p:cNvSpPr>
          <p:nvPr/>
        </p:nvSpPr>
        <p:spPr bwMode="auto">
          <a:xfrm>
            <a:off x="1428911" y="5780001"/>
            <a:ext cx="2160240" cy="646331"/>
          </a:xfrm>
          <a:prstGeom prst="rect">
            <a:avLst/>
          </a:prstGeom>
          <a:noFill/>
          <a:ln w="9525">
            <a:noFill/>
            <a:miter lim="800000"/>
            <a:headEnd/>
            <a:tailEnd/>
          </a:ln>
        </p:spPr>
        <p:txBody>
          <a:bodyPr wrap="square">
            <a:spAutoFit/>
          </a:bodyPr>
          <a:lstStyle/>
          <a:p>
            <a:pPr algn="ctr">
              <a:spcBef>
                <a:spcPct val="50000"/>
              </a:spcBef>
            </a:pPr>
            <a:r>
              <a:rPr lang="en-AU" b="1" dirty="0">
                <a:solidFill>
                  <a:schemeClr val="tx1">
                    <a:lumMod val="75000"/>
                    <a:lumOff val="25000"/>
                  </a:schemeClr>
                </a:solidFill>
              </a:rPr>
              <a:t>Self- determination</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13678" y="109475"/>
            <a:ext cx="1560426" cy="1170320"/>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000" y="5711583"/>
            <a:ext cx="1414896" cy="1056805"/>
          </a:xfrm>
          <a:prstGeom prst="rect">
            <a:avLst/>
          </a:prstGeom>
        </p:spPr>
      </p:pic>
      <p:sp>
        <p:nvSpPr>
          <p:cNvPr id="26" name="Rectangle 25"/>
          <p:cNvSpPr/>
          <p:nvPr/>
        </p:nvSpPr>
        <p:spPr>
          <a:xfrm>
            <a:off x="7255764" y="6491389"/>
            <a:ext cx="1683281" cy="276999"/>
          </a:xfrm>
          <a:prstGeom prst="rect">
            <a:avLst/>
          </a:prstGeom>
        </p:spPr>
        <p:txBody>
          <a:bodyPr wrap="none">
            <a:spAutoFit/>
          </a:bodyPr>
          <a:lstStyle/>
          <a:p>
            <a:r>
              <a:rPr lang="en-AU" baseline="-25000" dirty="0"/>
              <a:t>Copyright Christine Reid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3992" y="170071"/>
            <a:ext cx="5129466" cy="469186"/>
          </a:xfrm>
          <a:prstGeom prst="rect">
            <a:avLst/>
          </a:prstGeom>
        </p:spPr>
        <p:txBody>
          <a:bodyPr vert="horz" anchor="ctr">
            <a:normAutofit fontScale="9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2800" b="0" i="0" u="none" strike="noStrike" kern="1200" cap="none" spc="0" normalizeH="0" baseline="0" noProof="0" dirty="0">
                <a:ln>
                  <a:noFill/>
                </a:ln>
                <a:solidFill>
                  <a:schemeClr val="tx2"/>
                </a:solidFill>
                <a:effectLst/>
                <a:uLnTx/>
                <a:uFillTx/>
                <a:latin typeface="+mj-lt"/>
                <a:ea typeface="+mj-ea"/>
                <a:cs typeface="+mj-cs"/>
              </a:rPr>
              <a:t>Explore Identity through </a:t>
            </a:r>
            <a:r>
              <a:rPr kumimoji="0" lang="en-AU" sz="2800" b="1" i="0" u="none" strike="noStrike" kern="1200" cap="none" spc="0" normalizeH="0" baseline="0" noProof="0" dirty="0">
                <a:ln>
                  <a:noFill/>
                </a:ln>
                <a:solidFill>
                  <a:schemeClr val="tx2"/>
                </a:solidFill>
                <a:effectLst/>
                <a:uLnTx/>
                <a:uFillTx/>
                <a:latin typeface="+mj-lt"/>
                <a:ea typeface="+mj-ea"/>
                <a:cs typeface="+mj-cs"/>
              </a:rPr>
              <a:t>Culture</a:t>
            </a:r>
          </a:p>
        </p:txBody>
      </p:sp>
      <p:pic>
        <p:nvPicPr>
          <p:cNvPr id="21510" name="Picture 6" descr="http://8ways.wikispaces.com/file/view/the_eight_ways.jpg/72770133/the_eight_way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0109" y="2217634"/>
            <a:ext cx="5904656" cy="3773981"/>
          </a:xfrm>
          <a:prstGeom prst="rect">
            <a:avLst/>
          </a:prstGeom>
          <a:noFill/>
        </p:spPr>
      </p:pic>
      <p:sp>
        <p:nvSpPr>
          <p:cNvPr id="17" name="Rectangle 16"/>
          <p:cNvSpPr/>
          <p:nvPr/>
        </p:nvSpPr>
        <p:spPr>
          <a:xfrm>
            <a:off x="4211960" y="1700808"/>
            <a:ext cx="864339" cy="369332"/>
          </a:xfrm>
          <a:prstGeom prst="rect">
            <a:avLst/>
          </a:prstGeom>
          <a:solidFill>
            <a:schemeClr val="accent4">
              <a:lumMod val="20000"/>
              <a:lumOff val="80000"/>
            </a:schemeClr>
          </a:solidFill>
          <a:ln>
            <a:solidFill>
              <a:schemeClr val="tx1">
                <a:lumMod val="65000"/>
                <a:lumOff val="35000"/>
              </a:schemeClr>
            </a:solidFill>
          </a:ln>
        </p:spPr>
        <p:txBody>
          <a:bodyPr wrap="none">
            <a:spAutoFit/>
          </a:bodyPr>
          <a:lstStyle/>
          <a:p>
            <a:pPr marL="273050" lvl="0" indent="-273050"/>
            <a:r>
              <a:rPr lang="en-AU" b="1" dirty="0">
                <a:solidFill>
                  <a:prstClr val="black"/>
                </a:solidFill>
              </a:rPr>
              <a:t>Being</a:t>
            </a:r>
          </a:p>
        </p:txBody>
      </p:sp>
      <p:sp>
        <p:nvSpPr>
          <p:cNvPr id="19" name="Rectangle 18"/>
          <p:cNvSpPr/>
          <p:nvPr/>
        </p:nvSpPr>
        <p:spPr>
          <a:xfrm>
            <a:off x="123992" y="3919958"/>
            <a:ext cx="1252266" cy="369332"/>
          </a:xfrm>
          <a:prstGeom prst="rect">
            <a:avLst/>
          </a:prstGeom>
          <a:solidFill>
            <a:schemeClr val="accent4">
              <a:lumMod val="20000"/>
              <a:lumOff val="80000"/>
            </a:schemeClr>
          </a:solidFill>
          <a:ln>
            <a:solidFill>
              <a:schemeClr val="tx1">
                <a:lumMod val="65000"/>
                <a:lumOff val="35000"/>
              </a:schemeClr>
            </a:solidFill>
          </a:ln>
        </p:spPr>
        <p:txBody>
          <a:bodyPr wrap="none">
            <a:spAutoFit/>
          </a:bodyPr>
          <a:lstStyle/>
          <a:p>
            <a:pPr marL="273050" lvl="0" indent="-273050"/>
            <a:r>
              <a:rPr lang="en-AU" b="1" dirty="0">
                <a:solidFill>
                  <a:prstClr val="black"/>
                </a:solidFill>
              </a:rPr>
              <a:t>Knowing</a:t>
            </a:r>
          </a:p>
        </p:txBody>
      </p:sp>
      <p:sp>
        <p:nvSpPr>
          <p:cNvPr id="20" name="Rectangle 19"/>
          <p:cNvSpPr/>
          <p:nvPr/>
        </p:nvSpPr>
        <p:spPr>
          <a:xfrm>
            <a:off x="7559212" y="5013176"/>
            <a:ext cx="1260281" cy="369332"/>
          </a:xfrm>
          <a:prstGeom prst="rect">
            <a:avLst/>
          </a:prstGeom>
          <a:solidFill>
            <a:schemeClr val="accent4">
              <a:lumMod val="20000"/>
              <a:lumOff val="80000"/>
            </a:schemeClr>
          </a:solidFill>
          <a:ln>
            <a:solidFill>
              <a:schemeClr val="tx1">
                <a:lumMod val="65000"/>
                <a:lumOff val="35000"/>
              </a:schemeClr>
            </a:solidFill>
          </a:ln>
        </p:spPr>
        <p:txBody>
          <a:bodyPr wrap="none">
            <a:spAutoFit/>
          </a:bodyPr>
          <a:lstStyle/>
          <a:p>
            <a:r>
              <a:rPr lang="en-AU" b="1" dirty="0">
                <a:solidFill>
                  <a:prstClr val="black"/>
                </a:solidFill>
              </a:rPr>
              <a:t>Thinking</a:t>
            </a:r>
            <a:endParaRPr lang="en-AU" b="1" dirty="0"/>
          </a:p>
        </p:txBody>
      </p:sp>
      <p:sp>
        <p:nvSpPr>
          <p:cNvPr id="21" name="Rectangle 20"/>
          <p:cNvSpPr/>
          <p:nvPr/>
        </p:nvSpPr>
        <p:spPr>
          <a:xfrm>
            <a:off x="7740350" y="3429000"/>
            <a:ext cx="898003" cy="369332"/>
          </a:xfrm>
          <a:prstGeom prst="rect">
            <a:avLst/>
          </a:prstGeom>
          <a:solidFill>
            <a:schemeClr val="accent4">
              <a:lumMod val="20000"/>
              <a:lumOff val="80000"/>
            </a:schemeClr>
          </a:solidFill>
          <a:ln>
            <a:solidFill>
              <a:schemeClr val="tx1">
                <a:lumMod val="65000"/>
                <a:lumOff val="35000"/>
              </a:schemeClr>
            </a:solidFill>
          </a:ln>
        </p:spPr>
        <p:txBody>
          <a:bodyPr wrap="none">
            <a:spAutoFit/>
          </a:bodyPr>
          <a:lstStyle/>
          <a:p>
            <a:r>
              <a:rPr lang="en-AU" b="1" dirty="0">
                <a:solidFill>
                  <a:prstClr val="black"/>
                </a:solidFill>
              </a:rPr>
              <a:t>Doing</a:t>
            </a:r>
            <a:endParaRPr lang="en-AU" b="1" dirty="0"/>
          </a:p>
        </p:txBody>
      </p:sp>
      <p:sp>
        <p:nvSpPr>
          <p:cNvPr id="15" name="Rectangle 14"/>
          <p:cNvSpPr/>
          <p:nvPr/>
        </p:nvSpPr>
        <p:spPr>
          <a:xfrm>
            <a:off x="7424765" y="6407113"/>
            <a:ext cx="1539723" cy="256480"/>
          </a:xfrm>
          <a:prstGeom prst="rect">
            <a:avLst/>
          </a:prstGeom>
        </p:spPr>
        <p:txBody>
          <a:bodyPr wrap="square">
            <a:spAutoFit/>
          </a:bodyPr>
          <a:lstStyle/>
          <a:p>
            <a:r>
              <a:rPr lang="en-AU" sz="1600" baseline="-25000"/>
              <a:t>Copyright Christine Reid</a:t>
            </a:r>
            <a:endParaRPr lang="en-AU" sz="1600" baseline="-25000" dirty="0"/>
          </a:p>
        </p:txBody>
      </p:sp>
      <p:sp>
        <p:nvSpPr>
          <p:cNvPr id="3" name="TextBox 2"/>
          <p:cNvSpPr txBox="1"/>
          <p:nvPr/>
        </p:nvSpPr>
        <p:spPr>
          <a:xfrm>
            <a:off x="5580112" y="650026"/>
            <a:ext cx="3058241" cy="523220"/>
          </a:xfrm>
          <a:prstGeom prst="rect">
            <a:avLst/>
          </a:prstGeom>
          <a:noFill/>
        </p:spPr>
        <p:txBody>
          <a:bodyPr wrap="square" rtlCol="0">
            <a:spAutoFit/>
          </a:bodyPr>
          <a:lstStyle/>
          <a:p>
            <a:r>
              <a:rPr lang="en-AU" sz="2800" b="1" dirty="0"/>
              <a:t>8 ways of learning</a:t>
            </a:r>
          </a:p>
        </p:txBody>
      </p:sp>
      <p:sp>
        <p:nvSpPr>
          <p:cNvPr id="4" name="TextBox 3"/>
          <p:cNvSpPr txBox="1"/>
          <p:nvPr/>
        </p:nvSpPr>
        <p:spPr>
          <a:xfrm>
            <a:off x="7559212" y="6160892"/>
            <a:ext cx="2376264" cy="246221"/>
          </a:xfrm>
          <a:prstGeom prst="rect">
            <a:avLst/>
          </a:prstGeom>
          <a:noFill/>
        </p:spPr>
        <p:txBody>
          <a:bodyPr wrap="square" rtlCol="0">
            <a:spAutoFit/>
          </a:bodyPr>
          <a:lstStyle/>
          <a:p>
            <a:r>
              <a:rPr lang="en-AU" sz="1000" dirty="0"/>
              <a:t>*8ways.wikispaces.com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9512" y="548680"/>
            <a:ext cx="5184576" cy="440444"/>
          </a:xfrm>
          <a:prstGeom prst="rect">
            <a:avLst/>
          </a:prstGeom>
        </p:spPr>
        <p:txBody>
          <a:bodyPr vert="horz" anchor="ctr">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2800" b="0" i="0" u="none" strike="noStrike" kern="1200" cap="none" spc="0" normalizeH="0" baseline="0" noProof="0" dirty="0">
                <a:ln>
                  <a:noFill/>
                </a:ln>
                <a:solidFill>
                  <a:schemeClr val="tx2"/>
                </a:solidFill>
                <a:effectLst/>
                <a:uLnTx/>
                <a:uFillTx/>
                <a:latin typeface="+mj-lt"/>
                <a:ea typeface="+mj-ea"/>
                <a:cs typeface="+mj-cs"/>
              </a:rPr>
              <a:t>Explore Identity through </a:t>
            </a:r>
            <a:r>
              <a:rPr kumimoji="0" lang="en-AU" sz="2800" b="1" i="0" u="none" strike="noStrike" kern="1200" cap="none" spc="0" normalizeH="0" baseline="0" noProof="0" dirty="0">
                <a:ln>
                  <a:noFill/>
                </a:ln>
                <a:solidFill>
                  <a:schemeClr val="tx2"/>
                </a:solidFill>
                <a:effectLst/>
                <a:uLnTx/>
                <a:uFillTx/>
                <a:latin typeface="+mj-lt"/>
                <a:ea typeface="+mj-ea"/>
                <a:cs typeface="+mj-cs"/>
              </a:rPr>
              <a:t>Culture</a:t>
            </a:r>
          </a:p>
        </p:txBody>
      </p:sp>
      <p:sp>
        <p:nvSpPr>
          <p:cNvPr id="7" name="Rectangle 2"/>
          <p:cNvSpPr>
            <a:spLocks noGrp="1" noChangeArrowheads="1"/>
          </p:cNvSpPr>
          <p:nvPr>
            <p:ph type="title"/>
          </p:nvPr>
        </p:nvSpPr>
        <p:spPr>
          <a:xfrm>
            <a:off x="15737" y="2389185"/>
            <a:ext cx="5835946" cy="864096"/>
          </a:xfrm>
          <a:solidFill>
            <a:schemeClr val="tx1">
              <a:lumMod val="65000"/>
              <a:lumOff val="35000"/>
            </a:schemeClr>
          </a:solidFill>
        </p:spPr>
        <p:txBody>
          <a:bodyPr>
            <a:noAutofit/>
          </a:bodyPr>
          <a:lstStyle/>
          <a:p>
            <a:pPr algn="ctr" eaLnBrk="1" hangingPunct="1">
              <a:defRPr/>
            </a:pPr>
            <a:r>
              <a:rPr lang="en-US" sz="2400" b="1" dirty="0">
                <a:solidFill>
                  <a:schemeClr val="bg1"/>
                </a:solidFill>
                <a:latin typeface="+mn-lt"/>
                <a:cs typeface="Arial" pitchFamily="34" charset="0"/>
              </a:rPr>
              <a:t>What is the Indigenous Perspective on History?</a:t>
            </a:r>
            <a:endParaRPr lang="en-AU" sz="2400" b="1" dirty="0">
              <a:solidFill>
                <a:schemeClr val="bg1"/>
              </a:solidFill>
              <a:latin typeface="+mn-lt"/>
              <a:cs typeface="Arial" pitchFamily="34" charset="0"/>
            </a:endParaRPr>
          </a:p>
        </p:txBody>
      </p:sp>
      <p:sp>
        <p:nvSpPr>
          <p:cNvPr id="9" name="Rectangle 39"/>
          <p:cNvSpPr>
            <a:spLocks noChangeArrowheads="1"/>
          </p:cNvSpPr>
          <p:nvPr/>
        </p:nvSpPr>
        <p:spPr bwMode="auto">
          <a:xfrm>
            <a:off x="15737" y="990652"/>
            <a:ext cx="5798938" cy="792087"/>
          </a:xfrm>
          <a:prstGeom prst="rect">
            <a:avLst/>
          </a:prstGeom>
          <a:solidFill>
            <a:schemeClr val="bg2">
              <a:lumMod val="90000"/>
            </a:schemeClr>
          </a:solidFill>
          <a:ln w="9525">
            <a:noFill/>
            <a:miter lim="800000"/>
            <a:headEnd/>
            <a:tailEnd/>
          </a:ln>
        </p:spPr>
        <p:txBody>
          <a:bodyPr anchor="ctr"/>
          <a:lstStyle/>
          <a:p>
            <a:pPr algn="ctr">
              <a:lnSpc>
                <a:spcPts val="3000"/>
              </a:lnSpc>
              <a:spcAft>
                <a:spcPts val="600"/>
              </a:spcAft>
            </a:pPr>
            <a:r>
              <a:rPr lang="en-US" b="1" dirty="0"/>
              <a:t>Terra Nullius   ~  Resistance  ~  Retaliation</a:t>
            </a:r>
            <a:br>
              <a:rPr lang="en-US" b="1" dirty="0"/>
            </a:br>
            <a:r>
              <a:rPr lang="en-US" b="1" dirty="0"/>
              <a:t>Destruction  ~  Massacre</a:t>
            </a:r>
          </a:p>
        </p:txBody>
      </p:sp>
      <p:sp>
        <p:nvSpPr>
          <p:cNvPr id="10" name="Rectangle 37"/>
          <p:cNvSpPr>
            <a:spLocks noChangeArrowheads="1"/>
          </p:cNvSpPr>
          <p:nvPr/>
        </p:nvSpPr>
        <p:spPr bwMode="auto">
          <a:xfrm>
            <a:off x="298108" y="1856469"/>
            <a:ext cx="4608512" cy="360040"/>
          </a:xfrm>
          <a:prstGeom prst="rect">
            <a:avLst/>
          </a:prstGeom>
          <a:noFill/>
          <a:ln w="9525">
            <a:noFill/>
            <a:miter lim="800000"/>
            <a:headEnd/>
            <a:tailEnd/>
          </a:ln>
        </p:spPr>
        <p:txBody>
          <a:bodyPr anchor="ctr"/>
          <a:lstStyle/>
          <a:p>
            <a:pPr algn="ctr">
              <a:lnSpc>
                <a:spcPct val="110000"/>
              </a:lnSpc>
            </a:pPr>
            <a:r>
              <a:rPr lang="en-US" b="1" dirty="0">
                <a:solidFill>
                  <a:srgbClr val="377B89"/>
                </a:solidFill>
              </a:rPr>
              <a:t>Whose voice is heard / not heard?</a:t>
            </a:r>
            <a:endParaRPr lang="en-AU" b="1" dirty="0">
              <a:solidFill>
                <a:srgbClr val="377B89"/>
              </a:solidFill>
            </a:endParaRPr>
          </a:p>
        </p:txBody>
      </p:sp>
      <p:sp>
        <p:nvSpPr>
          <p:cNvPr id="12" name="Rectangle 11"/>
          <p:cNvSpPr/>
          <p:nvPr/>
        </p:nvSpPr>
        <p:spPr>
          <a:xfrm>
            <a:off x="4203507" y="3436725"/>
            <a:ext cx="4917584" cy="1671227"/>
          </a:xfrm>
          <a:prstGeom prst="rect">
            <a:avLst/>
          </a:prstGeom>
        </p:spPr>
        <p:txBody>
          <a:bodyPr wrap="square">
            <a:spAutoFit/>
          </a:bodyPr>
          <a:lstStyle/>
          <a:p>
            <a:pPr>
              <a:lnSpc>
                <a:spcPct val="115000"/>
              </a:lnSpc>
              <a:spcBef>
                <a:spcPct val="20000"/>
              </a:spcBef>
              <a:spcAft>
                <a:spcPts val="600"/>
              </a:spcAft>
            </a:pPr>
            <a:r>
              <a:rPr lang="en-AU" sz="1600" i="1" dirty="0"/>
              <a:t>“The effects of practices such as these have resulted in inter-generational trauma for Indigenous Australians, as well as disadvantage, lack of access and equality, and lack of social justice.”</a:t>
            </a:r>
          </a:p>
          <a:p>
            <a:pPr algn="r"/>
            <a:r>
              <a:rPr lang="en-AU" sz="1200" b="1" dirty="0"/>
              <a:t>Dr Lowitja O’Donoghue </a:t>
            </a:r>
          </a:p>
          <a:p>
            <a:pPr algn="r"/>
            <a:r>
              <a:rPr lang="en-AU" sz="1200" b="1" dirty="0"/>
              <a:t>to a hearing of the National Inquiry</a:t>
            </a:r>
          </a:p>
        </p:txBody>
      </p:sp>
      <p:sp>
        <p:nvSpPr>
          <p:cNvPr id="14" name="Text Box 22"/>
          <p:cNvSpPr txBox="1">
            <a:spLocks noChangeArrowheads="1"/>
          </p:cNvSpPr>
          <p:nvPr/>
        </p:nvSpPr>
        <p:spPr bwMode="auto">
          <a:xfrm>
            <a:off x="4188159" y="5398388"/>
            <a:ext cx="4895971" cy="1054135"/>
          </a:xfrm>
          <a:prstGeom prst="rect">
            <a:avLst/>
          </a:prstGeom>
          <a:solidFill>
            <a:schemeClr val="bg2">
              <a:lumMod val="90000"/>
            </a:schemeClr>
          </a:solidFill>
          <a:ln w="9525">
            <a:noFill/>
            <a:miter lim="800000"/>
            <a:headEnd/>
            <a:tailEnd/>
          </a:ln>
          <a:effectLst/>
        </p:spPr>
        <p:txBody>
          <a:bodyPr wrap="square">
            <a:spAutoFit/>
          </a:bodyPr>
          <a:lstStyle/>
          <a:p>
            <a:pPr algn="ctr">
              <a:lnSpc>
                <a:spcPts val="2500"/>
              </a:lnSpc>
              <a:defRPr/>
            </a:pPr>
            <a:r>
              <a:rPr lang="en-US" sz="1600" b="1" dirty="0">
                <a:solidFill>
                  <a:srgbClr val="306C78"/>
                </a:solidFill>
              </a:rPr>
              <a:t>Bringing Them Home  ~  Journey of Healing</a:t>
            </a:r>
          </a:p>
          <a:p>
            <a:pPr algn="ctr">
              <a:lnSpc>
                <a:spcPts val="2500"/>
              </a:lnSpc>
              <a:defRPr/>
            </a:pPr>
            <a:r>
              <a:rPr lang="en-US" sz="1600" b="1" dirty="0">
                <a:solidFill>
                  <a:srgbClr val="306C78"/>
                </a:solidFill>
              </a:rPr>
              <a:t>~ National Reconciliation Week ~   </a:t>
            </a:r>
          </a:p>
          <a:p>
            <a:pPr algn="ctr">
              <a:lnSpc>
                <a:spcPts val="2500"/>
              </a:lnSpc>
              <a:defRPr/>
            </a:pPr>
            <a:r>
              <a:rPr lang="en-US" sz="1600" b="1" dirty="0">
                <a:solidFill>
                  <a:srgbClr val="306C78"/>
                </a:solidFill>
              </a:rPr>
              <a:t> Sorry Day  ~  NAIDOC  ~  Closing the Gap</a:t>
            </a:r>
            <a:endParaRPr lang="en-AU" sz="1600" b="1" dirty="0">
              <a:solidFill>
                <a:srgbClr val="306C78"/>
              </a:solidFill>
            </a:endParaRPr>
          </a:p>
        </p:txBody>
      </p:sp>
      <p:pic>
        <p:nvPicPr>
          <p:cNvPr id="16" name="Picture 5" descr="Racism. No Way."/>
          <p:cNvPicPr>
            <a:picLocks noChangeAspect="1" noChangeArrowheads="1"/>
          </p:cNvPicPr>
          <p:nvPr/>
        </p:nvPicPr>
        <p:blipFill>
          <a:blip r:embed="rId3" cstate="print"/>
          <a:srcRect/>
          <a:stretch>
            <a:fillRect/>
          </a:stretch>
        </p:blipFill>
        <p:spPr bwMode="auto">
          <a:xfrm>
            <a:off x="5963977" y="1994161"/>
            <a:ext cx="3036638" cy="1152128"/>
          </a:xfrm>
          <a:prstGeom prst="rect">
            <a:avLst/>
          </a:prstGeom>
          <a:noFill/>
          <a:ln w="9525">
            <a:noFill/>
            <a:miter lim="800000"/>
            <a:headEnd/>
            <a:tailEnd/>
          </a:ln>
        </p:spPr>
      </p:pic>
      <p:pic>
        <p:nvPicPr>
          <p:cNvPr id="19458" name="Picture 2" descr="http://www.naidoc.org.au/sites/default/files/logo_0.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2536" y="2982403"/>
            <a:ext cx="2730875" cy="1567968"/>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Aboriginal demonstration 21.  BRISBANE, AUSTRALIA - CIRCA NOVEMBER 2014: Brisbane played host to the G20 Summit. The Brisbane Blacks, demonstrated for Aboriginal rights and the stolen children.  - stock phot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4725144"/>
            <a:ext cx="3850484" cy="2335960"/>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BRISBANE, AUSTRALIA - CIRCA NOVEMBER 2014: Brisbane played host to the G20 Summit. The Brisbane Blacks, demonstrated for Aboriginal rights and the stolen children.  - stock phot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38757" y="0"/>
            <a:ext cx="3287079" cy="199416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387369" y="6542289"/>
            <a:ext cx="1683281" cy="276999"/>
          </a:xfrm>
          <a:prstGeom prst="rect">
            <a:avLst/>
          </a:prstGeom>
        </p:spPr>
        <p:txBody>
          <a:bodyPr wrap="none">
            <a:spAutoFit/>
          </a:bodyPr>
          <a:lstStyle/>
          <a:p>
            <a:r>
              <a:rPr lang="en-AU" baseline="-25000" dirty="0"/>
              <a:t>Copyright Christine Reid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childTnLst>
                                </p:cTn>
                              </p:par>
                            </p:childTnLst>
                          </p:cTn>
                        </p:par>
                        <p:par>
                          <p:cTn id="25" fill="hold">
                            <p:stCondLst>
                              <p:cond delay="1000"/>
                            </p:stCondLst>
                            <p:childTnLst>
                              <p:par>
                                <p:cTn id="26" presetID="10" presetClass="entr" presetSubtype="0" fill="hold" grpId="0" nodeType="afterEffect">
                                  <p:stCondLst>
                                    <p:cond delay="150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2"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12733" y="3412844"/>
            <a:ext cx="4631267" cy="3473451"/>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490120"/>
            <a:ext cx="4528233" cy="3396175"/>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90507" y="0"/>
            <a:ext cx="4653493" cy="3490120"/>
          </a:xfrm>
          <a:prstGeom prst="rect">
            <a:avLst/>
          </a:prstGeom>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0"/>
            <a:ext cx="4653493" cy="3490120"/>
          </a:xfrm>
          <a:prstGeom prst="rect">
            <a:avLst/>
          </a:prstGeom>
        </p:spPr>
      </p:pic>
      <p:sp>
        <p:nvSpPr>
          <p:cNvPr id="4" name="Title 1"/>
          <p:cNvSpPr txBox="1">
            <a:spLocks/>
          </p:cNvSpPr>
          <p:nvPr/>
        </p:nvSpPr>
        <p:spPr>
          <a:xfrm>
            <a:off x="1806379" y="76006"/>
            <a:ext cx="5694227" cy="504056"/>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200" b="1" i="0" u="none" strike="noStrike" kern="1200" cap="none" spc="0" normalizeH="0" baseline="0" noProof="0" dirty="0">
                <a:ln>
                  <a:noFill/>
                </a:ln>
                <a:effectLst/>
                <a:uLnTx/>
                <a:uFillTx/>
                <a:latin typeface="+mj-lt"/>
                <a:ea typeface="+mj-ea"/>
                <a:cs typeface="+mj-cs"/>
              </a:rPr>
              <a:t>Explore Identity through People</a:t>
            </a:r>
          </a:p>
        </p:txBody>
      </p:sp>
      <p:sp>
        <p:nvSpPr>
          <p:cNvPr id="10" name="Text Box 18"/>
          <p:cNvSpPr txBox="1">
            <a:spLocks noChangeArrowheads="1"/>
          </p:cNvSpPr>
          <p:nvPr/>
        </p:nvSpPr>
        <p:spPr bwMode="auto">
          <a:xfrm>
            <a:off x="2529256" y="1024372"/>
            <a:ext cx="4248472" cy="707886"/>
          </a:xfrm>
          <a:prstGeom prst="rect">
            <a:avLst/>
          </a:prstGeom>
          <a:noFill/>
          <a:ln w="9525">
            <a:noFill/>
            <a:miter lim="800000"/>
            <a:headEnd/>
            <a:tailEnd/>
          </a:ln>
          <a:effectLst/>
        </p:spPr>
        <p:txBody>
          <a:bodyPr wrap="square">
            <a:spAutoFit/>
          </a:bodyPr>
          <a:lstStyle/>
          <a:p>
            <a:pPr algn="ctr">
              <a:defRPr/>
            </a:pPr>
            <a:r>
              <a:rPr lang="en-US" sz="4000" b="1" dirty="0">
                <a:ln w="9525">
                  <a:solidFill>
                    <a:schemeClr val="bg1"/>
                  </a:solidFill>
                  <a:prstDash val="solid"/>
                </a:ln>
                <a:effectLst>
                  <a:outerShdw blurRad="12700" dist="38100" dir="2700000" algn="tl" rotWithShape="0">
                    <a:schemeClr val="bg1">
                      <a:lumMod val="50000"/>
                    </a:schemeClr>
                  </a:outerShdw>
                </a:effectLst>
                <a:latin typeface="Arial" charset="0"/>
              </a:rPr>
              <a:t>DIVERSITY</a:t>
            </a:r>
            <a:endParaRPr lang="en-AU" sz="4000" b="1" dirty="0">
              <a:ln w="9525">
                <a:solidFill>
                  <a:schemeClr val="bg1"/>
                </a:solidFill>
                <a:prstDash val="solid"/>
              </a:ln>
              <a:effectLst>
                <a:outerShdw blurRad="12700" dist="38100" dir="2700000" algn="tl" rotWithShape="0">
                  <a:schemeClr val="bg1">
                    <a:lumMod val="50000"/>
                  </a:schemeClr>
                </a:outerShdw>
              </a:effectLst>
              <a:latin typeface="Arial" charset="0"/>
            </a:endParaRPr>
          </a:p>
        </p:txBody>
      </p:sp>
      <p:sp>
        <p:nvSpPr>
          <p:cNvPr id="11" name="Text Box 22"/>
          <p:cNvSpPr txBox="1">
            <a:spLocks noChangeArrowheads="1"/>
          </p:cNvSpPr>
          <p:nvPr/>
        </p:nvSpPr>
        <p:spPr bwMode="auto">
          <a:xfrm>
            <a:off x="6592852" y="2149434"/>
            <a:ext cx="2243138" cy="707886"/>
          </a:xfrm>
          <a:prstGeom prst="rect">
            <a:avLst/>
          </a:prstGeom>
          <a:noFill/>
          <a:ln w="9525">
            <a:noFill/>
            <a:miter lim="800000"/>
            <a:headEnd/>
            <a:tailEnd/>
          </a:ln>
          <a:effectLst/>
        </p:spPr>
        <p:txBody>
          <a:bodyPr>
            <a:spAutoFit/>
          </a:bodyPr>
          <a:lstStyle/>
          <a:p>
            <a:pPr>
              <a:spcBef>
                <a:spcPct val="50000"/>
              </a:spcBef>
              <a:defRPr/>
            </a:pPr>
            <a:r>
              <a:rPr lang="en-US" sz="4000" b="1" dirty="0">
                <a:ln w="13462">
                  <a:solidFill>
                    <a:schemeClr val="bg1"/>
                  </a:solidFill>
                  <a:prstDash val="solid"/>
                </a:ln>
                <a:effectLst>
                  <a:outerShdw dist="38100" dir="2700000" algn="bl" rotWithShape="0">
                    <a:schemeClr val="accent5"/>
                  </a:outerShdw>
                </a:effectLst>
                <a:latin typeface="Arial" charset="0"/>
              </a:rPr>
              <a:t>shelter</a:t>
            </a:r>
            <a:endParaRPr lang="en-AU" sz="4000" b="1" dirty="0">
              <a:effectLst>
                <a:outerShdw blurRad="38100" dist="38100" dir="2700000" algn="tl">
                  <a:srgbClr val="000000"/>
                </a:outerShdw>
              </a:effectLst>
              <a:latin typeface="Arial" charset="0"/>
            </a:endParaRPr>
          </a:p>
        </p:txBody>
      </p:sp>
      <p:sp>
        <p:nvSpPr>
          <p:cNvPr id="12" name="Text Box 20"/>
          <p:cNvSpPr txBox="1">
            <a:spLocks noChangeArrowheads="1"/>
          </p:cNvSpPr>
          <p:nvPr/>
        </p:nvSpPr>
        <p:spPr bwMode="auto">
          <a:xfrm>
            <a:off x="6777728" y="3746244"/>
            <a:ext cx="2160240" cy="707886"/>
          </a:xfrm>
          <a:prstGeom prst="rect">
            <a:avLst/>
          </a:prstGeom>
          <a:noFill/>
          <a:ln w="9525">
            <a:noFill/>
            <a:miter lim="800000"/>
            <a:headEnd/>
            <a:tailEnd/>
          </a:ln>
          <a:effectLst/>
        </p:spPr>
        <p:txBody>
          <a:bodyPr wrap="square">
            <a:spAutoFit/>
          </a:bodyPr>
          <a:lstStyle/>
          <a:p>
            <a:pPr>
              <a:spcBef>
                <a:spcPct val="50000"/>
              </a:spcBef>
              <a:defRPr/>
            </a:pPr>
            <a:r>
              <a:rPr lang="en-US" sz="4000" b="1" dirty="0">
                <a:ln w="9525">
                  <a:solidFill>
                    <a:schemeClr val="bg1"/>
                  </a:solidFill>
                  <a:prstDash val="solid"/>
                </a:ln>
                <a:effectLst>
                  <a:outerShdw blurRad="12700" dist="38100" dir="2700000" algn="tl" rotWithShape="0">
                    <a:schemeClr val="bg1">
                      <a:lumMod val="50000"/>
                    </a:schemeClr>
                  </a:outerShdw>
                </a:effectLst>
                <a:latin typeface="Arial" charset="0"/>
              </a:rPr>
              <a:t>clothing</a:t>
            </a:r>
            <a:endParaRPr lang="en-AU" sz="4000" b="1" dirty="0">
              <a:effectLst>
                <a:outerShdw blurRad="38100" dist="38100" dir="2700000" algn="tl">
                  <a:srgbClr val="FFFFFF"/>
                </a:outerShdw>
              </a:effectLst>
              <a:latin typeface="Arial" charset="0"/>
            </a:endParaRPr>
          </a:p>
        </p:txBody>
      </p:sp>
      <p:sp>
        <p:nvSpPr>
          <p:cNvPr id="13" name="Text Box 23"/>
          <p:cNvSpPr txBox="1">
            <a:spLocks noChangeArrowheads="1"/>
          </p:cNvSpPr>
          <p:nvPr/>
        </p:nvSpPr>
        <p:spPr bwMode="auto">
          <a:xfrm>
            <a:off x="5939528" y="5479776"/>
            <a:ext cx="1676400" cy="707886"/>
          </a:xfrm>
          <a:prstGeom prst="rect">
            <a:avLst/>
          </a:prstGeom>
          <a:noFill/>
          <a:ln w="9525">
            <a:noFill/>
            <a:miter lim="800000"/>
            <a:headEnd/>
            <a:tailEnd/>
          </a:ln>
          <a:effectLst/>
        </p:spPr>
        <p:txBody>
          <a:bodyPr>
            <a:spAutoFit/>
          </a:bodyPr>
          <a:lstStyle/>
          <a:p>
            <a:pPr>
              <a:spcBef>
                <a:spcPct val="50000"/>
              </a:spcBef>
              <a:defRPr/>
            </a:pPr>
            <a:r>
              <a:rPr lang="en-US" sz="4000" b="1" dirty="0">
                <a:ln w="9525">
                  <a:solidFill>
                    <a:schemeClr val="bg1"/>
                  </a:solidFill>
                  <a:prstDash val="solid"/>
                </a:ln>
                <a:effectLst>
                  <a:outerShdw blurRad="12700" dist="38100" dir="2700000" algn="tl" rotWithShape="0">
                    <a:schemeClr val="bg1">
                      <a:lumMod val="50000"/>
                    </a:schemeClr>
                  </a:outerShdw>
                </a:effectLst>
                <a:latin typeface="Arial" charset="0"/>
              </a:rPr>
              <a:t>story</a:t>
            </a:r>
            <a:endParaRPr lang="en-AU" sz="4000" b="1" dirty="0">
              <a:solidFill>
                <a:schemeClr val="bg1"/>
              </a:solidFill>
              <a:effectLst>
                <a:outerShdw blurRad="38100" dist="38100" dir="2700000" algn="tl">
                  <a:srgbClr val="000000"/>
                </a:outerShdw>
              </a:effectLst>
              <a:latin typeface="Arial" charset="0"/>
            </a:endParaRPr>
          </a:p>
        </p:txBody>
      </p:sp>
      <p:sp>
        <p:nvSpPr>
          <p:cNvPr id="14" name="Text Box 21"/>
          <p:cNvSpPr txBox="1">
            <a:spLocks noChangeArrowheads="1"/>
          </p:cNvSpPr>
          <p:nvPr/>
        </p:nvSpPr>
        <p:spPr bwMode="auto">
          <a:xfrm>
            <a:off x="432339" y="5019595"/>
            <a:ext cx="3497263" cy="707886"/>
          </a:xfrm>
          <a:prstGeom prst="rect">
            <a:avLst/>
          </a:prstGeom>
          <a:noFill/>
          <a:ln w="9525">
            <a:noFill/>
            <a:miter lim="800000"/>
            <a:headEnd/>
            <a:tailEnd/>
          </a:ln>
          <a:effectLst/>
        </p:spPr>
        <p:txBody>
          <a:bodyPr>
            <a:spAutoFit/>
          </a:bodyPr>
          <a:lstStyle/>
          <a:p>
            <a:pPr>
              <a:spcBef>
                <a:spcPct val="50000"/>
              </a:spcBef>
              <a:defRPr/>
            </a:pPr>
            <a:r>
              <a:rPr lang="en-US" sz="4000" b="1" dirty="0">
                <a:ln w="9525">
                  <a:solidFill>
                    <a:schemeClr val="bg1"/>
                  </a:solidFill>
                  <a:prstDash val="solid"/>
                </a:ln>
                <a:effectLst>
                  <a:outerShdw blurRad="12700" dist="38100" dir="2700000" algn="tl" rotWithShape="0">
                    <a:schemeClr val="bg1">
                      <a:lumMod val="50000"/>
                    </a:schemeClr>
                  </a:outerShdw>
                </a:effectLst>
                <a:latin typeface="Arial" charset="0"/>
              </a:rPr>
              <a:t>technology</a:t>
            </a:r>
            <a:endParaRPr lang="en-AU" sz="4000" b="1" dirty="0">
              <a:effectLst>
                <a:outerShdw blurRad="38100" dist="38100" dir="2700000" algn="tl">
                  <a:srgbClr val="FFFFFF"/>
                </a:outerShdw>
              </a:effectLst>
              <a:latin typeface="Arial" charset="0"/>
            </a:endParaRPr>
          </a:p>
        </p:txBody>
      </p:sp>
      <p:sp>
        <p:nvSpPr>
          <p:cNvPr id="15" name="Text Box 24"/>
          <p:cNvSpPr txBox="1">
            <a:spLocks noChangeArrowheads="1"/>
          </p:cNvSpPr>
          <p:nvPr/>
        </p:nvSpPr>
        <p:spPr bwMode="auto">
          <a:xfrm>
            <a:off x="1078222" y="3539016"/>
            <a:ext cx="990600" cy="707886"/>
          </a:xfrm>
          <a:prstGeom prst="rect">
            <a:avLst/>
          </a:prstGeom>
          <a:noFill/>
          <a:ln w="9525">
            <a:noFill/>
            <a:miter lim="800000"/>
            <a:headEnd/>
            <a:tailEnd/>
          </a:ln>
          <a:effectLst/>
        </p:spPr>
        <p:txBody>
          <a:bodyPr>
            <a:spAutoFit/>
          </a:bodyPr>
          <a:lstStyle/>
          <a:p>
            <a:pPr>
              <a:spcBef>
                <a:spcPct val="50000"/>
              </a:spcBef>
              <a:defRPr/>
            </a:pPr>
            <a:r>
              <a:rPr lang="en-US" sz="4000" b="1" dirty="0">
                <a:ln w="9525">
                  <a:solidFill>
                    <a:schemeClr val="bg1"/>
                  </a:solidFill>
                  <a:prstDash val="solid"/>
                </a:ln>
                <a:effectLst>
                  <a:outerShdw blurRad="12700" dist="38100" dir="2700000" algn="tl" rotWithShape="0">
                    <a:schemeClr val="bg1">
                      <a:lumMod val="50000"/>
                    </a:schemeClr>
                  </a:outerShdw>
                </a:effectLst>
                <a:latin typeface="Arial" charset="0"/>
              </a:rPr>
              <a:t>art</a:t>
            </a:r>
            <a:endParaRPr lang="en-AU" sz="4000" b="1" dirty="0">
              <a:ln w="9525">
                <a:solidFill>
                  <a:schemeClr val="bg1"/>
                </a:solidFill>
                <a:prstDash val="solid"/>
              </a:ln>
              <a:effectLst>
                <a:outerShdw blurRad="12700" dist="38100" dir="2700000" algn="tl" rotWithShape="0">
                  <a:schemeClr val="bg1">
                    <a:lumMod val="50000"/>
                  </a:schemeClr>
                </a:outerShdw>
              </a:effectLst>
              <a:latin typeface="Arial" charset="0"/>
            </a:endParaRPr>
          </a:p>
        </p:txBody>
      </p:sp>
      <p:sp>
        <p:nvSpPr>
          <p:cNvPr id="16" name="Text Box 19"/>
          <p:cNvSpPr txBox="1">
            <a:spLocks noChangeArrowheads="1"/>
          </p:cNvSpPr>
          <p:nvPr/>
        </p:nvSpPr>
        <p:spPr bwMode="auto">
          <a:xfrm>
            <a:off x="1018788" y="1734553"/>
            <a:ext cx="1855788" cy="707886"/>
          </a:xfrm>
          <a:prstGeom prst="rect">
            <a:avLst/>
          </a:prstGeom>
          <a:noFill/>
          <a:ln w="9525">
            <a:noFill/>
            <a:miter lim="800000"/>
            <a:headEnd/>
            <a:tailEnd/>
          </a:ln>
          <a:effectLst/>
        </p:spPr>
        <p:txBody>
          <a:bodyPr>
            <a:spAutoFit/>
          </a:bodyPr>
          <a:lstStyle/>
          <a:p>
            <a:pPr>
              <a:spcBef>
                <a:spcPct val="50000"/>
              </a:spcBef>
              <a:defRPr/>
            </a:pPr>
            <a:r>
              <a:rPr lang="en-US" sz="4000" b="1" dirty="0">
                <a:ln w="9525">
                  <a:solidFill>
                    <a:schemeClr val="bg1"/>
                  </a:solidFill>
                  <a:prstDash val="solid"/>
                </a:ln>
                <a:effectLst>
                  <a:outerShdw blurRad="12700" dist="38100" dir="2700000" algn="tl" rotWithShape="0">
                    <a:schemeClr val="bg1">
                      <a:lumMod val="50000"/>
                    </a:schemeClr>
                  </a:outerShdw>
                </a:effectLst>
                <a:latin typeface="Arial" charset="0"/>
              </a:rPr>
              <a:t>food</a:t>
            </a:r>
            <a:endParaRPr lang="en-AU" sz="4000" b="1" dirty="0">
              <a:ln w="9525">
                <a:solidFill>
                  <a:schemeClr val="bg1"/>
                </a:solidFill>
                <a:prstDash val="solid"/>
              </a:ln>
              <a:effectLst>
                <a:outerShdw blurRad="12700" dist="38100" dir="2700000" algn="tl" rotWithShape="0">
                  <a:schemeClr val="bg1">
                    <a:lumMod val="50000"/>
                  </a:schemeClr>
                </a:outerShdw>
              </a:effectLst>
              <a:latin typeface="Arial" charset="0"/>
            </a:endParaRPr>
          </a:p>
        </p:txBody>
      </p:sp>
      <p:pic>
        <p:nvPicPr>
          <p:cNvPr id="18" name="Picture 1" descr="http://yolngu.net/Copy%20of%20Aus_map_covered_text_lined.jpg"/>
          <p:cNvPicPr>
            <a:picLocks noChangeAspect="1" noChangeArrowheads="1"/>
          </p:cNvPicPr>
          <p:nvPr/>
        </p:nvPicPr>
        <p:blipFill>
          <a:blip r:embed="rId7" r:link="rId8" cstate="email">
            <a:extLst>
              <a:ext uri="{28A0092B-C50C-407E-A947-70E740481C1C}">
                <a14:useLocalDpi xmlns:a14="http://schemas.microsoft.com/office/drawing/2010/main"/>
              </a:ext>
            </a:extLst>
          </a:blip>
          <a:srcRect/>
          <a:stretch>
            <a:fillRect/>
          </a:stretch>
        </p:blipFill>
        <p:spPr bwMode="auto">
          <a:xfrm>
            <a:off x="3718267" y="3027012"/>
            <a:ext cx="2106377" cy="1915307"/>
          </a:xfrm>
          <a:prstGeom prst="rect">
            <a:avLst/>
          </a:prstGeom>
          <a:noFill/>
          <a:ln w="9525">
            <a:noFill/>
            <a:miter lim="800000"/>
            <a:headEnd/>
            <a:tailEnd/>
          </a:ln>
        </p:spPr>
      </p:pic>
      <p:sp>
        <p:nvSpPr>
          <p:cNvPr id="7" name="Rectangle 6"/>
          <p:cNvSpPr/>
          <p:nvPr/>
        </p:nvSpPr>
        <p:spPr>
          <a:xfrm>
            <a:off x="7216990" y="6491136"/>
            <a:ext cx="1683281" cy="276999"/>
          </a:xfrm>
          <a:prstGeom prst="rect">
            <a:avLst/>
          </a:prstGeom>
        </p:spPr>
        <p:txBody>
          <a:bodyPr wrap="none">
            <a:spAutoFit/>
          </a:bodyPr>
          <a:lstStyle/>
          <a:p>
            <a:r>
              <a:rPr lang="en-AU" baseline="-25000" dirty="0"/>
              <a:t>Copyright Christine Reid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Effect transition="in" filter="fade">
                                      <p:cBhvr>
                                        <p:cTn id="9" dur="1000"/>
                                        <p:tgtEl>
                                          <p:spTgt spid="18"/>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Effect transition="in" filter="fade">
                                      <p:cBhvr>
                                        <p:cTn id="15" dur="1000"/>
                                        <p:tgtEl>
                                          <p:spTgt spid="10"/>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1000"/>
                                        <p:tgtEl>
                                          <p:spTgt spid="13">
                                            <p:txEl>
                                              <p:pRg st="0" end="0"/>
                                            </p:txEl>
                                          </p:spTgt>
                                        </p:tgtEl>
                                      </p:cBhvr>
                                    </p:animEffect>
                                  </p:childTnLst>
                                </p:cTn>
                              </p:par>
                            </p:childTnLst>
                          </p:cTn>
                        </p:par>
                        <p:par>
                          <p:cTn id="28" fill="hold">
                            <p:stCondLst>
                              <p:cond delay="50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childTnLst>
                                </p:cTn>
                              </p:par>
                            </p:childTnLst>
                          </p:cTn>
                        </p:par>
                        <p:par>
                          <p:cTn id="32" fill="hold">
                            <p:stCondLst>
                              <p:cond delay="6000"/>
                            </p:stCondLst>
                            <p:childTnLst>
                              <p:par>
                                <p:cTn id="33" presetID="10" presetClass="entr" presetSubtype="0" fill="hold" nodeType="after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Effect transition="in" filter="fade">
                                      <p:cBhvr>
                                        <p:cTn id="35" dur="1000"/>
                                        <p:tgtEl>
                                          <p:spTgt spid="15">
                                            <p:txEl>
                                              <p:pRg st="0" end="0"/>
                                            </p:txEl>
                                          </p:spTgt>
                                        </p:tgtEl>
                                      </p:cBhvr>
                                    </p:animEffect>
                                  </p:childTnLst>
                                </p:cTn>
                              </p:par>
                            </p:childTnLst>
                          </p:cTn>
                        </p:par>
                        <p:par>
                          <p:cTn id="36" fill="hold">
                            <p:stCondLst>
                              <p:cond delay="7000"/>
                            </p:stCondLst>
                            <p:childTnLst>
                              <p:par>
                                <p:cTn id="37" presetID="10" presetClass="entr" presetSubtype="0" fill="hold" nodeType="after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animEffect transition="in" filter="fade">
                                      <p:cBhvr>
                                        <p:cTn id="39" dur="1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http://ngm.nationalgeographic.com/2013/06/aboriginal-australians/img/09-camping-along-arafura-sea-67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4750121"/>
            <a:ext cx="3460057" cy="21352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ind 0003"/>
          <p:cNvPicPr>
            <a:picLocks noChangeAspect="1" noChangeArrowheads="1"/>
          </p:cNvPicPr>
          <p:nvPr/>
        </p:nvPicPr>
        <p:blipFill>
          <a:blip r:embed="rId4" cstate="email">
            <a:lum bright="6000"/>
            <a:extLst>
              <a:ext uri="{28A0092B-C50C-407E-A947-70E740481C1C}">
                <a14:useLocalDpi xmlns:a14="http://schemas.microsoft.com/office/drawing/2010/main"/>
              </a:ext>
            </a:extLst>
          </a:blip>
          <a:srcRect/>
          <a:stretch>
            <a:fillRect/>
          </a:stretch>
        </p:blipFill>
        <p:spPr bwMode="auto">
          <a:xfrm>
            <a:off x="0" y="1124744"/>
            <a:ext cx="2267744" cy="3662784"/>
          </a:xfrm>
          <a:prstGeom prst="rect">
            <a:avLst/>
          </a:prstGeom>
          <a:noFill/>
          <a:ln w="9525">
            <a:noFill/>
            <a:miter lim="800000"/>
            <a:headEnd/>
            <a:tailEnd/>
          </a:ln>
        </p:spPr>
      </p:pic>
      <p:pic>
        <p:nvPicPr>
          <p:cNvPr id="5" name="Picture 4" descr="http://www.atsiecsag.org.au/images/front.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89952" y="1084336"/>
            <a:ext cx="2511552" cy="1708388"/>
          </a:xfrm>
          <a:prstGeom prst="rect">
            <a:avLst/>
          </a:prstGeom>
          <a:noFill/>
        </p:spPr>
      </p:pic>
      <p:pic>
        <p:nvPicPr>
          <p:cNvPr id="6" name="Picture 6" descr="http://www.uq.edu.au/atsis/images/feature-left.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580112" y="4694472"/>
            <a:ext cx="3563889" cy="2163528"/>
          </a:xfrm>
          <a:prstGeom prst="rect">
            <a:avLst/>
          </a:prstGeom>
          <a:noFill/>
        </p:spPr>
      </p:pic>
      <p:pic>
        <p:nvPicPr>
          <p:cNvPr id="10" name="Picture 11" descr="biker-kidsWB"/>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88024" y="2708920"/>
            <a:ext cx="2530078" cy="2016224"/>
          </a:xfrm>
          <a:prstGeom prst="rect">
            <a:avLst/>
          </a:prstGeom>
          <a:noFill/>
          <a:ln w="9525">
            <a:noFill/>
            <a:miter lim="800000"/>
            <a:headEnd/>
            <a:tailEnd/>
          </a:ln>
        </p:spPr>
      </p:pic>
      <p:sp>
        <p:nvSpPr>
          <p:cNvPr id="4" name="Title 1"/>
          <p:cNvSpPr txBox="1">
            <a:spLocks/>
          </p:cNvSpPr>
          <p:nvPr/>
        </p:nvSpPr>
        <p:spPr>
          <a:xfrm>
            <a:off x="0" y="476672"/>
            <a:ext cx="8229600" cy="504056"/>
          </a:xfrm>
          <a:prstGeom prst="rect">
            <a:avLst/>
          </a:prstGeom>
        </p:spPr>
        <p:txBody>
          <a:bodyPr vert="horz"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2800" b="0" i="0" u="none" strike="noStrike" kern="1200" cap="none" spc="0" normalizeH="0" baseline="0" noProof="0" dirty="0">
                <a:ln>
                  <a:noFill/>
                </a:ln>
                <a:solidFill>
                  <a:schemeClr val="tx2"/>
                </a:solidFill>
                <a:effectLst/>
                <a:uLnTx/>
                <a:uFillTx/>
                <a:latin typeface="+mj-lt"/>
                <a:ea typeface="+mj-ea"/>
                <a:cs typeface="+mj-cs"/>
              </a:rPr>
              <a:t>Explore Identity through </a:t>
            </a:r>
            <a:r>
              <a:rPr kumimoji="0" lang="en-AU" sz="2800" b="1" i="0" u="none" strike="noStrike" kern="1200" cap="none" spc="0" normalizeH="0" baseline="0" noProof="0" dirty="0">
                <a:ln>
                  <a:noFill/>
                </a:ln>
                <a:solidFill>
                  <a:schemeClr val="tx2"/>
                </a:solidFill>
                <a:effectLst/>
                <a:uLnTx/>
                <a:uFillTx/>
                <a:latin typeface="+mj-lt"/>
                <a:ea typeface="+mj-ea"/>
                <a:cs typeface="+mj-cs"/>
              </a:rPr>
              <a:t>People</a:t>
            </a:r>
          </a:p>
        </p:txBody>
      </p:sp>
      <p:pic>
        <p:nvPicPr>
          <p:cNvPr id="20482" name="Picture 2" descr="http://www.smallworldjourneys.com.au/images/Aborigines-Honey-Grevillia.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377184" y="4725144"/>
            <a:ext cx="2274936" cy="2132856"/>
          </a:xfrm>
          <a:prstGeom prst="rect">
            <a:avLst/>
          </a:prstGeom>
          <a:noFill/>
        </p:spPr>
      </p:pic>
      <p:pic>
        <p:nvPicPr>
          <p:cNvPr id="14" name="Picture 2" descr="beaches"/>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267744" y="1099767"/>
            <a:ext cx="2523712" cy="1826313"/>
          </a:xfrm>
          <a:prstGeom prst="rect">
            <a:avLst/>
          </a:prstGeom>
          <a:noFill/>
        </p:spPr>
      </p:pic>
      <p:pic>
        <p:nvPicPr>
          <p:cNvPr id="8" name="Picture 13" descr="donovan"/>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276507" y="1075080"/>
            <a:ext cx="1901136" cy="3630537"/>
          </a:xfrm>
          <a:prstGeom prst="rect">
            <a:avLst/>
          </a:prstGeom>
          <a:noFill/>
          <a:ln w="9525">
            <a:noFill/>
            <a:miter lim="800000"/>
            <a:headEnd/>
            <a:tailEnd/>
          </a:ln>
        </p:spPr>
      </p:pic>
      <p:sp>
        <p:nvSpPr>
          <p:cNvPr id="13" name="TextBox 12"/>
          <p:cNvSpPr txBox="1"/>
          <p:nvPr/>
        </p:nvSpPr>
        <p:spPr>
          <a:xfrm>
            <a:off x="5985164" y="4472406"/>
            <a:ext cx="2232561" cy="335989"/>
          </a:xfrm>
          <a:prstGeom prst="rect">
            <a:avLst/>
          </a:prstGeom>
          <a:solidFill>
            <a:srgbClr val="FFCC99"/>
          </a:solidFill>
        </p:spPr>
        <p:txBody>
          <a:bodyPr wrap="square" rtlCol="0">
            <a:spAutoFit/>
          </a:bodyPr>
          <a:lstStyle/>
          <a:p>
            <a:pPr algn="ctr">
              <a:lnSpc>
                <a:spcPts val="1900"/>
              </a:lnSpc>
            </a:pPr>
            <a:r>
              <a:rPr lang="en-AU" b="1" dirty="0">
                <a:latin typeface="Arial" pitchFamily="34" charset="0"/>
                <a:cs typeface="Arial" pitchFamily="34" charset="0"/>
              </a:rPr>
              <a:t>Extended Families</a:t>
            </a:r>
          </a:p>
        </p:txBody>
      </p:sp>
      <p:sp>
        <p:nvSpPr>
          <p:cNvPr id="15" name="TextBox 14"/>
          <p:cNvSpPr txBox="1"/>
          <p:nvPr/>
        </p:nvSpPr>
        <p:spPr>
          <a:xfrm>
            <a:off x="665018" y="1556792"/>
            <a:ext cx="2034774" cy="335989"/>
          </a:xfrm>
          <a:prstGeom prst="rect">
            <a:avLst/>
          </a:prstGeom>
          <a:solidFill>
            <a:srgbClr val="FFCC99"/>
          </a:solidFill>
        </p:spPr>
        <p:txBody>
          <a:bodyPr wrap="square" rtlCol="0">
            <a:spAutoFit/>
          </a:bodyPr>
          <a:lstStyle/>
          <a:p>
            <a:pPr algn="ctr">
              <a:lnSpc>
                <a:spcPts val="1900"/>
              </a:lnSpc>
            </a:pPr>
            <a:r>
              <a:rPr lang="en-AU" b="1" dirty="0">
                <a:latin typeface="Arial" pitchFamily="34" charset="0"/>
                <a:cs typeface="Arial" pitchFamily="34" charset="0"/>
              </a:rPr>
              <a:t>Kinship Systems</a:t>
            </a:r>
          </a:p>
        </p:txBody>
      </p:sp>
      <p:sp>
        <p:nvSpPr>
          <p:cNvPr id="16" name="TextBox 15"/>
          <p:cNvSpPr txBox="1"/>
          <p:nvPr/>
        </p:nvSpPr>
        <p:spPr>
          <a:xfrm>
            <a:off x="899592" y="4509120"/>
            <a:ext cx="994503" cy="335989"/>
          </a:xfrm>
          <a:prstGeom prst="rect">
            <a:avLst/>
          </a:prstGeom>
          <a:solidFill>
            <a:srgbClr val="FFCC99"/>
          </a:solidFill>
        </p:spPr>
        <p:txBody>
          <a:bodyPr wrap="square" rtlCol="0">
            <a:spAutoFit/>
          </a:bodyPr>
          <a:lstStyle/>
          <a:p>
            <a:pPr algn="ctr">
              <a:lnSpc>
                <a:spcPts val="1900"/>
              </a:lnSpc>
            </a:pPr>
            <a:r>
              <a:rPr lang="en-AU" b="1" dirty="0">
                <a:latin typeface="Arial" pitchFamily="34" charset="0"/>
                <a:cs typeface="Arial" pitchFamily="34" charset="0"/>
              </a:rPr>
              <a:t>Moities</a:t>
            </a:r>
          </a:p>
        </p:txBody>
      </p:sp>
      <p:sp>
        <p:nvSpPr>
          <p:cNvPr id="17" name="TextBox 16"/>
          <p:cNvSpPr txBox="1"/>
          <p:nvPr/>
        </p:nvSpPr>
        <p:spPr>
          <a:xfrm>
            <a:off x="7149036" y="1142687"/>
            <a:ext cx="832785" cy="335989"/>
          </a:xfrm>
          <a:prstGeom prst="rect">
            <a:avLst/>
          </a:prstGeom>
          <a:solidFill>
            <a:srgbClr val="FFCC99"/>
          </a:solidFill>
        </p:spPr>
        <p:txBody>
          <a:bodyPr wrap="square" rtlCol="0">
            <a:spAutoFit/>
          </a:bodyPr>
          <a:lstStyle/>
          <a:p>
            <a:pPr algn="ctr">
              <a:lnSpc>
                <a:spcPts val="1900"/>
              </a:lnSpc>
            </a:pPr>
            <a:r>
              <a:rPr lang="en-AU" b="1" dirty="0">
                <a:latin typeface="Arial" pitchFamily="34" charset="0"/>
                <a:cs typeface="Arial" pitchFamily="34" charset="0"/>
              </a:rPr>
              <a:t>Clans</a:t>
            </a:r>
          </a:p>
        </p:txBody>
      </p:sp>
      <p:sp>
        <p:nvSpPr>
          <p:cNvPr id="19" name="TextBox 18"/>
          <p:cNvSpPr txBox="1"/>
          <p:nvPr/>
        </p:nvSpPr>
        <p:spPr>
          <a:xfrm>
            <a:off x="5086954" y="6433093"/>
            <a:ext cx="987072" cy="335989"/>
          </a:xfrm>
          <a:prstGeom prst="rect">
            <a:avLst/>
          </a:prstGeom>
          <a:solidFill>
            <a:srgbClr val="FFCC99"/>
          </a:solidFill>
        </p:spPr>
        <p:txBody>
          <a:bodyPr wrap="square" rtlCol="0">
            <a:spAutoFit/>
          </a:bodyPr>
          <a:lstStyle/>
          <a:p>
            <a:pPr algn="ctr">
              <a:lnSpc>
                <a:spcPts val="1900"/>
              </a:lnSpc>
            </a:pPr>
            <a:r>
              <a:rPr lang="en-AU" b="1" dirty="0">
                <a:latin typeface="Arial" pitchFamily="34" charset="0"/>
                <a:cs typeface="Arial" pitchFamily="34" charset="0"/>
              </a:rPr>
              <a:t>Totems</a:t>
            </a:r>
          </a:p>
        </p:txBody>
      </p:sp>
      <p:sp>
        <p:nvSpPr>
          <p:cNvPr id="20" name="TextBox 19"/>
          <p:cNvSpPr txBox="1"/>
          <p:nvPr/>
        </p:nvSpPr>
        <p:spPr>
          <a:xfrm>
            <a:off x="3764478" y="2624447"/>
            <a:ext cx="1947553" cy="335989"/>
          </a:xfrm>
          <a:prstGeom prst="rect">
            <a:avLst/>
          </a:prstGeom>
          <a:solidFill>
            <a:srgbClr val="FFCC99"/>
          </a:solidFill>
        </p:spPr>
        <p:txBody>
          <a:bodyPr wrap="square" rtlCol="0">
            <a:spAutoFit/>
          </a:bodyPr>
          <a:lstStyle/>
          <a:p>
            <a:pPr algn="ctr">
              <a:lnSpc>
                <a:spcPts val="1900"/>
              </a:lnSpc>
            </a:pPr>
            <a:r>
              <a:rPr lang="en-AU" b="1" dirty="0">
                <a:latin typeface="Arial" pitchFamily="34" charset="0"/>
                <a:cs typeface="Arial" pitchFamily="34" charset="0"/>
              </a:rPr>
              <a:t>Responsibilities</a:t>
            </a:r>
          </a:p>
        </p:txBody>
      </p:sp>
      <p:pic>
        <p:nvPicPr>
          <p:cNvPr id="2" name="Picture 2" descr="http://ts1.mm.bing.net/th?&amp;id=HN.608020352868876829&amp;w=300&amp;h=300&amp;c=0&amp;pid=1.9&amp;rs=0&amp;p=0"/>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2249834" y="2914003"/>
            <a:ext cx="2945642" cy="183611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376084" y="6551327"/>
            <a:ext cx="1683281" cy="276999"/>
          </a:xfrm>
          <a:prstGeom prst="rect">
            <a:avLst/>
          </a:prstGeom>
        </p:spPr>
        <p:txBody>
          <a:bodyPr wrap="none">
            <a:spAutoFit/>
          </a:bodyPr>
          <a:lstStyle/>
          <a:p>
            <a:r>
              <a:rPr lang="en-AU" baseline="-25000" dirty="0"/>
              <a:t>Copyright Christine Reid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0" fill="hold" nodeType="withEffect">
                                  <p:stCondLst>
                                    <p:cond delay="0"/>
                                  </p:stCondLst>
                                  <p:childTnLst>
                                    <p:set>
                                      <p:cBhvr>
                                        <p:cTn id="36" dur="1" fill="hold">
                                          <p:stCondLst>
                                            <p:cond delay="0"/>
                                          </p:stCondLst>
                                        </p:cTn>
                                        <p:tgtEl>
                                          <p:spTgt spid="20482"/>
                                        </p:tgtEl>
                                        <p:attrNameLst>
                                          <p:attrName>style.visibility</p:attrName>
                                        </p:attrNameLst>
                                      </p:cBhvr>
                                      <p:to>
                                        <p:strVal val="visible"/>
                                      </p:to>
                                    </p:set>
                                    <p:anim calcmode="lin" valueType="num">
                                      <p:cBhvr>
                                        <p:cTn id="37" dur="500" fill="hold"/>
                                        <p:tgtEl>
                                          <p:spTgt spid="20482"/>
                                        </p:tgtEl>
                                        <p:attrNameLst>
                                          <p:attrName>ppt_w</p:attrName>
                                        </p:attrNameLst>
                                      </p:cBhvr>
                                      <p:tavLst>
                                        <p:tav tm="0">
                                          <p:val>
                                            <p:fltVal val="0"/>
                                          </p:val>
                                        </p:tav>
                                        <p:tav tm="100000">
                                          <p:val>
                                            <p:strVal val="#ppt_w"/>
                                          </p:val>
                                        </p:tav>
                                      </p:tavLst>
                                    </p:anim>
                                    <p:anim calcmode="lin" valueType="num">
                                      <p:cBhvr>
                                        <p:cTn id="38" dur="500" fill="hold"/>
                                        <p:tgtEl>
                                          <p:spTgt spid="20482"/>
                                        </p:tgtEl>
                                        <p:attrNameLst>
                                          <p:attrName>ppt_h</p:attrName>
                                        </p:attrNameLst>
                                      </p:cBhvr>
                                      <p:tavLst>
                                        <p:tav tm="0">
                                          <p:val>
                                            <p:fltVal val="0"/>
                                          </p:val>
                                        </p:tav>
                                        <p:tav tm="100000">
                                          <p:val>
                                            <p:strVal val="#ppt_h"/>
                                          </p:val>
                                        </p:tav>
                                      </p:tavLst>
                                    </p:anim>
                                    <p:animEffect transition="in" filter="fade">
                                      <p:cBhvr>
                                        <p:cTn id="39" dur="500"/>
                                        <p:tgtEl>
                                          <p:spTgt spid="20482"/>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childTnLst>
                                </p:cTn>
                              </p:par>
                            </p:childTnLst>
                          </p:cTn>
                        </p:par>
                        <p:par>
                          <p:cTn id="44" fill="hold">
                            <p:stCondLst>
                              <p:cond delay="1500"/>
                            </p:stCondLst>
                            <p:childTnLst>
                              <p:par>
                                <p:cTn id="45" presetID="10"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childTnLst>
                                </p:cTn>
                              </p:par>
                            </p:childTnLst>
                          </p:cTn>
                        </p:par>
                        <p:par>
                          <p:cTn id="52" fill="hold">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childTnLst>
                                </p:cTn>
                              </p:par>
                            </p:childTnLst>
                          </p:cTn>
                        </p:par>
                        <p:par>
                          <p:cTn id="56" fill="hold">
                            <p:stCondLst>
                              <p:cond delay="4500"/>
                            </p:stCondLst>
                            <p:childTnLst>
                              <p:par>
                                <p:cTn id="57" presetID="10"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0"/>
                                        <p:tgtEl>
                                          <p:spTgt spid="19"/>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4" descr="Mick_Dodson"/>
          <p:cNvPicPr>
            <a:picLocks noChangeAspect="1" noChangeArrowheads="1"/>
          </p:cNvPicPr>
          <p:nvPr/>
        </p:nvPicPr>
        <p:blipFill>
          <a:blip r:embed="rId3" cstate="email">
            <a:lum bright="18000" contrast="18000"/>
            <a:extLst>
              <a:ext uri="{28A0092B-C50C-407E-A947-70E740481C1C}">
                <a14:useLocalDpi xmlns:a14="http://schemas.microsoft.com/office/drawing/2010/main"/>
              </a:ext>
            </a:extLst>
          </a:blip>
          <a:srcRect/>
          <a:stretch>
            <a:fillRect/>
          </a:stretch>
        </p:blipFill>
        <p:spPr bwMode="auto">
          <a:xfrm>
            <a:off x="3313216" y="5205980"/>
            <a:ext cx="1305088" cy="1652020"/>
          </a:xfrm>
          <a:prstGeom prst="rect">
            <a:avLst/>
          </a:prstGeom>
          <a:noFill/>
          <a:ln w="9525">
            <a:noFill/>
            <a:miter lim="800000"/>
            <a:headEnd/>
            <a:tailEnd/>
          </a:ln>
        </p:spPr>
      </p:pic>
      <p:pic>
        <p:nvPicPr>
          <p:cNvPr id="4" name="Picture 38" descr="Jessica%20M2"/>
          <p:cNvPicPr>
            <a:picLocks noChangeAspect="1" noChangeArrowheads="1"/>
          </p:cNvPicPr>
          <p:nvPr/>
        </p:nvPicPr>
        <p:blipFill>
          <a:blip r:embed="rId4" cstate="email">
            <a:lum bright="6000"/>
            <a:extLst>
              <a:ext uri="{28A0092B-C50C-407E-A947-70E740481C1C}">
                <a14:useLocalDpi xmlns:a14="http://schemas.microsoft.com/office/drawing/2010/main"/>
              </a:ext>
            </a:extLst>
          </a:blip>
          <a:srcRect/>
          <a:stretch>
            <a:fillRect/>
          </a:stretch>
        </p:blipFill>
        <p:spPr bwMode="auto">
          <a:xfrm>
            <a:off x="7641948" y="872894"/>
            <a:ext cx="1497477" cy="1958894"/>
          </a:xfrm>
          <a:prstGeom prst="rect">
            <a:avLst/>
          </a:prstGeom>
          <a:noFill/>
          <a:ln w="9525">
            <a:noFill/>
            <a:miter lim="800000"/>
            <a:headEnd/>
            <a:tailEnd/>
          </a:ln>
        </p:spPr>
      </p:pic>
      <p:sp>
        <p:nvSpPr>
          <p:cNvPr id="6" name="Title 1"/>
          <p:cNvSpPr txBox="1">
            <a:spLocks/>
          </p:cNvSpPr>
          <p:nvPr/>
        </p:nvSpPr>
        <p:spPr>
          <a:xfrm>
            <a:off x="89932" y="510639"/>
            <a:ext cx="5289590" cy="398081"/>
          </a:xfrm>
          <a:prstGeom prst="rect">
            <a:avLst/>
          </a:prstGeom>
        </p:spPr>
        <p:txBody>
          <a:bodyPr vert="horz" anchor="ctr">
            <a:normAutofit fontScale="8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2800" b="0" i="0" u="none" strike="noStrike" kern="1200" cap="none" spc="0" normalizeH="0" baseline="0" noProof="0" dirty="0">
                <a:ln>
                  <a:noFill/>
                </a:ln>
                <a:solidFill>
                  <a:schemeClr val="tx2"/>
                </a:solidFill>
                <a:effectLst/>
                <a:uLnTx/>
                <a:uFillTx/>
                <a:latin typeface="+mj-lt"/>
                <a:ea typeface="+mj-ea"/>
                <a:cs typeface="+mj-cs"/>
              </a:rPr>
              <a:t>Explore Identity through </a:t>
            </a:r>
            <a:r>
              <a:rPr kumimoji="0" lang="en-AU" sz="2800" b="1" i="0" u="none" strike="noStrike" kern="1200" cap="none" spc="0" normalizeH="0" baseline="0" noProof="0" dirty="0">
                <a:ln>
                  <a:noFill/>
                </a:ln>
                <a:solidFill>
                  <a:schemeClr val="tx2"/>
                </a:solidFill>
                <a:effectLst/>
                <a:uLnTx/>
                <a:uFillTx/>
                <a:latin typeface="+mj-lt"/>
                <a:ea typeface="+mj-ea"/>
                <a:cs typeface="+mj-cs"/>
              </a:rPr>
              <a:t>People</a:t>
            </a:r>
          </a:p>
        </p:txBody>
      </p:sp>
      <p:pic>
        <p:nvPicPr>
          <p:cNvPr id="16406" name="Picture 22" descr="http://www.indigenous.gov.au/wp-content/uploads/2011/03/august10_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80683" y="5231848"/>
            <a:ext cx="1310066" cy="1626152"/>
          </a:xfrm>
          <a:prstGeom prst="rect">
            <a:avLst/>
          </a:prstGeom>
          <a:noFill/>
        </p:spPr>
      </p:pic>
      <p:pic>
        <p:nvPicPr>
          <p:cNvPr id="16408" name="Picture 24" descr="http://fadlmedia.s3.amazonaws.com/austbiog/clips/perkfree.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28505" y="5203948"/>
            <a:ext cx="1370953" cy="1664526"/>
          </a:xfrm>
          <a:prstGeom prst="rect">
            <a:avLst/>
          </a:prstGeom>
          <a:noFill/>
        </p:spPr>
      </p:pic>
      <p:pic>
        <p:nvPicPr>
          <p:cNvPr id="16410" name="Picture 26" descr="http://www.abc.net.au/reslib/200909/r438160_210920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876" y="2937575"/>
            <a:ext cx="1567543" cy="1897727"/>
          </a:xfrm>
          <a:prstGeom prst="rect">
            <a:avLst/>
          </a:prstGeom>
          <a:noFill/>
        </p:spPr>
      </p:pic>
      <p:pic>
        <p:nvPicPr>
          <p:cNvPr id="16412" name="Picture 28" descr="http://www.adelaidereview.com.au/article_pics/2011_03/1299206600.jpg/516/500"/>
          <p:cNvPicPr>
            <a:picLocks noChangeAspect="1" noChangeArrowheads="1"/>
          </p:cNvPicPr>
          <p:nvPr/>
        </p:nvPicPr>
        <p:blipFill>
          <a:blip r:embed="rId8" cstate="print"/>
          <a:srcRect/>
          <a:stretch>
            <a:fillRect/>
          </a:stretch>
        </p:blipFill>
        <p:spPr bwMode="auto">
          <a:xfrm>
            <a:off x="1716187" y="1148882"/>
            <a:ext cx="5805644" cy="3600400"/>
          </a:xfrm>
          <a:prstGeom prst="rect">
            <a:avLst/>
          </a:prstGeom>
          <a:noFill/>
        </p:spPr>
      </p:pic>
      <p:pic>
        <p:nvPicPr>
          <p:cNvPr id="16414" name="Picture 30" descr="http://resources1.news.com.au/images/2011/02/04/1226000/418113-neville-bonner.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44785" y="2933904"/>
            <a:ext cx="1502866" cy="1911227"/>
          </a:xfrm>
          <a:prstGeom prst="rect">
            <a:avLst/>
          </a:prstGeom>
          <a:noFill/>
        </p:spPr>
      </p:pic>
      <p:pic>
        <p:nvPicPr>
          <p:cNvPr id="16416" name="Picture 32" descr="http://resources2.news.com.au/images/2010/09/10/1225917/708446-cathy-freeman.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663143" y="4937505"/>
            <a:ext cx="1475656" cy="1912547"/>
          </a:xfrm>
          <a:prstGeom prst="rect">
            <a:avLst/>
          </a:prstGeom>
          <a:noFill/>
        </p:spPr>
      </p:pic>
      <p:pic>
        <p:nvPicPr>
          <p:cNvPr id="16418" name="Picture 34" descr="http://upload.wikimedia.org/wikipedia/commons/7/7d/David_Unaipon.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1876" y="4928260"/>
            <a:ext cx="1551213" cy="1929740"/>
          </a:xfrm>
          <a:prstGeom prst="rect">
            <a:avLst/>
          </a:prstGeom>
          <a:noFill/>
        </p:spPr>
      </p:pic>
      <p:pic>
        <p:nvPicPr>
          <p:cNvPr id="16420" name="Picture 36" descr="http://www.arrilla.com.au/images/reysshelley.jp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827965" y="5227946"/>
            <a:ext cx="1085867" cy="1628800"/>
          </a:xfrm>
          <a:prstGeom prst="rect">
            <a:avLst/>
          </a:prstGeom>
          <a:noFill/>
        </p:spPr>
      </p:pic>
      <p:pic>
        <p:nvPicPr>
          <p:cNvPr id="16422" name="Picture 38" descr="http://i1.squidoocdn.com/resize/squidoo_images/250/draft_lens2994292module27085672photo_1239688500Eddie-Mabo.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604" y="991110"/>
            <a:ext cx="1557032" cy="1843478"/>
          </a:xfrm>
          <a:prstGeom prst="rect">
            <a:avLst/>
          </a:prstGeom>
          <a:noFill/>
        </p:spPr>
      </p:pic>
      <p:sp>
        <p:nvSpPr>
          <p:cNvPr id="35" name="TextBox 34"/>
          <p:cNvSpPr txBox="1"/>
          <p:nvPr/>
        </p:nvSpPr>
        <p:spPr>
          <a:xfrm>
            <a:off x="1936526" y="4797631"/>
            <a:ext cx="5328592" cy="338554"/>
          </a:xfrm>
          <a:prstGeom prst="rect">
            <a:avLst/>
          </a:prstGeom>
          <a:noFill/>
        </p:spPr>
        <p:txBody>
          <a:bodyPr wrap="square" rtlCol="0">
            <a:spAutoFit/>
          </a:bodyPr>
          <a:lstStyle/>
          <a:p>
            <a:pPr algn="ctr"/>
            <a:r>
              <a:rPr lang="en-AU" sz="1600" b="1" dirty="0"/>
              <a:t>Significant Indigenous Australians</a:t>
            </a:r>
          </a:p>
        </p:txBody>
      </p:sp>
      <p:sp>
        <p:nvSpPr>
          <p:cNvPr id="2" name="Rectangle 1"/>
          <p:cNvSpPr/>
          <p:nvPr/>
        </p:nvSpPr>
        <p:spPr>
          <a:xfrm>
            <a:off x="7467760" y="6579747"/>
            <a:ext cx="1683281" cy="276999"/>
          </a:xfrm>
          <a:prstGeom prst="rect">
            <a:avLst/>
          </a:prstGeom>
        </p:spPr>
        <p:txBody>
          <a:bodyPr wrap="none">
            <a:spAutoFit/>
          </a:bodyPr>
          <a:lstStyle/>
          <a:p>
            <a:r>
              <a:rPr lang="en-AU" baseline="-25000" dirty="0"/>
              <a:t>Copyright Christine Reid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6414"/>
                                        </p:tgtEl>
                                        <p:attrNameLst>
                                          <p:attrName>style.visibility</p:attrName>
                                        </p:attrNameLst>
                                      </p:cBhvr>
                                      <p:to>
                                        <p:strVal val="visible"/>
                                      </p:to>
                                    </p:set>
                                    <p:animEffect transition="in" filter="fade">
                                      <p:cBhvr>
                                        <p:cTn id="13" dur="1000"/>
                                        <p:tgtEl>
                                          <p:spTgt spid="16414"/>
                                        </p:tgtEl>
                                      </p:cBhvr>
                                    </p:animEffect>
                                  </p:childTnLst>
                                </p:cTn>
                              </p:par>
                              <p:par>
                                <p:cTn id="14" presetID="10" presetClass="entr" presetSubtype="0" fill="hold" nodeType="withEffect">
                                  <p:stCondLst>
                                    <p:cond delay="0"/>
                                  </p:stCondLst>
                                  <p:childTnLst>
                                    <p:set>
                                      <p:cBhvr>
                                        <p:cTn id="15" dur="1" fill="hold">
                                          <p:stCondLst>
                                            <p:cond delay="0"/>
                                          </p:stCondLst>
                                        </p:cTn>
                                        <p:tgtEl>
                                          <p:spTgt spid="16416"/>
                                        </p:tgtEl>
                                        <p:attrNameLst>
                                          <p:attrName>style.visibility</p:attrName>
                                        </p:attrNameLst>
                                      </p:cBhvr>
                                      <p:to>
                                        <p:strVal val="visible"/>
                                      </p:to>
                                    </p:set>
                                    <p:animEffect transition="in" filter="fade">
                                      <p:cBhvr>
                                        <p:cTn id="16" dur="1000"/>
                                        <p:tgtEl>
                                          <p:spTgt spid="16416"/>
                                        </p:tgtEl>
                                      </p:cBhvr>
                                    </p:animEffect>
                                  </p:childTnLst>
                                </p:cTn>
                              </p:par>
                              <p:par>
                                <p:cTn id="17" presetID="10" presetClass="entr" presetSubtype="0" fill="hold" nodeType="withEffect">
                                  <p:stCondLst>
                                    <p:cond delay="0"/>
                                  </p:stCondLst>
                                  <p:childTnLst>
                                    <p:set>
                                      <p:cBhvr>
                                        <p:cTn id="18" dur="1" fill="hold">
                                          <p:stCondLst>
                                            <p:cond delay="0"/>
                                          </p:stCondLst>
                                        </p:cTn>
                                        <p:tgtEl>
                                          <p:spTgt spid="16406"/>
                                        </p:tgtEl>
                                        <p:attrNameLst>
                                          <p:attrName>style.visibility</p:attrName>
                                        </p:attrNameLst>
                                      </p:cBhvr>
                                      <p:to>
                                        <p:strVal val="visible"/>
                                      </p:to>
                                    </p:set>
                                    <p:animEffect transition="in" filter="fade">
                                      <p:cBhvr>
                                        <p:cTn id="19" dur="1000"/>
                                        <p:tgtEl>
                                          <p:spTgt spid="16406"/>
                                        </p:tgtEl>
                                      </p:cBhvr>
                                    </p:animEffect>
                                  </p:childTnLst>
                                </p:cTn>
                              </p:par>
                              <p:par>
                                <p:cTn id="20" presetID="10" presetClass="entr" presetSubtype="0" fill="hold" nodeType="withEffect">
                                  <p:stCondLst>
                                    <p:cond delay="0"/>
                                  </p:stCondLst>
                                  <p:childTnLst>
                                    <p:set>
                                      <p:cBhvr>
                                        <p:cTn id="21" dur="1" fill="hold">
                                          <p:stCondLst>
                                            <p:cond delay="0"/>
                                          </p:stCondLst>
                                        </p:cTn>
                                        <p:tgtEl>
                                          <p:spTgt spid="16420"/>
                                        </p:tgtEl>
                                        <p:attrNameLst>
                                          <p:attrName>style.visibility</p:attrName>
                                        </p:attrNameLst>
                                      </p:cBhvr>
                                      <p:to>
                                        <p:strVal val="visible"/>
                                      </p:to>
                                    </p:set>
                                    <p:animEffect transition="in" filter="fade">
                                      <p:cBhvr>
                                        <p:cTn id="22" dur="1000"/>
                                        <p:tgtEl>
                                          <p:spTgt spid="16420"/>
                                        </p:tgtEl>
                                      </p:cBhvr>
                                    </p:animEffect>
                                  </p:childTnLst>
                                </p:cTn>
                              </p:par>
                              <p:par>
                                <p:cTn id="23" presetID="10" presetClass="entr" presetSubtype="0" fill="hold" nodeType="withEffect">
                                  <p:stCondLst>
                                    <p:cond delay="0"/>
                                  </p:stCondLst>
                                  <p:childTnLst>
                                    <p:set>
                                      <p:cBhvr>
                                        <p:cTn id="24" dur="1" fill="hold">
                                          <p:stCondLst>
                                            <p:cond delay="0"/>
                                          </p:stCondLst>
                                        </p:cTn>
                                        <p:tgtEl>
                                          <p:spTgt spid="16422"/>
                                        </p:tgtEl>
                                        <p:attrNameLst>
                                          <p:attrName>style.visibility</p:attrName>
                                        </p:attrNameLst>
                                      </p:cBhvr>
                                      <p:to>
                                        <p:strVal val="visible"/>
                                      </p:to>
                                    </p:set>
                                    <p:animEffect transition="in" filter="fade">
                                      <p:cBhvr>
                                        <p:cTn id="25" dur="1000"/>
                                        <p:tgtEl>
                                          <p:spTgt spid="16422"/>
                                        </p:tgtEl>
                                      </p:cBhvr>
                                    </p:animEffect>
                                  </p:childTnLst>
                                </p:cTn>
                              </p:par>
                              <p:par>
                                <p:cTn id="26" presetID="10" presetClass="entr" presetSubtype="0" fill="hold" nodeType="withEffect">
                                  <p:stCondLst>
                                    <p:cond delay="0"/>
                                  </p:stCondLst>
                                  <p:childTnLst>
                                    <p:set>
                                      <p:cBhvr>
                                        <p:cTn id="27" dur="1" fill="hold">
                                          <p:stCondLst>
                                            <p:cond delay="0"/>
                                          </p:stCondLst>
                                        </p:cTn>
                                        <p:tgtEl>
                                          <p:spTgt spid="16418"/>
                                        </p:tgtEl>
                                        <p:attrNameLst>
                                          <p:attrName>style.visibility</p:attrName>
                                        </p:attrNameLst>
                                      </p:cBhvr>
                                      <p:to>
                                        <p:strVal val="visible"/>
                                      </p:to>
                                    </p:set>
                                    <p:animEffect transition="in" filter="fade">
                                      <p:cBhvr>
                                        <p:cTn id="28" dur="1000"/>
                                        <p:tgtEl>
                                          <p:spTgt spid="16418"/>
                                        </p:tgtEl>
                                      </p:cBhvr>
                                    </p:animEffect>
                                  </p:childTnLst>
                                </p:cTn>
                              </p:par>
                              <p:par>
                                <p:cTn id="29" presetID="10" presetClass="entr" presetSubtype="0" fill="hold" nodeType="withEffect">
                                  <p:stCondLst>
                                    <p:cond delay="0"/>
                                  </p:stCondLst>
                                  <p:childTnLst>
                                    <p:set>
                                      <p:cBhvr>
                                        <p:cTn id="30" dur="1" fill="hold">
                                          <p:stCondLst>
                                            <p:cond delay="0"/>
                                          </p:stCondLst>
                                        </p:cTn>
                                        <p:tgtEl>
                                          <p:spTgt spid="16410"/>
                                        </p:tgtEl>
                                        <p:attrNameLst>
                                          <p:attrName>style.visibility</p:attrName>
                                        </p:attrNameLst>
                                      </p:cBhvr>
                                      <p:to>
                                        <p:strVal val="visible"/>
                                      </p:to>
                                    </p:set>
                                    <p:animEffect transition="in" filter="fade">
                                      <p:cBhvr>
                                        <p:cTn id="31" dur="1000"/>
                                        <p:tgtEl>
                                          <p:spTgt spid="16410"/>
                                        </p:tgtEl>
                                      </p:cBhvr>
                                    </p:animEffect>
                                  </p:childTnLst>
                                </p:cTn>
                              </p:par>
                              <p:par>
                                <p:cTn id="32" presetID="10" presetClass="entr" presetSubtype="0" fill="hold" nodeType="withEffect">
                                  <p:stCondLst>
                                    <p:cond delay="0"/>
                                  </p:stCondLst>
                                  <p:childTnLst>
                                    <p:set>
                                      <p:cBhvr>
                                        <p:cTn id="33" dur="1" fill="hold">
                                          <p:stCondLst>
                                            <p:cond delay="0"/>
                                          </p:stCondLst>
                                        </p:cTn>
                                        <p:tgtEl>
                                          <p:spTgt spid="16408"/>
                                        </p:tgtEl>
                                        <p:attrNameLst>
                                          <p:attrName>style.visibility</p:attrName>
                                        </p:attrNameLst>
                                      </p:cBhvr>
                                      <p:to>
                                        <p:strVal val="visible"/>
                                      </p:to>
                                    </p:set>
                                    <p:animEffect transition="in" filter="fade">
                                      <p:cBhvr>
                                        <p:cTn id="34" dur="1000"/>
                                        <p:tgtEl>
                                          <p:spTgt spid="16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cstate="email">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6002" name="Rectangle 2"/>
          <p:cNvSpPr>
            <a:spLocks noGrp="1" noChangeArrowheads="1"/>
          </p:cNvSpPr>
          <p:nvPr>
            <p:ph idx="1"/>
          </p:nvPr>
        </p:nvSpPr>
        <p:spPr>
          <a:xfrm>
            <a:off x="1043608" y="1844824"/>
            <a:ext cx="6982544" cy="2520280"/>
          </a:xfrm>
        </p:spPr>
        <p:txBody>
          <a:bodyPr>
            <a:normAutofit fontScale="92500" lnSpcReduction="20000"/>
          </a:bodyPr>
          <a:lstStyle/>
          <a:p>
            <a:pPr marL="0" indent="0" algn="ctr" eaLnBrk="1" hangingPunct="1">
              <a:lnSpc>
                <a:spcPct val="120000"/>
              </a:lnSpc>
              <a:spcBef>
                <a:spcPct val="30000"/>
              </a:spcBef>
              <a:spcAft>
                <a:spcPct val="60000"/>
              </a:spcAft>
              <a:buFontTx/>
              <a:buNone/>
            </a:pPr>
            <a:r>
              <a:rPr lang="en-AU" sz="4000" dirty="0"/>
              <a:t>Aboriginal and Torres Strait Islander histories and cultures included across the Learning Areas in the Australian Curriculum?</a:t>
            </a:r>
          </a:p>
        </p:txBody>
      </p:sp>
      <p:sp>
        <p:nvSpPr>
          <p:cNvPr id="2" name="Rectangle 1"/>
          <p:cNvSpPr/>
          <p:nvPr/>
        </p:nvSpPr>
        <p:spPr>
          <a:xfrm>
            <a:off x="7460719" y="6560447"/>
            <a:ext cx="1683281" cy="276999"/>
          </a:xfrm>
          <a:prstGeom prst="rect">
            <a:avLst/>
          </a:prstGeom>
        </p:spPr>
        <p:txBody>
          <a:bodyPr wrap="none">
            <a:spAutoFit/>
          </a:bodyPr>
          <a:lstStyle/>
          <a:p>
            <a:r>
              <a:rPr lang="en-AU" baseline="-25000" dirty="0"/>
              <a:t>Copyright Christine Reid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6002">
                                            <p:txEl>
                                              <p:pRg st="0" end="0"/>
                                            </p:txEl>
                                          </p:spTgt>
                                        </p:tgtEl>
                                        <p:attrNameLst>
                                          <p:attrName>style.visibility</p:attrName>
                                        </p:attrNameLst>
                                      </p:cBhvr>
                                      <p:to>
                                        <p:strVal val="visible"/>
                                      </p:to>
                                    </p:set>
                                    <p:animEffect transition="in" filter="fade">
                                      <p:cBhvr>
                                        <p:cTn id="7" dur="1000"/>
                                        <p:tgtEl>
                                          <p:spTgt spid="2560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2"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12"/>
          <p:cNvSpPr>
            <a:spLocks noChangeArrowheads="1"/>
          </p:cNvSpPr>
          <p:nvPr/>
        </p:nvSpPr>
        <p:spPr bwMode="auto">
          <a:xfrm>
            <a:off x="578420" y="2276872"/>
            <a:ext cx="8205415" cy="2606867"/>
          </a:xfrm>
          <a:prstGeom prst="rect">
            <a:avLst/>
          </a:prstGeom>
          <a:noFill/>
          <a:ln w="9525">
            <a:noFill/>
            <a:miter lim="800000"/>
            <a:headEnd/>
            <a:tailEnd/>
          </a:ln>
        </p:spPr>
        <p:txBody>
          <a:bodyPr wrap="square">
            <a:spAutoFit/>
          </a:bodyPr>
          <a:lstStyle/>
          <a:p>
            <a:pPr>
              <a:lnSpc>
                <a:spcPct val="120000"/>
              </a:lnSpc>
              <a:spcAft>
                <a:spcPts val="600"/>
              </a:spcAft>
            </a:pPr>
            <a:r>
              <a:rPr lang="en-AU" sz="2200" dirty="0"/>
              <a:t>We acknowledge that we are meeting on the traditional country of the Aboriginal and Torres Strait Islander Australian people.</a:t>
            </a:r>
          </a:p>
          <a:p>
            <a:pPr>
              <a:lnSpc>
                <a:spcPct val="120000"/>
              </a:lnSpc>
              <a:spcAft>
                <a:spcPct val="60000"/>
              </a:spcAft>
            </a:pPr>
            <a:r>
              <a:rPr lang="en-AU" sz="2200" dirty="0"/>
              <a:t>We recognise and respect their cultural heritage, beliefs and relationship with the land. We acknowledge that they are of continuing importance to the Aboriginal and Torres Strait Islander Australian people living today.</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3087538" cy="2315654"/>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07077" y="4950043"/>
            <a:ext cx="2564431" cy="1923324"/>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67033" y="4941167"/>
            <a:ext cx="1476967" cy="1969289"/>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87538" y="30064"/>
            <a:ext cx="3077178" cy="2298386"/>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50412" y="5559"/>
            <a:ext cx="3092854" cy="2310095"/>
          </a:xfrm>
          <a:prstGeom prst="rect">
            <a:avLst/>
          </a:prstGeom>
        </p:spPr>
      </p:pic>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4941168"/>
            <a:ext cx="2555776" cy="1916832"/>
          </a:xfrm>
          <a:prstGeom prst="rect">
            <a:avLst/>
          </a:prstGeom>
        </p:spPr>
      </p:pic>
      <p:pic>
        <p:nvPicPr>
          <p:cNvPr id="12" name="Picture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555776" y="4938033"/>
            <a:ext cx="2559956" cy="1919967"/>
          </a:xfrm>
          <a:prstGeom prst="rect">
            <a:avLst/>
          </a:prstGeom>
        </p:spPr>
      </p:pic>
      <p:sp>
        <p:nvSpPr>
          <p:cNvPr id="2" name="Rectangle 1"/>
          <p:cNvSpPr/>
          <p:nvPr/>
        </p:nvSpPr>
        <p:spPr>
          <a:xfrm>
            <a:off x="7308304" y="6513502"/>
            <a:ext cx="1683281" cy="276999"/>
          </a:xfrm>
          <a:prstGeom prst="rect">
            <a:avLst/>
          </a:prstGeom>
        </p:spPr>
        <p:txBody>
          <a:bodyPr wrap="none">
            <a:spAutoFit/>
          </a:bodyPr>
          <a:lstStyle/>
          <a:p>
            <a:r>
              <a:rPr lang="en-AU" baseline="-25000" dirty="0"/>
              <a:t>Copyright Christine Reid</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5856" y="3068960"/>
            <a:ext cx="244827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a:solidFill>
                  <a:schemeClr val="tx2"/>
                </a:solidFill>
              </a:rPr>
              <a:t>AC: HISTORY</a:t>
            </a:r>
          </a:p>
        </p:txBody>
      </p:sp>
      <p:sp>
        <p:nvSpPr>
          <p:cNvPr id="3" name="Rectangle 2"/>
          <p:cNvSpPr/>
          <p:nvPr/>
        </p:nvSpPr>
        <p:spPr>
          <a:xfrm>
            <a:off x="5580112" y="908720"/>
            <a:ext cx="3297698" cy="369332"/>
          </a:xfrm>
          <a:prstGeom prst="rect">
            <a:avLst/>
          </a:prstGeom>
        </p:spPr>
        <p:txBody>
          <a:bodyPr wrap="none">
            <a:spAutoFit/>
          </a:bodyPr>
          <a:lstStyle/>
          <a:p>
            <a:pPr algn="ctr"/>
            <a:r>
              <a:rPr lang="en-AU" dirty="0">
                <a:solidFill>
                  <a:srgbClr val="C00000"/>
                </a:solidFill>
              </a:rPr>
              <a:t>Indigenous seasonal calendars</a:t>
            </a:r>
          </a:p>
        </p:txBody>
      </p:sp>
      <p:sp>
        <p:nvSpPr>
          <p:cNvPr id="4" name="Rectangle 3"/>
          <p:cNvSpPr/>
          <p:nvPr/>
        </p:nvSpPr>
        <p:spPr>
          <a:xfrm>
            <a:off x="2915816" y="620688"/>
            <a:ext cx="2016899" cy="369332"/>
          </a:xfrm>
          <a:prstGeom prst="rect">
            <a:avLst/>
          </a:prstGeom>
        </p:spPr>
        <p:txBody>
          <a:bodyPr wrap="none">
            <a:spAutoFit/>
          </a:bodyPr>
          <a:lstStyle/>
          <a:p>
            <a:r>
              <a:rPr lang="en-AU" dirty="0"/>
              <a:t>Stories of the past</a:t>
            </a:r>
          </a:p>
        </p:txBody>
      </p:sp>
      <p:sp>
        <p:nvSpPr>
          <p:cNvPr id="5" name="Rectangle 4"/>
          <p:cNvSpPr/>
          <p:nvPr/>
        </p:nvSpPr>
        <p:spPr>
          <a:xfrm>
            <a:off x="2987824" y="908720"/>
            <a:ext cx="1939955" cy="376578"/>
          </a:xfrm>
          <a:prstGeom prst="rect">
            <a:avLst/>
          </a:prstGeom>
        </p:spPr>
        <p:txBody>
          <a:bodyPr wrap="none">
            <a:spAutoFit/>
          </a:bodyPr>
          <a:lstStyle/>
          <a:p>
            <a:pPr lvl="0">
              <a:lnSpc>
                <a:spcPts val="2400"/>
              </a:lnSpc>
              <a:spcBef>
                <a:spcPct val="0"/>
              </a:spcBef>
              <a:buClr>
                <a:schemeClr val="accent3"/>
              </a:buClr>
              <a:defRPr/>
            </a:pPr>
            <a:r>
              <a:rPr lang="en-AU" dirty="0">
                <a:solidFill>
                  <a:srgbClr val="C00000"/>
                </a:solidFill>
              </a:rPr>
              <a:t>Dreaming stories</a:t>
            </a:r>
          </a:p>
        </p:txBody>
      </p:sp>
      <p:sp>
        <p:nvSpPr>
          <p:cNvPr id="6" name="Rectangle 5"/>
          <p:cNvSpPr/>
          <p:nvPr/>
        </p:nvSpPr>
        <p:spPr>
          <a:xfrm>
            <a:off x="40574" y="4816092"/>
            <a:ext cx="3158237" cy="369332"/>
          </a:xfrm>
          <a:prstGeom prst="rect">
            <a:avLst/>
          </a:prstGeom>
        </p:spPr>
        <p:txBody>
          <a:bodyPr wrap="none">
            <a:spAutoFit/>
          </a:bodyPr>
          <a:lstStyle/>
          <a:p>
            <a:r>
              <a:rPr lang="en-AU" dirty="0">
                <a:solidFill>
                  <a:srgbClr val="C00000"/>
                </a:solidFill>
              </a:rPr>
              <a:t>Family life - past and present</a:t>
            </a:r>
          </a:p>
        </p:txBody>
      </p:sp>
      <p:sp>
        <p:nvSpPr>
          <p:cNvPr id="8" name="Rectangle 7"/>
          <p:cNvSpPr/>
          <p:nvPr/>
        </p:nvSpPr>
        <p:spPr>
          <a:xfrm>
            <a:off x="65655" y="5135203"/>
            <a:ext cx="2232248" cy="369332"/>
          </a:xfrm>
          <a:prstGeom prst="rect">
            <a:avLst/>
          </a:prstGeom>
        </p:spPr>
        <p:txBody>
          <a:bodyPr wrap="square">
            <a:spAutoFit/>
          </a:bodyPr>
          <a:lstStyle/>
          <a:p>
            <a:pPr algn="ctr"/>
            <a:r>
              <a:rPr lang="en-AU" dirty="0"/>
              <a:t>Structures and roles</a:t>
            </a:r>
          </a:p>
        </p:txBody>
      </p:sp>
      <p:sp>
        <p:nvSpPr>
          <p:cNvPr id="9" name="Rectangle 8"/>
          <p:cNvSpPr/>
          <p:nvPr/>
        </p:nvSpPr>
        <p:spPr>
          <a:xfrm>
            <a:off x="5687616" y="1268760"/>
            <a:ext cx="3456384" cy="369332"/>
          </a:xfrm>
          <a:prstGeom prst="rect">
            <a:avLst/>
          </a:prstGeom>
        </p:spPr>
        <p:txBody>
          <a:bodyPr wrap="square">
            <a:spAutoFit/>
          </a:bodyPr>
          <a:lstStyle/>
          <a:p>
            <a:r>
              <a:rPr lang="en-AU" dirty="0"/>
              <a:t>Traditional Indigenous games</a:t>
            </a:r>
          </a:p>
        </p:txBody>
      </p:sp>
      <p:sp>
        <p:nvSpPr>
          <p:cNvPr id="10" name="Rectangle 9"/>
          <p:cNvSpPr/>
          <p:nvPr/>
        </p:nvSpPr>
        <p:spPr>
          <a:xfrm>
            <a:off x="6473233" y="4365104"/>
            <a:ext cx="2670767" cy="376578"/>
          </a:xfrm>
          <a:prstGeom prst="rect">
            <a:avLst/>
          </a:prstGeom>
        </p:spPr>
        <p:txBody>
          <a:bodyPr wrap="square">
            <a:spAutoFit/>
          </a:bodyPr>
          <a:lstStyle/>
          <a:p>
            <a:pPr lvl="0" algn="ctr">
              <a:lnSpc>
                <a:spcPts val="2400"/>
              </a:lnSpc>
              <a:spcBef>
                <a:spcPct val="0"/>
              </a:spcBef>
              <a:buClr>
                <a:schemeClr val="accent3"/>
              </a:buClr>
              <a:defRPr/>
            </a:pPr>
            <a:r>
              <a:rPr lang="en-AU" dirty="0"/>
              <a:t>Importance of Country</a:t>
            </a:r>
          </a:p>
        </p:txBody>
      </p:sp>
      <p:sp>
        <p:nvSpPr>
          <p:cNvPr id="11" name="Rectangle 10"/>
          <p:cNvSpPr/>
          <p:nvPr/>
        </p:nvSpPr>
        <p:spPr>
          <a:xfrm>
            <a:off x="6804248" y="4725144"/>
            <a:ext cx="1823439" cy="376578"/>
          </a:xfrm>
          <a:prstGeom prst="rect">
            <a:avLst/>
          </a:prstGeom>
        </p:spPr>
        <p:txBody>
          <a:bodyPr wrap="square">
            <a:spAutoFit/>
          </a:bodyPr>
          <a:lstStyle/>
          <a:p>
            <a:pPr lvl="0">
              <a:lnSpc>
                <a:spcPts val="2400"/>
              </a:lnSpc>
              <a:spcBef>
                <a:spcPct val="0"/>
              </a:spcBef>
              <a:buClr>
                <a:schemeClr val="accent3"/>
              </a:buClr>
              <a:defRPr/>
            </a:pPr>
            <a:r>
              <a:rPr lang="en-AU" dirty="0">
                <a:solidFill>
                  <a:srgbClr val="C00000"/>
                </a:solidFill>
              </a:rPr>
              <a:t>Significant sites</a:t>
            </a:r>
          </a:p>
        </p:txBody>
      </p:sp>
      <p:sp>
        <p:nvSpPr>
          <p:cNvPr id="12" name="Rectangle 11"/>
          <p:cNvSpPr/>
          <p:nvPr/>
        </p:nvSpPr>
        <p:spPr>
          <a:xfrm>
            <a:off x="3203848" y="1196752"/>
            <a:ext cx="1600118" cy="376578"/>
          </a:xfrm>
          <a:prstGeom prst="rect">
            <a:avLst/>
          </a:prstGeom>
        </p:spPr>
        <p:txBody>
          <a:bodyPr wrap="none">
            <a:spAutoFit/>
          </a:bodyPr>
          <a:lstStyle/>
          <a:p>
            <a:pPr lvl="0">
              <a:lnSpc>
                <a:spcPts val="2400"/>
              </a:lnSpc>
              <a:spcBef>
                <a:spcPct val="0"/>
              </a:spcBef>
              <a:buClr>
                <a:schemeClr val="accent3"/>
              </a:buClr>
              <a:defRPr/>
            </a:pPr>
            <a:r>
              <a:rPr lang="en-AU" dirty="0"/>
              <a:t>oral tradition</a:t>
            </a:r>
          </a:p>
        </p:txBody>
      </p:sp>
      <p:sp>
        <p:nvSpPr>
          <p:cNvPr id="15" name="Rectangle 14"/>
          <p:cNvSpPr/>
          <p:nvPr/>
        </p:nvSpPr>
        <p:spPr>
          <a:xfrm>
            <a:off x="5916276" y="3211937"/>
            <a:ext cx="3283271" cy="369332"/>
          </a:xfrm>
          <a:prstGeom prst="rect">
            <a:avLst/>
          </a:prstGeom>
        </p:spPr>
        <p:txBody>
          <a:bodyPr wrap="none">
            <a:spAutoFit/>
          </a:bodyPr>
          <a:lstStyle/>
          <a:p>
            <a:r>
              <a:rPr lang="en-AU" dirty="0">
                <a:solidFill>
                  <a:srgbClr val="C00000"/>
                </a:solidFill>
              </a:rPr>
              <a:t>Celebrations, past and present</a:t>
            </a:r>
          </a:p>
        </p:txBody>
      </p:sp>
      <p:sp>
        <p:nvSpPr>
          <p:cNvPr id="16" name="Rectangle 15"/>
          <p:cNvSpPr/>
          <p:nvPr/>
        </p:nvSpPr>
        <p:spPr>
          <a:xfrm>
            <a:off x="5090305" y="5113867"/>
            <a:ext cx="4057521" cy="646331"/>
          </a:xfrm>
          <a:prstGeom prst="rect">
            <a:avLst/>
          </a:prstGeom>
        </p:spPr>
        <p:txBody>
          <a:bodyPr wrap="none">
            <a:spAutoFit/>
          </a:bodyPr>
          <a:lstStyle/>
          <a:p>
            <a:pPr marL="4035425" lvl="0" indent="-4035425" algn="ctr">
              <a:buClr>
                <a:schemeClr val="accent3"/>
              </a:buClr>
              <a:defRPr/>
            </a:pPr>
            <a:r>
              <a:rPr lang="en-AU" dirty="0"/>
              <a:t>Ancient Australia and what it reveals, </a:t>
            </a:r>
          </a:p>
          <a:p>
            <a:pPr marL="4035425" lvl="0" indent="-4035425" algn="ctr">
              <a:buClr>
                <a:schemeClr val="accent3"/>
              </a:buClr>
              <a:defRPr/>
            </a:pPr>
            <a:r>
              <a:rPr lang="en-AU" dirty="0"/>
              <a:t>e.g. Lake Mungo, shell middens</a:t>
            </a:r>
          </a:p>
        </p:txBody>
      </p:sp>
      <p:cxnSp>
        <p:nvCxnSpPr>
          <p:cNvPr id="32" name="Curved Connector 31"/>
          <p:cNvCxnSpPr>
            <a:endCxn id="12" idx="2"/>
          </p:cNvCxnSpPr>
          <p:nvPr/>
        </p:nvCxnSpPr>
        <p:spPr>
          <a:xfrm rot="16200000" flipV="1">
            <a:off x="3612147" y="1965090"/>
            <a:ext cx="1495630" cy="712109"/>
          </a:xfrm>
          <a:prstGeom prst="curvedConnector3">
            <a:avLst>
              <a:gd name="adj1" fmla="val 50000"/>
            </a:avLst>
          </a:prstGeom>
          <a:ln>
            <a:tailEnd type="arrow"/>
          </a:ln>
        </p:spPr>
        <p:style>
          <a:lnRef idx="1">
            <a:schemeClr val="accent4"/>
          </a:lnRef>
          <a:fillRef idx="0">
            <a:schemeClr val="accent4"/>
          </a:fillRef>
          <a:effectRef idx="0">
            <a:schemeClr val="accent4"/>
          </a:effectRef>
          <a:fontRef idx="minor">
            <a:schemeClr val="tx1"/>
          </a:fontRef>
        </p:style>
      </p:cxnSp>
      <p:cxnSp>
        <p:nvCxnSpPr>
          <p:cNvPr id="34" name="Curved Connector 33"/>
          <p:cNvCxnSpPr/>
          <p:nvPr/>
        </p:nvCxnSpPr>
        <p:spPr>
          <a:xfrm rot="10800000" flipV="1">
            <a:off x="2771800" y="3140968"/>
            <a:ext cx="504056" cy="360040"/>
          </a:xfrm>
          <a:prstGeom prst="curvedConnector3">
            <a:avLst>
              <a:gd name="adj1" fmla="val 50000"/>
            </a:avLst>
          </a:prstGeom>
          <a:ln>
            <a:tailEnd type="arrow"/>
          </a:ln>
        </p:spPr>
        <p:style>
          <a:lnRef idx="1">
            <a:schemeClr val="accent4"/>
          </a:lnRef>
          <a:fillRef idx="0">
            <a:schemeClr val="accent4"/>
          </a:fillRef>
          <a:effectRef idx="0">
            <a:schemeClr val="accent4"/>
          </a:effectRef>
          <a:fontRef idx="minor">
            <a:schemeClr val="tx1"/>
          </a:fontRef>
        </p:style>
      </p:cxnSp>
      <p:cxnSp>
        <p:nvCxnSpPr>
          <p:cNvPr id="38" name="Curved Connector 37"/>
          <p:cNvCxnSpPr/>
          <p:nvPr/>
        </p:nvCxnSpPr>
        <p:spPr>
          <a:xfrm>
            <a:off x="5652120" y="3645024"/>
            <a:ext cx="1368152" cy="720080"/>
          </a:xfrm>
          <a:prstGeom prst="curvedConnector3">
            <a:avLst>
              <a:gd name="adj1" fmla="val 5990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40" name="Curved Connector 39"/>
          <p:cNvCxnSpPr/>
          <p:nvPr/>
        </p:nvCxnSpPr>
        <p:spPr>
          <a:xfrm rot="5400000" flipH="1" flipV="1">
            <a:off x="4932040" y="1772816"/>
            <a:ext cx="1440160" cy="1152128"/>
          </a:xfrm>
          <a:prstGeom prst="curvedConnector3">
            <a:avLst>
              <a:gd name="adj1" fmla="val 50000"/>
            </a:avLst>
          </a:prstGeom>
          <a:ln>
            <a:tailEnd type="arrow"/>
          </a:ln>
        </p:spPr>
        <p:style>
          <a:lnRef idx="1">
            <a:schemeClr val="accent4"/>
          </a:lnRef>
          <a:fillRef idx="0">
            <a:schemeClr val="accent4"/>
          </a:fillRef>
          <a:effectRef idx="0">
            <a:schemeClr val="accent4"/>
          </a:effectRef>
          <a:fontRef idx="minor">
            <a:schemeClr val="tx1"/>
          </a:fontRef>
        </p:style>
      </p:cxnSp>
      <p:cxnSp>
        <p:nvCxnSpPr>
          <p:cNvPr id="42" name="Curved Connector 41"/>
          <p:cNvCxnSpPr>
            <a:endCxn id="36" idx="1"/>
          </p:cNvCxnSpPr>
          <p:nvPr/>
        </p:nvCxnSpPr>
        <p:spPr>
          <a:xfrm flipV="1">
            <a:off x="5436096" y="2792399"/>
            <a:ext cx="1024762" cy="276561"/>
          </a:xfrm>
          <a:prstGeom prst="curvedConnector3">
            <a:avLst>
              <a:gd name="adj1" fmla="val 50000"/>
            </a:avLst>
          </a:prstGeom>
          <a:ln>
            <a:tailEnd type="arrow"/>
          </a:ln>
        </p:spPr>
        <p:style>
          <a:lnRef idx="1">
            <a:schemeClr val="accent4"/>
          </a:lnRef>
          <a:fillRef idx="0">
            <a:schemeClr val="accent4"/>
          </a:fillRef>
          <a:effectRef idx="0">
            <a:schemeClr val="accent4"/>
          </a:effectRef>
          <a:fontRef idx="minor">
            <a:schemeClr val="tx1"/>
          </a:fontRef>
        </p:style>
      </p:cxnSp>
      <p:sp>
        <p:nvSpPr>
          <p:cNvPr id="31" name="Rectangle 30"/>
          <p:cNvSpPr/>
          <p:nvPr/>
        </p:nvSpPr>
        <p:spPr>
          <a:xfrm>
            <a:off x="72812" y="5475299"/>
            <a:ext cx="1737976" cy="369332"/>
          </a:xfrm>
          <a:prstGeom prst="rect">
            <a:avLst/>
          </a:prstGeom>
        </p:spPr>
        <p:txBody>
          <a:bodyPr wrap="none">
            <a:spAutoFit/>
          </a:bodyPr>
          <a:lstStyle/>
          <a:p>
            <a:r>
              <a:rPr lang="en-AU" dirty="0">
                <a:solidFill>
                  <a:srgbClr val="C00000"/>
                </a:solidFill>
              </a:rPr>
              <a:t>Kinship groups</a:t>
            </a:r>
          </a:p>
        </p:txBody>
      </p:sp>
      <p:sp>
        <p:nvSpPr>
          <p:cNvPr id="36" name="Rectangle 35"/>
          <p:cNvSpPr/>
          <p:nvPr/>
        </p:nvSpPr>
        <p:spPr>
          <a:xfrm>
            <a:off x="6460858" y="2607733"/>
            <a:ext cx="2618024" cy="369332"/>
          </a:xfrm>
          <a:prstGeom prst="rect">
            <a:avLst/>
          </a:prstGeom>
        </p:spPr>
        <p:txBody>
          <a:bodyPr wrap="none">
            <a:spAutoFit/>
          </a:bodyPr>
          <a:lstStyle/>
          <a:p>
            <a:r>
              <a:rPr lang="en-AU" dirty="0">
                <a:solidFill>
                  <a:srgbClr val="C00000"/>
                </a:solidFill>
              </a:rPr>
              <a:t>Cultures, then and now </a:t>
            </a:r>
          </a:p>
        </p:txBody>
      </p:sp>
      <p:sp>
        <p:nvSpPr>
          <p:cNvPr id="39" name="Rectangle 38"/>
          <p:cNvSpPr/>
          <p:nvPr/>
        </p:nvSpPr>
        <p:spPr>
          <a:xfrm>
            <a:off x="6631726" y="2935111"/>
            <a:ext cx="2364750" cy="369332"/>
          </a:xfrm>
          <a:prstGeom prst="rect">
            <a:avLst/>
          </a:prstGeom>
        </p:spPr>
        <p:txBody>
          <a:bodyPr wrap="none">
            <a:spAutoFit/>
          </a:bodyPr>
          <a:lstStyle/>
          <a:p>
            <a:r>
              <a:rPr lang="en-AU" dirty="0"/>
              <a:t>Local language group</a:t>
            </a:r>
          </a:p>
        </p:txBody>
      </p:sp>
      <p:sp>
        <p:nvSpPr>
          <p:cNvPr id="41" name="Rectangle 40"/>
          <p:cNvSpPr/>
          <p:nvPr/>
        </p:nvSpPr>
        <p:spPr>
          <a:xfrm>
            <a:off x="34646" y="4530211"/>
            <a:ext cx="4174541" cy="369332"/>
          </a:xfrm>
          <a:prstGeom prst="rect">
            <a:avLst/>
          </a:prstGeom>
        </p:spPr>
        <p:txBody>
          <a:bodyPr wrap="none">
            <a:spAutoFit/>
          </a:bodyPr>
          <a:lstStyle/>
          <a:p>
            <a:r>
              <a:rPr lang="en-AU" dirty="0"/>
              <a:t>Diversity and longevity of First Peoples</a:t>
            </a:r>
          </a:p>
        </p:txBody>
      </p:sp>
      <p:cxnSp>
        <p:nvCxnSpPr>
          <p:cNvPr id="43" name="Curved Connector 42"/>
          <p:cNvCxnSpPr/>
          <p:nvPr/>
        </p:nvCxnSpPr>
        <p:spPr>
          <a:xfrm rot="5400000">
            <a:off x="3383868" y="4545124"/>
            <a:ext cx="2160240" cy="360040"/>
          </a:xfrm>
          <a:prstGeom prst="curvedConnector3">
            <a:avLst>
              <a:gd name="adj1" fmla="val 42684"/>
            </a:avLst>
          </a:prstGeom>
          <a:ln>
            <a:tailEnd type="arrow"/>
          </a:ln>
        </p:spPr>
        <p:style>
          <a:lnRef idx="1">
            <a:schemeClr val="accent4"/>
          </a:lnRef>
          <a:fillRef idx="0">
            <a:schemeClr val="accent4"/>
          </a:fillRef>
          <a:effectRef idx="0">
            <a:schemeClr val="accent4"/>
          </a:effectRef>
          <a:fontRef idx="minor">
            <a:schemeClr val="tx1"/>
          </a:fontRef>
        </p:style>
      </p:cxnSp>
      <p:sp>
        <p:nvSpPr>
          <p:cNvPr id="56" name="Rectangle 55"/>
          <p:cNvSpPr/>
          <p:nvPr/>
        </p:nvSpPr>
        <p:spPr>
          <a:xfrm>
            <a:off x="87359" y="884347"/>
            <a:ext cx="2300630" cy="369332"/>
          </a:xfrm>
          <a:prstGeom prst="rect">
            <a:avLst/>
          </a:prstGeom>
        </p:spPr>
        <p:txBody>
          <a:bodyPr wrap="none">
            <a:spAutoFit/>
          </a:bodyPr>
          <a:lstStyle/>
          <a:p>
            <a:r>
              <a:rPr lang="en-AU" dirty="0">
                <a:solidFill>
                  <a:srgbClr val="C00000"/>
                </a:solidFill>
              </a:rPr>
              <a:t>Early contact history</a:t>
            </a:r>
          </a:p>
        </p:txBody>
      </p:sp>
      <p:sp>
        <p:nvSpPr>
          <p:cNvPr id="60" name="Rectangle 59"/>
          <p:cNvSpPr/>
          <p:nvPr/>
        </p:nvSpPr>
        <p:spPr>
          <a:xfrm>
            <a:off x="38260" y="1230489"/>
            <a:ext cx="2558714" cy="369332"/>
          </a:xfrm>
          <a:prstGeom prst="rect">
            <a:avLst/>
          </a:prstGeom>
        </p:spPr>
        <p:txBody>
          <a:bodyPr wrap="none">
            <a:spAutoFit/>
          </a:bodyPr>
          <a:lstStyle/>
          <a:p>
            <a:r>
              <a:rPr lang="en-AU" dirty="0"/>
              <a:t>Frontier conflict events</a:t>
            </a:r>
          </a:p>
        </p:txBody>
      </p:sp>
      <p:sp>
        <p:nvSpPr>
          <p:cNvPr id="61" name="Rectangle 60"/>
          <p:cNvSpPr/>
          <p:nvPr/>
        </p:nvSpPr>
        <p:spPr>
          <a:xfrm>
            <a:off x="33985" y="1535289"/>
            <a:ext cx="3347391" cy="369332"/>
          </a:xfrm>
          <a:prstGeom prst="rect">
            <a:avLst/>
          </a:prstGeom>
        </p:spPr>
        <p:txBody>
          <a:bodyPr wrap="none">
            <a:spAutoFit/>
          </a:bodyPr>
          <a:lstStyle/>
          <a:p>
            <a:r>
              <a:rPr lang="en-AU" dirty="0">
                <a:solidFill>
                  <a:srgbClr val="C00000"/>
                </a:solidFill>
              </a:rPr>
              <a:t>Contributions to devt of colony</a:t>
            </a:r>
          </a:p>
        </p:txBody>
      </p:sp>
      <p:sp>
        <p:nvSpPr>
          <p:cNvPr id="62" name="Rectangle 61"/>
          <p:cNvSpPr/>
          <p:nvPr/>
        </p:nvSpPr>
        <p:spPr>
          <a:xfrm>
            <a:off x="57979" y="1867354"/>
            <a:ext cx="3960440" cy="369332"/>
          </a:xfrm>
          <a:prstGeom prst="rect">
            <a:avLst/>
          </a:prstGeom>
        </p:spPr>
        <p:txBody>
          <a:bodyPr wrap="square">
            <a:spAutoFit/>
          </a:bodyPr>
          <a:lstStyle/>
          <a:p>
            <a:pPr marL="4035425" lvl="0" indent="-4035425">
              <a:spcBef>
                <a:spcPts val="300"/>
              </a:spcBef>
              <a:spcAft>
                <a:spcPts val="600"/>
              </a:spcAft>
              <a:buClr>
                <a:schemeClr val="accent3"/>
              </a:buClr>
              <a:defRPr/>
            </a:pPr>
            <a:r>
              <a:rPr lang="en-AU" dirty="0"/>
              <a:t>Contribution to devt of Aust. society</a:t>
            </a:r>
          </a:p>
        </p:txBody>
      </p:sp>
      <p:cxnSp>
        <p:nvCxnSpPr>
          <p:cNvPr id="68" name="Curved Connector 67"/>
          <p:cNvCxnSpPr/>
          <p:nvPr/>
        </p:nvCxnSpPr>
        <p:spPr>
          <a:xfrm rot="10800000">
            <a:off x="3059832" y="2276872"/>
            <a:ext cx="1080120" cy="792088"/>
          </a:xfrm>
          <a:prstGeom prst="curvedConnector3">
            <a:avLst>
              <a:gd name="adj1" fmla="val 50000"/>
            </a:avLst>
          </a:prstGeom>
          <a:ln>
            <a:tailEnd type="arrow"/>
          </a:ln>
        </p:spPr>
        <p:style>
          <a:lnRef idx="1">
            <a:schemeClr val="accent4"/>
          </a:lnRef>
          <a:fillRef idx="0">
            <a:schemeClr val="accent4"/>
          </a:fillRef>
          <a:effectRef idx="0">
            <a:schemeClr val="accent4"/>
          </a:effectRef>
          <a:fontRef idx="minor">
            <a:schemeClr val="tx1"/>
          </a:fontRef>
        </p:style>
      </p:cxnSp>
      <p:sp>
        <p:nvSpPr>
          <p:cNvPr id="69" name="Rectangle 68"/>
          <p:cNvSpPr/>
          <p:nvPr/>
        </p:nvSpPr>
        <p:spPr>
          <a:xfrm>
            <a:off x="85494" y="3124696"/>
            <a:ext cx="2826415" cy="369332"/>
          </a:xfrm>
          <a:prstGeom prst="rect">
            <a:avLst/>
          </a:prstGeom>
        </p:spPr>
        <p:txBody>
          <a:bodyPr wrap="none">
            <a:spAutoFit/>
          </a:bodyPr>
          <a:lstStyle/>
          <a:p>
            <a:r>
              <a:rPr lang="en-US" dirty="0">
                <a:solidFill>
                  <a:srgbClr val="C00000"/>
                </a:solidFill>
              </a:rPr>
              <a:t>Impact of govt legislation </a:t>
            </a:r>
            <a:endParaRPr lang="en-AU" dirty="0">
              <a:solidFill>
                <a:srgbClr val="C00000"/>
              </a:solidFill>
            </a:endParaRPr>
          </a:p>
        </p:txBody>
      </p:sp>
      <p:sp>
        <p:nvSpPr>
          <p:cNvPr id="70" name="Rectangle 69"/>
          <p:cNvSpPr/>
          <p:nvPr/>
        </p:nvSpPr>
        <p:spPr>
          <a:xfrm>
            <a:off x="26097" y="3443111"/>
            <a:ext cx="2340705" cy="369332"/>
          </a:xfrm>
          <a:prstGeom prst="rect">
            <a:avLst/>
          </a:prstGeom>
        </p:spPr>
        <p:txBody>
          <a:bodyPr wrap="none">
            <a:spAutoFit/>
          </a:bodyPr>
          <a:lstStyle/>
          <a:p>
            <a:r>
              <a:rPr lang="en-AU" dirty="0"/>
              <a:t>Involvement in wars</a:t>
            </a:r>
          </a:p>
        </p:txBody>
      </p:sp>
      <p:sp>
        <p:nvSpPr>
          <p:cNvPr id="71" name="Rectangle 70"/>
          <p:cNvSpPr/>
          <p:nvPr/>
        </p:nvSpPr>
        <p:spPr>
          <a:xfrm>
            <a:off x="13839" y="3736457"/>
            <a:ext cx="3385863" cy="369332"/>
          </a:xfrm>
          <a:prstGeom prst="rect">
            <a:avLst/>
          </a:prstGeom>
        </p:spPr>
        <p:txBody>
          <a:bodyPr wrap="none">
            <a:spAutoFit/>
          </a:bodyPr>
          <a:lstStyle/>
          <a:p>
            <a:r>
              <a:rPr lang="en-AU" dirty="0">
                <a:solidFill>
                  <a:srgbClr val="C00000"/>
                </a:solidFill>
              </a:rPr>
              <a:t>Fight for recognition and rights</a:t>
            </a:r>
          </a:p>
        </p:txBody>
      </p:sp>
      <p:sp>
        <p:nvSpPr>
          <p:cNvPr id="72" name="Rectangle 71"/>
          <p:cNvSpPr/>
          <p:nvPr/>
        </p:nvSpPr>
        <p:spPr>
          <a:xfrm>
            <a:off x="2275750" y="6519063"/>
            <a:ext cx="4077816" cy="369332"/>
          </a:xfrm>
          <a:prstGeom prst="rect">
            <a:avLst/>
          </a:prstGeom>
        </p:spPr>
        <p:txBody>
          <a:bodyPr wrap="square">
            <a:spAutoFit/>
          </a:bodyPr>
          <a:lstStyle/>
          <a:p>
            <a:r>
              <a:rPr lang="en-US" dirty="0"/>
              <a:t>History of Reconciliation movement</a:t>
            </a:r>
            <a:endParaRPr lang="en-AU" dirty="0"/>
          </a:p>
        </p:txBody>
      </p:sp>
      <p:sp>
        <p:nvSpPr>
          <p:cNvPr id="73" name="Rectangle 72"/>
          <p:cNvSpPr/>
          <p:nvPr/>
        </p:nvSpPr>
        <p:spPr>
          <a:xfrm>
            <a:off x="2297667" y="5892800"/>
            <a:ext cx="2448106" cy="369332"/>
          </a:xfrm>
          <a:prstGeom prst="rect">
            <a:avLst/>
          </a:prstGeom>
        </p:spPr>
        <p:txBody>
          <a:bodyPr wrap="none">
            <a:spAutoFit/>
          </a:bodyPr>
          <a:lstStyle/>
          <a:p>
            <a:pPr algn="ctr"/>
            <a:r>
              <a:rPr lang="en-US" dirty="0"/>
              <a:t>Racism and prejudice</a:t>
            </a:r>
            <a:endParaRPr lang="en-AU" dirty="0"/>
          </a:p>
        </p:txBody>
      </p:sp>
      <p:sp>
        <p:nvSpPr>
          <p:cNvPr id="74" name="Rectangle 73"/>
          <p:cNvSpPr/>
          <p:nvPr/>
        </p:nvSpPr>
        <p:spPr>
          <a:xfrm>
            <a:off x="2323645" y="6218607"/>
            <a:ext cx="3690434" cy="369332"/>
          </a:xfrm>
          <a:prstGeom prst="rect">
            <a:avLst/>
          </a:prstGeom>
        </p:spPr>
        <p:txBody>
          <a:bodyPr wrap="none">
            <a:spAutoFit/>
          </a:bodyPr>
          <a:lstStyle/>
          <a:p>
            <a:pPr marL="4035425" lvl="0" indent="-4035425">
              <a:spcBef>
                <a:spcPts val="300"/>
              </a:spcBef>
              <a:spcAft>
                <a:spcPts val="600"/>
              </a:spcAft>
              <a:buClr>
                <a:schemeClr val="accent3"/>
              </a:buClr>
              <a:defRPr/>
            </a:pPr>
            <a:r>
              <a:rPr lang="en-AU" dirty="0">
                <a:solidFill>
                  <a:srgbClr val="C00000"/>
                </a:solidFill>
              </a:rPr>
              <a:t>Signs/symbols of commemoration</a:t>
            </a:r>
          </a:p>
        </p:txBody>
      </p:sp>
      <p:cxnSp>
        <p:nvCxnSpPr>
          <p:cNvPr id="100" name="Curved Connector 99"/>
          <p:cNvCxnSpPr/>
          <p:nvPr/>
        </p:nvCxnSpPr>
        <p:spPr>
          <a:xfrm rot="5400000">
            <a:off x="3023828" y="3753036"/>
            <a:ext cx="936104" cy="720080"/>
          </a:xfrm>
          <a:prstGeom prst="curvedConnector3">
            <a:avLst>
              <a:gd name="adj1" fmla="val 50000"/>
            </a:avLst>
          </a:prstGeom>
          <a:ln>
            <a:tailEnd type="arrow"/>
          </a:ln>
        </p:spPr>
        <p:style>
          <a:lnRef idx="1">
            <a:schemeClr val="accent4"/>
          </a:lnRef>
          <a:fillRef idx="0">
            <a:schemeClr val="accent4"/>
          </a:fillRef>
          <a:effectRef idx="0">
            <a:schemeClr val="accent4"/>
          </a:effectRef>
          <a:fontRef idx="minor">
            <a:schemeClr val="tx1"/>
          </a:fontRef>
        </p:style>
      </p:cxnSp>
      <p:pic>
        <p:nvPicPr>
          <p:cNvPr id="102" name="Picture 2" descr="http://yolngu.net/Copy%20of%20Aus_map_covered_text_line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39892" y="1779829"/>
            <a:ext cx="920442" cy="839192"/>
          </a:xfrm>
          <a:prstGeom prst="rect">
            <a:avLst/>
          </a:prstGeom>
          <a:noFill/>
          <a:ln w="9525">
            <a:noFill/>
            <a:miter lim="800000"/>
            <a:headEnd/>
            <a:tailEnd/>
          </a:ln>
        </p:spPr>
      </p:pic>
      <p:pic>
        <p:nvPicPr>
          <p:cNvPr id="110" name="Picture 6" descr="http://t0.gstatic.com/images?q=tbn:ANd9GcTc3L3ilFt4U45CbEiDoIL7miVuyGpz7Uc-Gor0O8ErBQCXFzs5E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9592" y="2276872"/>
            <a:ext cx="759225" cy="911070"/>
          </a:xfrm>
          <a:prstGeom prst="rect">
            <a:avLst/>
          </a:prstGeom>
          <a:noFill/>
          <a:ln w="9525">
            <a:noFill/>
            <a:miter lim="800000"/>
            <a:headEnd/>
            <a:tailEnd/>
          </a:ln>
        </p:spPr>
      </p:pic>
      <p:pic>
        <p:nvPicPr>
          <p:cNvPr id="111" name="Picture 2" descr="http://www.recentnewsonline.com/wp-content/uploads/2010/06/uluru-1-300x20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52320" y="3717032"/>
            <a:ext cx="1008112" cy="649578"/>
          </a:xfrm>
          <a:prstGeom prst="rect">
            <a:avLst/>
          </a:prstGeom>
          <a:noFill/>
        </p:spPr>
      </p:pic>
      <p:pic>
        <p:nvPicPr>
          <p:cNvPr id="32770" name="Picture 2" descr="http://images.smh.com.au/2008/11/13/275943/ta_470_mungo,0-420x0.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76256" y="5949280"/>
            <a:ext cx="1192391" cy="792088"/>
          </a:xfrm>
          <a:prstGeom prst="rect">
            <a:avLst/>
          </a:prstGeom>
          <a:noFill/>
        </p:spPr>
      </p:pic>
      <p:pic>
        <p:nvPicPr>
          <p:cNvPr id="112" name="Picture 10" descr="http://t2.gstatic.com/images?q=tbn:ANd9GcQk1ubQtcdesF9uLjAurhydRLcekQdJR7z34meRpqzauzsvA1LptQ&amp;t=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3084" y="5973027"/>
            <a:ext cx="1186563" cy="859904"/>
          </a:xfrm>
          <a:prstGeom prst="rect">
            <a:avLst/>
          </a:prstGeom>
          <a:noFill/>
          <a:ln w="9525">
            <a:noFill/>
            <a:miter lim="800000"/>
            <a:headEnd/>
            <a:tailEnd/>
          </a:ln>
        </p:spPr>
      </p:pic>
      <p:pic>
        <p:nvPicPr>
          <p:cNvPr id="44" name="Picture 43" descr="http://www.macquarienet.com.au/images/67referendum/RAlogo-110w.gif">
            <a:hlinkClick r:id="rId8" tooltip="&quot;Visit Reconciliation Australia&quot;"/>
          </p:cNvPr>
          <p:cNvPicPr/>
          <p:nvPr/>
        </p:nvPicPr>
        <p:blipFill>
          <a:blip r:embed="rId9" cstate="print"/>
          <a:srcRect/>
          <a:stretch>
            <a:fillRect/>
          </a:stretch>
        </p:blipFill>
        <p:spPr bwMode="auto">
          <a:xfrm>
            <a:off x="3131840" y="5373216"/>
            <a:ext cx="1046480" cy="502285"/>
          </a:xfrm>
          <a:prstGeom prst="rect">
            <a:avLst/>
          </a:prstGeom>
          <a:noFill/>
          <a:ln w="9525">
            <a:noFill/>
            <a:miter lim="800000"/>
            <a:headEnd/>
            <a:tailEnd/>
          </a:ln>
        </p:spPr>
      </p:pic>
      <p:pic>
        <p:nvPicPr>
          <p:cNvPr id="45" name="Picture 44" descr="Sorry Day"/>
          <p:cNvPicPr/>
          <p:nvPr/>
        </p:nvPicPr>
        <p:blipFill>
          <a:blip r:embed="rId10" cstate="email">
            <a:extLst>
              <a:ext uri="{28A0092B-C50C-407E-A947-70E740481C1C}">
                <a14:useLocalDpi xmlns:a14="http://schemas.microsoft.com/office/drawing/2010/main"/>
              </a:ext>
            </a:extLst>
          </a:blip>
          <a:srcRect/>
          <a:stretch>
            <a:fillRect/>
          </a:stretch>
        </p:blipFill>
        <p:spPr bwMode="auto">
          <a:xfrm>
            <a:off x="4788024" y="5877272"/>
            <a:ext cx="648072" cy="418723"/>
          </a:xfrm>
          <a:prstGeom prst="rect">
            <a:avLst/>
          </a:prstGeom>
          <a:noFill/>
          <a:ln w="9525">
            <a:noFill/>
            <a:miter lim="800000"/>
            <a:headEnd/>
            <a:tailEnd/>
          </a:ln>
        </p:spPr>
      </p:pic>
    </p:spTree>
    <p:extLst>
      <p:ext uri="{BB962C8B-B14F-4D97-AF65-F5344CB8AC3E}">
        <p14:creationId xmlns:p14="http://schemas.microsoft.com/office/powerpoint/2010/main" val="3274023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9062" y="65146"/>
            <a:ext cx="6984776" cy="646331"/>
          </a:xfrm>
          <a:prstGeom prst="rect">
            <a:avLst/>
          </a:prstGeom>
          <a:noFill/>
        </p:spPr>
        <p:txBody>
          <a:bodyPr wrap="square" rtlCol="0">
            <a:spAutoFit/>
          </a:bodyPr>
          <a:lstStyle/>
          <a:p>
            <a:r>
              <a:rPr lang="en-AU"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Australian Curriculum - History</a:t>
            </a:r>
          </a:p>
        </p:txBody>
      </p:sp>
      <p:sp>
        <p:nvSpPr>
          <p:cNvPr id="3" name="TextBox 2"/>
          <p:cNvSpPr txBox="1"/>
          <p:nvPr/>
        </p:nvSpPr>
        <p:spPr>
          <a:xfrm>
            <a:off x="292561" y="620688"/>
            <a:ext cx="2952328" cy="2462213"/>
          </a:xfrm>
          <a:prstGeom prst="rect">
            <a:avLst/>
          </a:prstGeom>
          <a:noFill/>
        </p:spPr>
        <p:txBody>
          <a:bodyPr wrap="square" rtlCol="0">
            <a:spAutoFit/>
          </a:bodyPr>
          <a:lstStyle/>
          <a:p>
            <a:r>
              <a:rPr lang="en-AU"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Foundation Year</a:t>
            </a:r>
          </a:p>
          <a:p>
            <a:r>
              <a:rPr lang="en-AU" dirty="0"/>
              <a:t>Stories of the past</a:t>
            </a:r>
          </a:p>
          <a:p>
            <a:r>
              <a:rPr lang="en-AU" dirty="0"/>
              <a:t>Dreaming stories</a:t>
            </a:r>
          </a:p>
          <a:p>
            <a:r>
              <a:rPr lang="en-AU" dirty="0"/>
              <a:t>Kinship groups</a:t>
            </a:r>
          </a:p>
          <a:p>
            <a:r>
              <a:rPr lang="en-AU" dirty="0"/>
              <a:t>Structures and roles</a:t>
            </a:r>
          </a:p>
          <a:p>
            <a:r>
              <a:rPr lang="en-AU" dirty="0"/>
              <a:t>Celebrations</a:t>
            </a:r>
          </a:p>
          <a:p>
            <a:r>
              <a:rPr lang="en-AU" dirty="0"/>
              <a:t>Communication</a:t>
            </a:r>
          </a:p>
          <a:p>
            <a:endParaRPr lang="en-AU" dirty="0"/>
          </a:p>
        </p:txBody>
      </p:sp>
      <p:sp>
        <p:nvSpPr>
          <p:cNvPr id="4" name="TextBox 3"/>
          <p:cNvSpPr txBox="1"/>
          <p:nvPr/>
        </p:nvSpPr>
        <p:spPr>
          <a:xfrm>
            <a:off x="5220072" y="620688"/>
            <a:ext cx="2880320" cy="1908215"/>
          </a:xfrm>
          <a:prstGeom prst="rect">
            <a:avLst/>
          </a:prstGeom>
          <a:noFill/>
        </p:spPr>
        <p:txBody>
          <a:bodyPr wrap="square" rtlCol="0">
            <a:spAutoFit/>
          </a:bodyPr>
          <a:lstStyle/>
          <a:p>
            <a:r>
              <a:rPr lang="en-AU"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Year 1</a:t>
            </a:r>
          </a:p>
          <a:p>
            <a:r>
              <a:rPr lang="en-AU" dirty="0"/>
              <a:t>Kinship system</a:t>
            </a:r>
          </a:p>
          <a:p>
            <a:r>
              <a:rPr lang="en-AU" dirty="0"/>
              <a:t>Seasonal calendars</a:t>
            </a:r>
          </a:p>
          <a:p>
            <a:r>
              <a:rPr lang="en-AU" dirty="0"/>
              <a:t>Oral Histories</a:t>
            </a:r>
          </a:p>
          <a:p>
            <a:r>
              <a:rPr lang="en-AU" dirty="0"/>
              <a:t>Family life – past and present</a:t>
            </a:r>
          </a:p>
        </p:txBody>
      </p:sp>
      <p:sp>
        <p:nvSpPr>
          <p:cNvPr id="5" name="TextBox 4"/>
          <p:cNvSpPr txBox="1"/>
          <p:nvPr/>
        </p:nvSpPr>
        <p:spPr>
          <a:xfrm>
            <a:off x="328801" y="3628874"/>
            <a:ext cx="2487085" cy="1354217"/>
          </a:xfrm>
          <a:prstGeom prst="rect">
            <a:avLst/>
          </a:prstGeom>
          <a:noFill/>
        </p:spPr>
        <p:txBody>
          <a:bodyPr wrap="square" rtlCol="0">
            <a:spAutoFit/>
          </a:bodyPr>
          <a:lstStyle/>
          <a:p>
            <a:r>
              <a:rPr lang="en-AU"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Year 2</a:t>
            </a:r>
          </a:p>
          <a:p>
            <a:r>
              <a:rPr lang="en-AU" dirty="0"/>
              <a:t>Local language group</a:t>
            </a:r>
          </a:p>
          <a:p>
            <a:r>
              <a:rPr lang="en-AU" dirty="0"/>
              <a:t>Cultures, then and now</a:t>
            </a:r>
          </a:p>
          <a:p>
            <a:endParaRPr lang="en-AU" dirty="0"/>
          </a:p>
        </p:txBody>
      </p:sp>
      <p:sp>
        <p:nvSpPr>
          <p:cNvPr id="6" name="TextBox 5"/>
          <p:cNvSpPr txBox="1"/>
          <p:nvPr/>
        </p:nvSpPr>
        <p:spPr>
          <a:xfrm>
            <a:off x="5220072" y="3584696"/>
            <a:ext cx="3707634" cy="1908215"/>
          </a:xfrm>
          <a:prstGeom prst="rect">
            <a:avLst/>
          </a:prstGeom>
          <a:noFill/>
        </p:spPr>
        <p:txBody>
          <a:bodyPr wrap="square" rtlCol="0">
            <a:spAutoFit/>
          </a:bodyPr>
          <a:lstStyle/>
          <a:p>
            <a:r>
              <a:rPr lang="en-AU"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Year 3</a:t>
            </a:r>
          </a:p>
          <a:p>
            <a:r>
              <a:rPr lang="en-AU" dirty="0"/>
              <a:t>Local language group</a:t>
            </a:r>
          </a:p>
          <a:p>
            <a:r>
              <a:rPr lang="en-AU" dirty="0"/>
              <a:t>Cultures, then and now</a:t>
            </a:r>
          </a:p>
          <a:p>
            <a:r>
              <a:rPr lang="en-AU" dirty="0"/>
              <a:t>Significant sites</a:t>
            </a:r>
          </a:p>
          <a:p>
            <a:r>
              <a:rPr lang="en-AU" dirty="0"/>
              <a:t>Celebrations</a:t>
            </a:r>
          </a:p>
          <a:p>
            <a:r>
              <a:rPr lang="en-AU" dirty="0"/>
              <a:t>Signs/symbols of commemoration</a:t>
            </a:r>
          </a:p>
        </p:txBody>
      </p:sp>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2105" y="5157192"/>
            <a:ext cx="1880476" cy="1463967"/>
          </a:xfrm>
          <a:prstGeom prst="rect">
            <a:avLst/>
          </a:prstGeom>
        </p:spPr>
      </p:pic>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66638" y="1285197"/>
            <a:ext cx="1526036" cy="2034714"/>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7812" y="3902501"/>
            <a:ext cx="1563638" cy="2084851"/>
          </a:xfrm>
          <a:prstGeom prst="rect">
            <a:avLst/>
          </a:prstGeom>
        </p:spPr>
      </p:pic>
      <p:sp>
        <p:nvSpPr>
          <p:cNvPr id="7" name="Rectangle 6"/>
          <p:cNvSpPr/>
          <p:nvPr/>
        </p:nvSpPr>
        <p:spPr>
          <a:xfrm>
            <a:off x="7083152" y="6482659"/>
            <a:ext cx="1683281" cy="276999"/>
          </a:xfrm>
          <a:prstGeom prst="rect">
            <a:avLst/>
          </a:prstGeom>
        </p:spPr>
        <p:txBody>
          <a:bodyPr wrap="none">
            <a:spAutoFit/>
          </a:bodyPr>
          <a:lstStyle/>
          <a:p>
            <a:r>
              <a:rPr lang="en-AU" baseline="-25000" dirty="0"/>
              <a:t>Copyright Christine Reid</a:t>
            </a:r>
          </a:p>
        </p:txBody>
      </p:sp>
    </p:spTree>
    <p:extLst>
      <p:ext uri="{BB962C8B-B14F-4D97-AF65-F5344CB8AC3E}">
        <p14:creationId xmlns:p14="http://schemas.microsoft.com/office/powerpoint/2010/main" val="3092255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4349" y="206005"/>
            <a:ext cx="7128792" cy="646331"/>
          </a:xfrm>
          <a:prstGeom prst="rect">
            <a:avLst/>
          </a:prstGeom>
          <a:noFill/>
        </p:spPr>
        <p:txBody>
          <a:bodyPr wrap="square" rtlCol="0">
            <a:spAutoFit/>
          </a:bodyPr>
          <a:lstStyle/>
          <a:p>
            <a:r>
              <a:rPr lang="en-AU"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Australian Curriculum - History</a:t>
            </a:r>
          </a:p>
        </p:txBody>
      </p:sp>
      <p:sp>
        <p:nvSpPr>
          <p:cNvPr id="3" name="TextBox 2"/>
          <p:cNvSpPr txBox="1"/>
          <p:nvPr/>
        </p:nvSpPr>
        <p:spPr>
          <a:xfrm>
            <a:off x="539552" y="992129"/>
            <a:ext cx="3744416" cy="2462213"/>
          </a:xfrm>
          <a:prstGeom prst="rect">
            <a:avLst/>
          </a:prstGeom>
          <a:noFill/>
        </p:spPr>
        <p:txBody>
          <a:bodyPr wrap="square" rtlCol="0">
            <a:spAutoFit/>
          </a:bodyPr>
          <a:lstStyle/>
          <a:p>
            <a:r>
              <a:rPr lang="en-AU"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Year 4</a:t>
            </a:r>
          </a:p>
          <a:p>
            <a:r>
              <a:rPr lang="en-AU" dirty="0"/>
              <a:t>Diversity and longevity of First Peoples</a:t>
            </a:r>
          </a:p>
          <a:p>
            <a:r>
              <a:rPr lang="en-AU" dirty="0"/>
              <a:t>Traditional life</a:t>
            </a:r>
          </a:p>
          <a:p>
            <a:r>
              <a:rPr lang="en-AU" dirty="0"/>
              <a:t>Ancient Australia and what it reveals</a:t>
            </a:r>
          </a:p>
          <a:p>
            <a:r>
              <a:rPr lang="en-AU" dirty="0"/>
              <a:t>Early contact history</a:t>
            </a:r>
          </a:p>
          <a:p>
            <a:r>
              <a:rPr lang="en-AU" dirty="0"/>
              <a:t>Frontier conflict events</a:t>
            </a:r>
          </a:p>
          <a:p>
            <a:r>
              <a:rPr lang="en-AU" dirty="0"/>
              <a:t>Relationship with the land</a:t>
            </a:r>
          </a:p>
        </p:txBody>
      </p:sp>
      <p:sp>
        <p:nvSpPr>
          <p:cNvPr id="4" name="TextBox 3"/>
          <p:cNvSpPr txBox="1"/>
          <p:nvPr/>
        </p:nvSpPr>
        <p:spPr>
          <a:xfrm>
            <a:off x="4838745" y="1140879"/>
            <a:ext cx="3600400" cy="1631216"/>
          </a:xfrm>
          <a:prstGeom prst="rect">
            <a:avLst/>
          </a:prstGeom>
          <a:noFill/>
        </p:spPr>
        <p:txBody>
          <a:bodyPr wrap="square" rtlCol="0">
            <a:spAutoFit/>
          </a:bodyPr>
          <a:lstStyle/>
          <a:p>
            <a:r>
              <a:rPr lang="en-AU"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Year 5</a:t>
            </a:r>
          </a:p>
          <a:p>
            <a:r>
              <a:rPr lang="en-AU" dirty="0"/>
              <a:t>Contributions to the development of a colony</a:t>
            </a:r>
          </a:p>
          <a:p>
            <a:r>
              <a:rPr lang="en-AU" dirty="0"/>
              <a:t>Impact of colonisation, including massacres</a:t>
            </a:r>
          </a:p>
        </p:txBody>
      </p:sp>
      <p:sp>
        <p:nvSpPr>
          <p:cNvPr id="5" name="TextBox 4"/>
          <p:cNvSpPr txBox="1"/>
          <p:nvPr/>
        </p:nvSpPr>
        <p:spPr>
          <a:xfrm>
            <a:off x="539552" y="4221088"/>
            <a:ext cx="5472608" cy="1908215"/>
          </a:xfrm>
          <a:prstGeom prst="rect">
            <a:avLst/>
          </a:prstGeom>
          <a:noFill/>
        </p:spPr>
        <p:txBody>
          <a:bodyPr wrap="square" rtlCol="0">
            <a:spAutoFit/>
          </a:bodyPr>
          <a:lstStyle/>
          <a:p>
            <a:r>
              <a:rPr lang="en-AU"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Year 6</a:t>
            </a:r>
          </a:p>
          <a:p>
            <a:r>
              <a:rPr lang="en-AU" dirty="0"/>
              <a:t>Impact of Government legislation</a:t>
            </a:r>
          </a:p>
          <a:p>
            <a:r>
              <a:rPr lang="en-AU" dirty="0"/>
              <a:t>Fight for recognition and rights</a:t>
            </a:r>
          </a:p>
          <a:p>
            <a:r>
              <a:rPr lang="en-AU" dirty="0"/>
              <a:t>Contribution to development of Australian society</a:t>
            </a:r>
          </a:p>
          <a:p>
            <a:endParaRPr lang="en-AU" dirty="0"/>
          </a:p>
          <a:p>
            <a:endParaRPr lang="en-AU" dirty="0"/>
          </a:p>
        </p:txBody>
      </p:sp>
      <p:pic>
        <p:nvPicPr>
          <p:cNvPr id="1028" name="Picture 4" descr="The First Fleet in Sydney Cove, January 27, 178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8144" y="2884437"/>
            <a:ext cx="2715017" cy="188870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693492" y="4833148"/>
            <a:ext cx="3125952" cy="830997"/>
          </a:xfrm>
          <a:prstGeom prst="rect">
            <a:avLst/>
          </a:prstGeom>
        </p:spPr>
        <p:txBody>
          <a:bodyPr wrap="square">
            <a:spAutoFit/>
          </a:bodyPr>
          <a:lstStyle/>
          <a:p>
            <a:r>
              <a:rPr lang="en-AU" sz="1200" dirty="0">
                <a:solidFill>
                  <a:srgbClr val="000000"/>
                </a:solidFill>
                <a:latin typeface="Open Sans"/>
              </a:rPr>
              <a:t>John </a:t>
            </a:r>
            <a:r>
              <a:rPr lang="en-AU" sz="1200" dirty="0" err="1">
                <a:solidFill>
                  <a:srgbClr val="000000"/>
                </a:solidFill>
                <a:latin typeface="Open Sans"/>
              </a:rPr>
              <a:t>Allcot</a:t>
            </a:r>
            <a:r>
              <a:rPr lang="en-AU" sz="1200" dirty="0">
                <a:solidFill>
                  <a:srgbClr val="000000"/>
                </a:solidFill>
                <a:latin typeface="Open Sans"/>
              </a:rPr>
              <a:t> (1888-1973)</a:t>
            </a:r>
            <a:r>
              <a:rPr lang="en-AU" sz="1200" i="1" dirty="0">
                <a:solidFill>
                  <a:srgbClr val="000000"/>
                </a:solidFill>
                <a:latin typeface="Open Sans"/>
              </a:rPr>
              <a:t>, The First Fleet in Sydney Cove, January 27, 1788, </a:t>
            </a:r>
            <a:r>
              <a:rPr lang="en-AU" sz="1200" dirty="0">
                <a:solidFill>
                  <a:srgbClr val="000000"/>
                </a:solidFill>
                <a:latin typeface="Open Sans"/>
              </a:rPr>
              <a:t>1938, art reproduction. Image courtesy of the </a:t>
            </a:r>
            <a:r>
              <a:rPr lang="en-AU" sz="1200" dirty="0">
                <a:solidFill>
                  <a:srgbClr val="1C436C"/>
                </a:solidFill>
                <a:latin typeface="Open Sans"/>
                <a:hlinkClick r:id="rId4"/>
              </a:rPr>
              <a:t>National Library of Australia</a:t>
            </a:r>
            <a:r>
              <a:rPr lang="en-AU" sz="1200" dirty="0">
                <a:solidFill>
                  <a:srgbClr val="000000"/>
                </a:solidFill>
                <a:latin typeface="Open Sans"/>
              </a:rPr>
              <a:t>.</a:t>
            </a:r>
            <a:endParaRPr lang="en-AU" sz="1200" dirty="0"/>
          </a:p>
        </p:txBody>
      </p:sp>
      <p:sp>
        <p:nvSpPr>
          <p:cNvPr id="6" name="Rectangle 5"/>
          <p:cNvSpPr/>
          <p:nvPr/>
        </p:nvSpPr>
        <p:spPr>
          <a:xfrm>
            <a:off x="7136163" y="6453336"/>
            <a:ext cx="1683281" cy="276999"/>
          </a:xfrm>
          <a:prstGeom prst="rect">
            <a:avLst/>
          </a:prstGeom>
        </p:spPr>
        <p:txBody>
          <a:bodyPr wrap="none">
            <a:spAutoFit/>
          </a:bodyPr>
          <a:lstStyle/>
          <a:p>
            <a:r>
              <a:rPr lang="en-AU" baseline="-25000" dirty="0"/>
              <a:t>Copyright Christine Reid</a:t>
            </a:r>
          </a:p>
        </p:txBody>
      </p:sp>
    </p:spTree>
    <p:extLst>
      <p:ext uri="{BB962C8B-B14F-4D97-AF65-F5344CB8AC3E}">
        <p14:creationId xmlns:p14="http://schemas.microsoft.com/office/powerpoint/2010/main" val="1073864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372" y="1039121"/>
            <a:ext cx="8490116" cy="800219"/>
          </a:xfrm>
          <a:prstGeom prst="rect">
            <a:avLst/>
          </a:prstGeom>
          <a:noFill/>
        </p:spPr>
        <p:txBody>
          <a:bodyPr wrap="square" rtlCol="0">
            <a:spAutoFit/>
          </a:bodyPr>
          <a:lstStyle/>
          <a:p>
            <a:r>
              <a:rPr lang="en-AU"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Year 7</a:t>
            </a:r>
          </a:p>
          <a:p>
            <a:r>
              <a:rPr lang="en-AU" dirty="0"/>
              <a:t>Ancient Australia and what it reveals, e.g. Lake Mungo, Kimberley art and shell middens</a:t>
            </a:r>
          </a:p>
        </p:txBody>
      </p:sp>
      <p:sp>
        <p:nvSpPr>
          <p:cNvPr id="3" name="TextBox 2"/>
          <p:cNvSpPr txBox="1"/>
          <p:nvPr/>
        </p:nvSpPr>
        <p:spPr>
          <a:xfrm>
            <a:off x="1308638" y="263169"/>
            <a:ext cx="7189372" cy="646331"/>
          </a:xfrm>
          <a:prstGeom prst="rect">
            <a:avLst/>
          </a:prstGeom>
          <a:noFill/>
        </p:spPr>
        <p:txBody>
          <a:bodyPr wrap="square" rtlCol="0">
            <a:spAutoFit/>
          </a:bodyPr>
          <a:lstStyle/>
          <a:p>
            <a:r>
              <a:rPr lang="en-AU"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Australian Curriculum - History</a:t>
            </a:r>
          </a:p>
        </p:txBody>
      </p:sp>
      <p:sp>
        <p:nvSpPr>
          <p:cNvPr id="4" name="TextBox 3"/>
          <p:cNvSpPr txBox="1"/>
          <p:nvPr/>
        </p:nvSpPr>
        <p:spPr>
          <a:xfrm>
            <a:off x="1835696" y="1968961"/>
            <a:ext cx="6696744" cy="2185214"/>
          </a:xfrm>
          <a:prstGeom prst="rect">
            <a:avLst/>
          </a:prstGeom>
          <a:noFill/>
        </p:spPr>
        <p:txBody>
          <a:bodyPr wrap="square" rtlCol="0">
            <a:spAutoFit/>
          </a:bodyPr>
          <a:lstStyle/>
          <a:p>
            <a:r>
              <a:rPr lang="en-AU"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Year 9</a:t>
            </a:r>
          </a:p>
          <a:p>
            <a:r>
              <a:rPr lang="en-AU" dirty="0"/>
              <a:t>Impact of Government legislation</a:t>
            </a:r>
          </a:p>
          <a:p>
            <a:r>
              <a:rPr lang="en-AU" dirty="0"/>
              <a:t>Fight for recognition and rights</a:t>
            </a:r>
          </a:p>
          <a:p>
            <a:r>
              <a:rPr lang="en-AU" dirty="0"/>
              <a:t>History of Reconciliation movement</a:t>
            </a:r>
          </a:p>
          <a:p>
            <a:r>
              <a:rPr lang="en-AU" dirty="0"/>
              <a:t>Impact of free settlers on Aboriginal and Torres Strait Islander people</a:t>
            </a:r>
          </a:p>
          <a:p>
            <a:r>
              <a:rPr lang="en-AU" dirty="0"/>
              <a:t>Effects of contact</a:t>
            </a:r>
          </a:p>
          <a:p>
            <a:r>
              <a:rPr lang="en-AU" dirty="0"/>
              <a:t>Involvement in World War 1</a:t>
            </a:r>
          </a:p>
        </p:txBody>
      </p:sp>
      <p:sp>
        <p:nvSpPr>
          <p:cNvPr id="5" name="TextBox 4"/>
          <p:cNvSpPr txBox="1"/>
          <p:nvPr/>
        </p:nvSpPr>
        <p:spPr>
          <a:xfrm>
            <a:off x="474372" y="4154175"/>
            <a:ext cx="7056784" cy="2462213"/>
          </a:xfrm>
          <a:prstGeom prst="rect">
            <a:avLst/>
          </a:prstGeom>
          <a:noFill/>
        </p:spPr>
        <p:txBody>
          <a:bodyPr wrap="square" rtlCol="0">
            <a:spAutoFit/>
          </a:bodyPr>
          <a:lstStyle/>
          <a:p>
            <a:r>
              <a:rPr lang="en-AU"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Year 10</a:t>
            </a:r>
          </a:p>
          <a:p>
            <a:r>
              <a:rPr lang="en-AU" dirty="0"/>
              <a:t>Racism and prejudice</a:t>
            </a:r>
          </a:p>
          <a:p>
            <a:r>
              <a:rPr lang="en-AU" dirty="0"/>
              <a:t>Fight for rights and freedom</a:t>
            </a:r>
          </a:p>
          <a:p>
            <a:r>
              <a:rPr lang="en-AU" dirty="0"/>
              <a:t>Stolen Generation, Mabo, Reconciliation, The Apology</a:t>
            </a:r>
          </a:p>
          <a:p>
            <a:r>
              <a:rPr lang="en-AU" dirty="0"/>
              <a:t>Charles Perkins and the Freedom Riders</a:t>
            </a:r>
          </a:p>
          <a:p>
            <a:r>
              <a:rPr lang="en-AU" dirty="0"/>
              <a:t>1967 Referendum</a:t>
            </a:r>
          </a:p>
          <a:p>
            <a:r>
              <a:rPr lang="en-AU" dirty="0"/>
              <a:t>Declaration on the Rights of Indigenous Peoples (2007)</a:t>
            </a:r>
          </a:p>
          <a:p>
            <a:r>
              <a:rPr lang="en-AU" dirty="0"/>
              <a:t>Aboriginal musicians, performing artists and sports people</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5276" y="4154175"/>
            <a:ext cx="2411760" cy="1808820"/>
          </a:xfrm>
          <a:prstGeom prst="rect">
            <a:avLst/>
          </a:prstGeom>
        </p:spPr>
      </p:pic>
      <p:sp>
        <p:nvSpPr>
          <p:cNvPr id="7" name="Rectangle 6"/>
          <p:cNvSpPr/>
          <p:nvPr/>
        </p:nvSpPr>
        <p:spPr>
          <a:xfrm>
            <a:off x="7281207" y="6454203"/>
            <a:ext cx="1683281" cy="276999"/>
          </a:xfrm>
          <a:prstGeom prst="rect">
            <a:avLst/>
          </a:prstGeom>
        </p:spPr>
        <p:txBody>
          <a:bodyPr wrap="none">
            <a:spAutoFit/>
          </a:bodyPr>
          <a:lstStyle/>
          <a:p>
            <a:r>
              <a:rPr lang="en-AU" baseline="-25000" dirty="0"/>
              <a:t>Copyright Christine Reid</a:t>
            </a:r>
          </a:p>
        </p:txBody>
      </p:sp>
    </p:spTree>
    <p:extLst>
      <p:ext uri="{BB962C8B-B14F-4D97-AF65-F5344CB8AC3E}">
        <p14:creationId xmlns:p14="http://schemas.microsoft.com/office/powerpoint/2010/main" val="2935266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2632" y="2935111"/>
            <a:ext cx="244827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a:solidFill>
                  <a:schemeClr val="tx2"/>
                </a:solidFill>
              </a:rPr>
              <a:t>AC: GEOGRAPHY</a:t>
            </a:r>
          </a:p>
        </p:txBody>
      </p:sp>
      <p:sp>
        <p:nvSpPr>
          <p:cNvPr id="3" name="Rectangle 2"/>
          <p:cNvSpPr/>
          <p:nvPr/>
        </p:nvSpPr>
        <p:spPr>
          <a:xfrm>
            <a:off x="6156176" y="286852"/>
            <a:ext cx="2854752" cy="830997"/>
          </a:xfrm>
          <a:prstGeom prst="rect">
            <a:avLst/>
          </a:prstGeom>
        </p:spPr>
        <p:txBody>
          <a:bodyPr wrap="square">
            <a:spAutoFit/>
          </a:bodyPr>
          <a:lstStyle/>
          <a:p>
            <a:pPr algn="ctr"/>
            <a:r>
              <a:rPr lang="en-AU" sz="1600" dirty="0"/>
              <a:t>Identifying and using the name of the local Aboriginal or Torres Strait Islander Peoples</a:t>
            </a:r>
            <a:endParaRPr lang="en-AU" sz="1600" dirty="0">
              <a:solidFill>
                <a:srgbClr val="C00000"/>
              </a:solidFill>
            </a:endParaRPr>
          </a:p>
        </p:txBody>
      </p:sp>
      <p:sp>
        <p:nvSpPr>
          <p:cNvPr id="4" name="Rectangle 3"/>
          <p:cNvSpPr/>
          <p:nvPr/>
        </p:nvSpPr>
        <p:spPr>
          <a:xfrm>
            <a:off x="3347864" y="6289545"/>
            <a:ext cx="1959191" cy="342979"/>
          </a:xfrm>
          <a:prstGeom prst="rect">
            <a:avLst/>
          </a:prstGeom>
        </p:spPr>
        <p:txBody>
          <a:bodyPr wrap="none">
            <a:spAutoFit/>
          </a:bodyPr>
          <a:lstStyle/>
          <a:p>
            <a:pPr>
              <a:lnSpc>
                <a:spcPct val="110000"/>
              </a:lnSpc>
              <a:spcBef>
                <a:spcPct val="0"/>
              </a:spcBef>
              <a:spcAft>
                <a:spcPts val="600"/>
              </a:spcAft>
            </a:pPr>
            <a:r>
              <a:rPr lang="en-AU" sz="1600" dirty="0"/>
              <a:t>Seasonal calendars </a:t>
            </a:r>
          </a:p>
        </p:txBody>
      </p:sp>
      <p:sp>
        <p:nvSpPr>
          <p:cNvPr id="5" name="Rectangle 4"/>
          <p:cNvSpPr/>
          <p:nvPr/>
        </p:nvSpPr>
        <p:spPr>
          <a:xfrm>
            <a:off x="280536" y="6268159"/>
            <a:ext cx="1789721" cy="363176"/>
          </a:xfrm>
          <a:prstGeom prst="rect">
            <a:avLst/>
          </a:prstGeom>
        </p:spPr>
        <p:txBody>
          <a:bodyPr wrap="none">
            <a:spAutoFit/>
          </a:bodyPr>
          <a:lstStyle/>
          <a:p>
            <a:pPr>
              <a:lnSpc>
                <a:spcPct val="110000"/>
              </a:lnSpc>
              <a:spcBef>
                <a:spcPct val="0"/>
              </a:spcBef>
              <a:spcAft>
                <a:spcPts val="600"/>
              </a:spcAft>
            </a:pPr>
            <a:r>
              <a:rPr lang="en-AU" sz="1600" dirty="0">
                <a:solidFill>
                  <a:srgbClr val="C00000"/>
                </a:solidFill>
              </a:rPr>
              <a:t>Use language maps</a:t>
            </a:r>
          </a:p>
        </p:txBody>
      </p:sp>
      <p:sp>
        <p:nvSpPr>
          <p:cNvPr id="7" name="Rectangle 6"/>
          <p:cNvSpPr/>
          <p:nvPr/>
        </p:nvSpPr>
        <p:spPr>
          <a:xfrm>
            <a:off x="3153176" y="4459064"/>
            <a:ext cx="2679612" cy="634020"/>
          </a:xfrm>
          <a:prstGeom prst="rect">
            <a:avLst/>
          </a:prstGeom>
        </p:spPr>
        <p:txBody>
          <a:bodyPr wrap="square">
            <a:spAutoFit/>
          </a:bodyPr>
          <a:lstStyle/>
          <a:p>
            <a:pPr>
              <a:lnSpc>
                <a:spcPct val="110000"/>
              </a:lnSpc>
              <a:spcBef>
                <a:spcPct val="0"/>
              </a:spcBef>
              <a:spcAft>
                <a:spcPts val="600"/>
              </a:spcAft>
            </a:pPr>
            <a:r>
              <a:rPr lang="en-AU" sz="1600" dirty="0">
                <a:solidFill>
                  <a:srgbClr val="C00000"/>
                </a:solidFill>
              </a:rPr>
              <a:t>Names and meanings for local features</a:t>
            </a:r>
          </a:p>
        </p:txBody>
      </p:sp>
      <p:sp>
        <p:nvSpPr>
          <p:cNvPr id="10" name="Rectangle 9"/>
          <p:cNvSpPr/>
          <p:nvPr/>
        </p:nvSpPr>
        <p:spPr>
          <a:xfrm>
            <a:off x="6343706" y="3135753"/>
            <a:ext cx="2625044" cy="1432956"/>
          </a:xfrm>
          <a:prstGeom prst="rect">
            <a:avLst/>
          </a:prstGeom>
        </p:spPr>
        <p:txBody>
          <a:bodyPr wrap="square">
            <a:spAutoFit/>
          </a:bodyPr>
          <a:lstStyle/>
          <a:p>
            <a:pPr algn="r">
              <a:lnSpc>
                <a:spcPct val="110000"/>
              </a:lnSpc>
              <a:spcBef>
                <a:spcPct val="0"/>
              </a:spcBef>
              <a:spcAft>
                <a:spcPts val="600"/>
              </a:spcAft>
            </a:pPr>
            <a:r>
              <a:rPr lang="en-AU" sz="1600" dirty="0">
                <a:solidFill>
                  <a:srgbClr val="C00000"/>
                </a:solidFill>
              </a:rPr>
              <a:t>Discuss the way location and connection between places and features are represented e.g. stone, stories, paintings, song, dance</a:t>
            </a:r>
          </a:p>
        </p:txBody>
      </p:sp>
      <p:sp>
        <p:nvSpPr>
          <p:cNvPr id="15" name="Rectangle 14"/>
          <p:cNvSpPr/>
          <p:nvPr/>
        </p:nvSpPr>
        <p:spPr>
          <a:xfrm>
            <a:off x="6643463" y="4696179"/>
            <a:ext cx="2212409" cy="1323439"/>
          </a:xfrm>
          <a:prstGeom prst="rect">
            <a:avLst/>
          </a:prstGeom>
        </p:spPr>
        <p:txBody>
          <a:bodyPr wrap="square">
            <a:spAutoFit/>
          </a:bodyPr>
          <a:lstStyle/>
          <a:p>
            <a:r>
              <a:rPr lang="en-AU" sz="1600" dirty="0"/>
              <a:t>Examine changes in natural, managed and constructed features, e.g. fires, farming, fish traps</a:t>
            </a:r>
          </a:p>
        </p:txBody>
      </p:sp>
      <p:cxnSp>
        <p:nvCxnSpPr>
          <p:cNvPr id="32" name="Curved Connector 31"/>
          <p:cNvCxnSpPr/>
          <p:nvPr/>
        </p:nvCxnSpPr>
        <p:spPr>
          <a:xfrm rot="10800000">
            <a:off x="2339753" y="1705703"/>
            <a:ext cx="1501573" cy="1216081"/>
          </a:xfrm>
          <a:prstGeom prst="curvedConnector3">
            <a:avLst>
              <a:gd name="adj1" fmla="val 50000"/>
            </a:avLst>
          </a:prstGeom>
          <a:ln>
            <a:tailEnd type="arrow"/>
          </a:ln>
        </p:spPr>
        <p:style>
          <a:lnRef idx="1">
            <a:schemeClr val="accent4"/>
          </a:lnRef>
          <a:fillRef idx="0">
            <a:schemeClr val="accent4"/>
          </a:fillRef>
          <a:effectRef idx="0">
            <a:schemeClr val="accent4"/>
          </a:effectRef>
          <a:fontRef idx="minor">
            <a:schemeClr val="tx1"/>
          </a:fontRef>
        </p:style>
      </p:cxnSp>
      <p:cxnSp>
        <p:nvCxnSpPr>
          <p:cNvPr id="34" name="Curved Connector 33"/>
          <p:cNvCxnSpPr/>
          <p:nvPr/>
        </p:nvCxnSpPr>
        <p:spPr>
          <a:xfrm rot="5400000">
            <a:off x="4171792" y="3677802"/>
            <a:ext cx="330101" cy="18761"/>
          </a:xfrm>
          <a:prstGeom prst="curvedConnector3">
            <a:avLst>
              <a:gd name="adj1" fmla="val 50000"/>
            </a:avLst>
          </a:prstGeom>
          <a:ln>
            <a:tailEnd type="arrow"/>
          </a:ln>
        </p:spPr>
        <p:style>
          <a:lnRef idx="1">
            <a:schemeClr val="accent4"/>
          </a:lnRef>
          <a:fillRef idx="0">
            <a:schemeClr val="accent4"/>
          </a:fillRef>
          <a:effectRef idx="0">
            <a:schemeClr val="accent4"/>
          </a:effectRef>
          <a:fontRef idx="minor">
            <a:schemeClr val="tx1"/>
          </a:fontRef>
        </p:style>
      </p:cxnSp>
      <p:cxnSp>
        <p:nvCxnSpPr>
          <p:cNvPr id="38" name="Curved Connector 37"/>
          <p:cNvCxnSpPr/>
          <p:nvPr/>
        </p:nvCxnSpPr>
        <p:spPr>
          <a:xfrm flipV="1">
            <a:off x="5779911" y="2544615"/>
            <a:ext cx="1379062" cy="458232"/>
          </a:xfrm>
          <a:prstGeom prst="curvedConnector3">
            <a:avLst>
              <a:gd name="adj1" fmla="val 50000"/>
            </a:avLst>
          </a:prstGeom>
          <a:ln>
            <a:tailEnd type="arrow"/>
          </a:ln>
        </p:spPr>
        <p:style>
          <a:lnRef idx="1">
            <a:schemeClr val="accent4"/>
          </a:lnRef>
          <a:fillRef idx="0">
            <a:schemeClr val="accent4"/>
          </a:fillRef>
          <a:effectRef idx="0">
            <a:schemeClr val="accent4"/>
          </a:effectRef>
          <a:fontRef idx="minor">
            <a:schemeClr val="tx1"/>
          </a:fontRef>
        </p:style>
      </p:cxnSp>
      <p:cxnSp>
        <p:nvCxnSpPr>
          <p:cNvPr id="40" name="Curved Connector 39"/>
          <p:cNvCxnSpPr/>
          <p:nvPr/>
        </p:nvCxnSpPr>
        <p:spPr>
          <a:xfrm flipV="1">
            <a:off x="4932039" y="1981009"/>
            <a:ext cx="1800203" cy="943936"/>
          </a:xfrm>
          <a:prstGeom prst="curvedConnector3">
            <a:avLst>
              <a:gd name="adj1" fmla="val 75926"/>
            </a:avLst>
          </a:prstGeom>
          <a:ln>
            <a:tailEnd type="arrow"/>
          </a:ln>
        </p:spPr>
        <p:style>
          <a:lnRef idx="1">
            <a:schemeClr val="accent4"/>
          </a:lnRef>
          <a:fillRef idx="0">
            <a:schemeClr val="accent4"/>
          </a:fillRef>
          <a:effectRef idx="0">
            <a:schemeClr val="accent4"/>
          </a:effectRef>
          <a:fontRef idx="minor">
            <a:schemeClr val="tx1"/>
          </a:fontRef>
        </p:style>
      </p:cxnSp>
      <p:sp>
        <p:nvSpPr>
          <p:cNvPr id="35" name="Rectangle 34"/>
          <p:cNvSpPr/>
          <p:nvPr/>
        </p:nvSpPr>
        <p:spPr>
          <a:xfrm>
            <a:off x="3635898" y="3825044"/>
            <a:ext cx="2829350" cy="634020"/>
          </a:xfrm>
          <a:prstGeom prst="rect">
            <a:avLst/>
          </a:prstGeom>
        </p:spPr>
        <p:txBody>
          <a:bodyPr wrap="square">
            <a:spAutoFit/>
          </a:bodyPr>
          <a:lstStyle/>
          <a:p>
            <a:pPr>
              <a:lnSpc>
                <a:spcPct val="110000"/>
              </a:lnSpc>
              <a:spcBef>
                <a:spcPct val="0"/>
              </a:spcBef>
              <a:spcAft>
                <a:spcPts val="600"/>
              </a:spcAft>
            </a:pPr>
            <a:r>
              <a:rPr lang="en-AU" sz="1600" dirty="0"/>
              <a:t>Connections to places in Australia, Asia and the world</a:t>
            </a:r>
          </a:p>
        </p:txBody>
      </p:sp>
      <p:sp>
        <p:nvSpPr>
          <p:cNvPr id="39" name="Rectangle 38"/>
          <p:cNvSpPr/>
          <p:nvPr/>
        </p:nvSpPr>
        <p:spPr>
          <a:xfrm>
            <a:off x="3058512" y="5151687"/>
            <a:ext cx="2913017" cy="830997"/>
          </a:xfrm>
          <a:prstGeom prst="rect">
            <a:avLst/>
          </a:prstGeom>
        </p:spPr>
        <p:txBody>
          <a:bodyPr wrap="square">
            <a:spAutoFit/>
          </a:bodyPr>
          <a:lstStyle/>
          <a:p>
            <a:r>
              <a:rPr lang="en-AU" sz="1600" dirty="0"/>
              <a:t>Identify connections to countries, marriage, birth, residence</a:t>
            </a:r>
          </a:p>
        </p:txBody>
      </p:sp>
      <p:sp>
        <p:nvSpPr>
          <p:cNvPr id="41" name="Rectangle 40"/>
          <p:cNvSpPr/>
          <p:nvPr/>
        </p:nvSpPr>
        <p:spPr>
          <a:xfrm>
            <a:off x="6156176" y="1117849"/>
            <a:ext cx="2928520" cy="1175706"/>
          </a:xfrm>
          <a:prstGeom prst="rect">
            <a:avLst/>
          </a:prstGeom>
        </p:spPr>
        <p:txBody>
          <a:bodyPr wrap="square">
            <a:spAutoFit/>
          </a:bodyPr>
          <a:lstStyle/>
          <a:p>
            <a:pPr algn="r">
              <a:lnSpc>
                <a:spcPct val="110000"/>
              </a:lnSpc>
              <a:spcBef>
                <a:spcPct val="0"/>
              </a:spcBef>
              <a:spcAft>
                <a:spcPts val="600"/>
              </a:spcAft>
            </a:pPr>
            <a:r>
              <a:rPr lang="en-AU" sz="1600" dirty="0">
                <a:solidFill>
                  <a:srgbClr val="C00000"/>
                </a:solidFill>
              </a:rPr>
              <a:t>Using the words ‘country’, ‘place’ and ‘nation’, investigating how they are used for the places they belong to</a:t>
            </a:r>
          </a:p>
        </p:txBody>
      </p:sp>
      <p:sp>
        <p:nvSpPr>
          <p:cNvPr id="45" name="Rectangle 44"/>
          <p:cNvSpPr/>
          <p:nvPr/>
        </p:nvSpPr>
        <p:spPr>
          <a:xfrm>
            <a:off x="6732240" y="2376731"/>
            <a:ext cx="2352034" cy="634020"/>
          </a:xfrm>
          <a:prstGeom prst="rect">
            <a:avLst/>
          </a:prstGeom>
        </p:spPr>
        <p:txBody>
          <a:bodyPr wrap="square">
            <a:spAutoFit/>
          </a:bodyPr>
          <a:lstStyle/>
          <a:p>
            <a:pPr algn="r">
              <a:lnSpc>
                <a:spcPct val="110000"/>
              </a:lnSpc>
              <a:spcBef>
                <a:spcPct val="0"/>
              </a:spcBef>
              <a:spcAft>
                <a:spcPts val="600"/>
              </a:spcAft>
            </a:pPr>
            <a:r>
              <a:rPr lang="en-AU" sz="1600" dirty="0"/>
              <a:t>Identifying places considered to be ‘special’</a:t>
            </a:r>
          </a:p>
        </p:txBody>
      </p:sp>
      <p:sp>
        <p:nvSpPr>
          <p:cNvPr id="53" name="Rectangle 52"/>
          <p:cNvSpPr/>
          <p:nvPr/>
        </p:nvSpPr>
        <p:spPr>
          <a:xfrm>
            <a:off x="5591400" y="6003181"/>
            <a:ext cx="3135147" cy="634020"/>
          </a:xfrm>
          <a:prstGeom prst="rect">
            <a:avLst/>
          </a:prstGeom>
        </p:spPr>
        <p:txBody>
          <a:bodyPr wrap="square">
            <a:spAutoFit/>
          </a:bodyPr>
          <a:lstStyle/>
          <a:p>
            <a:pPr>
              <a:lnSpc>
                <a:spcPct val="110000"/>
              </a:lnSpc>
              <a:spcBef>
                <a:spcPct val="0"/>
              </a:spcBef>
              <a:spcAft>
                <a:spcPts val="600"/>
              </a:spcAft>
            </a:pPr>
            <a:r>
              <a:rPr lang="en-AU" sz="1600" dirty="0">
                <a:solidFill>
                  <a:srgbClr val="C00000"/>
                </a:solidFill>
              </a:rPr>
              <a:t>Investigate Dreaming stories that explain distinctive features</a:t>
            </a:r>
          </a:p>
        </p:txBody>
      </p:sp>
      <p:cxnSp>
        <p:nvCxnSpPr>
          <p:cNvPr id="54" name="Curved Connector 53"/>
          <p:cNvCxnSpPr/>
          <p:nvPr/>
        </p:nvCxnSpPr>
        <p:spPr>
          <a:xfrm rot="16200000" flipH="1">
            <a:off x="4372182" y="3733237"/>
            <a:ext cx="2438437" cy="1993647"/>
          </a:xfrm>
          <a:prstGeom prst="curvedConnector3">
            <a:avLst>
              <a:gd name="adj1" fmla="val 15712"/>
            </a:avLst>
          </a:prstGeom>
          <a:ln>
            <a:tailEnd type="arrow"/>
          </a:ln>
        </p:spPr>
        <p:style>
          <a:lnRef idx="1">
            <a:schemeClr val="accent4"/>
          </a:lnRef>
          <a:fillRef idx="0">
            <a:schemeClr val="accent4"/>
          </a:fillRef>
          <a:effectRef idx="0">
            <a:schemeClr val="accent4"/>
          </a:effectRef>
          <a:fontRef idx="minor">
            <a:schemeClr val="tx1"/>
          </a:fontRef>
        </p:style>
      </p:cxnSp>
      <p:cxnSp>
        <p:nvCxnSpPr>
          <p:cNvPr id="57" name="Curved Connector 56"/>
          <p:cNvCxnSpPr/>
          <p:nvPr/>
        </p:nvCxnSpPr>
        <p:spPr>
          <a:xfrm rot="10800000" flipV="1">
            <a:off x="2889015" y="3511174"/>
            <a:ext cx="852429" cy="781921"/>
          </a:xfrm>
          <a:prstGeom prst="curvedConnector3">
            <a:avLst>
              <a:gd name="adj1" fmla="val 50000"/>
            </a:avLst>
          </a:prstGeom>
          <a:ln>
            <a:tailEnd type="arrow"/>
          </a:ln>
        </p:spPr>
        <p:style>
          <a:lnRef idx="1">
            <a:schemeClr val="accent4"/>
          </a:lnRef>
          <a:fillRef idx="0">
            <a:schemeClr val="accent4"/>
          </a:fillRef>
          <a:effectRef idx="0">
            <a:schemeClr val="accent4"/>
          </a:effectRef>
          <a:fontRef idx="minor">
            <a:schemeClr val="tx1"/>
          </a:fontRef>
        </p:style>
      </p:cxnSp>
      <p:cxnSp>
        <p:nvCxnSpPr>
          <p:cNvPr id="66" name="Curved Connector 65"/>
          <p:cNvCxnSpPr/>
          <p:nvPr/>
        </p:nvCxnSpPr>
        <p:spPr>
          <a:xfrm>
            <a:off x="5220072" y="3501008"/>
            <a:ext cx="1245176" cy="351225"/>
          </a:xfrm>
          <a:prstGeom prst="curvedConnector3">
            <a:avLst>
              <a:gd name="adj1" fmla="val 50000"/>
            </a:avLst>
          </a:prstGeom>
          <a:ln>
            <a:tailEnd type="arrow"/>
          </a:ln>
        </p:spPr>
        <p:style>
          <a:lnRef idx="1">
            <a:schemeClr val="accent4"/>
          </a:lnRef>
          <a:fillRef idx="0">
            <a:schemeClr val="accent4"/>
          </a:fillRef>
          <a:effectRef idx="0">
            <a:schemeClr val="accent4"/>
          </a:effectRef>
          <a:fontRef idx="minor">
            <a:schemeClr val="tx1"/>
          </a:fontRef>
        </p:style>
      </p:cxnSp>
      <p:cxnSp>
        <p:nvCxnSpPr>
          <p:cNvPr id="115" name="Curved Connector 114"/>
          <p:cNvCxnSpPr>
            <a:stCxn id="2" idx="1"/>
          </p:cNvCxnSpPr>
          <p:nvPr/>
        </p:nvCxnSpPr>
        <p:spPr>
          <a:xfrm rot="10800000" flipV="1">
            <a:off x="2411762" y="3223142"/>
            <a:ext cx="920870" cy="319181"/>
          </a:xfrm>
          <a:prstGeom prst="curvedConnector3">
            <a:avLst>
              <a:gd name="adj1" fmla="val 50000"/>
            </a:avLst>
          </a:prstGeom>
          <a:ln>
            <a:tailEnd type="arrow"/>
          </a:ln>
        </p:spPr>
        <p:style>
          <a:lnRef idx="1">
            <a:schemeClr val="accent4"/>
          </a:lnRef>
          <a:fillRef idx="0">
            <a:schemeClr val="accent4"/>
          </a:fillRef>
          <a:effectRef idx="0">
            <a:schemeClr val="accent4"/>
          </a:effectRef>
          <a:fontRef idx="minor">
            <a:schemeClr val="tx1"/>
          </a:fontRef>
        </p:style>
      </p:cxnSp>
      <p:sp>
        <p:nvSpPr>
          <p:cNvPr id="6" name="TextBox 5"/>
          <p:cNvSpPr txBox="1"/>
          <p:nvPr/>
        </p:nvSpPr>
        <p:spPr>
          <a:xfrm>
            <a:off x="297589" y="5694835"/>
            <a:ext cx="2591425" cy="584775"/>
          </a:xfrm>
          <a:prstGeom prst="rect">
            <a:avLst/>
          </a:prstGeom>
          <a:noFill/>
        </p:spPr>
        <p:txBody>
          <a:bodyPr wrap="square" rtlCol="0">
            <a:spAutoFit/>
          </a:bodyPr>
          <a:lstStyle/>
          <a:p>
            <a:r>
              <a:rPr lang="en-AU" sz="1600" dirty="0">
                <a:solidFill>
                  <a:srgbClr val="FF0000"/>
                </a:solidFill>
              </a:rPr>
              <a:t>Feelings about places, poems, stories</a:t>
            </a:r>
          </a:p>
        </p:txBody>
      </p:sp>
      <p:sp>
        <p:nvSpPr>
          <p:cNvPr id="8" name="TextBox 7"/>
          <p:cNvSpPr txBox="1"/>
          <p:nvPr/>
        </p:nvSpPr>
        <p:spPr>
          <a:xfrm>
            <a:off x="199123" y="5302749"/>
            <a:ext cx="2788355" cy="338554"/>
          </a:xfrm>
          <a:prstGeom prst="rect">
            <a:avLst/>
          </a:prstGeom>
          <a:noFill/>
        </p:spPr>
        <p:txBody>
          <a:bodyPr wrap="square" rtlCol="0">
            <a:spAutoFit/>
          </a:bodyPr>
          <a:lstStyle/>
          <a:p>
            <a:r>
              <a:rPr lang="en-AU" sz="1600" dirty="0"/>
              <a:t>Adaptation to environment</a:t>
            </a:r>
          </a:p>
        </p:txBody>
      </p:sp>
      <p:sp>
        <p:nvSpPr>
          <p:cNvPr id="9" name="TextBox 8"/>
          <p:cNvSpPr txBox="1"/>
          <p:nvPr/>
        </p:nvSpPr>
        <p:spPr>
          <a:xfrm>
            <a:off x="197583" y="4551918"/>
            <a:ext cx="2458339" cy="584775"/>
          </a:xfrm>
          <a:prstGeom prst="rect">
            <a:avLst/>
          </a:prstGeom>
          <a:noFill/>
        </p:spPr>
        <p:txBody>
          <a:bodyPr wrap="square" rtlCol="0">
            <a:spAutoFit/>
          </a:bodyPr>
          <a:lstStyle/>
          <a:p>
            <a:r>
              <a:rPr lang="en-AU" sz="1600" dirty="0">
                <a:solidFill>
                  <a:srgbClr val="FF0000"/>
                </a:solidFill>
              </a:rPr>
              <a:t>Rotational use and sustainable harvesting</a:t>
            </a:r>
          </a:p>
        </p:txBody>
      </p:sp>
      <p:sp>
        <p:nvSpPr>
          <p:cNvPr id="11" name="TextBox 10"/>
          <p:cNvSpPr txBox="1"/>
          <p:nvPr/>
        </p:nvSpPr>
        <p:spPr>
          <a:xfrm>
            <a:off x="152137" y="3670198"/>
            <a:ext cx="2785202" cy="830997"/>
          </a:xfrm>
          <a:prstGeom prst="rect">
            <a:avLst/>
          </a:prstGeom>
          <a:noFill/>
        </p:spPr>
        <p:txBody>
          <a:bodyPr wrap="square" rtlCol="0">
            <a:spAutoFit/>
          </a:bodyPr>
          <a:lstStyle/>
          <a:p>
            <a:r>
              <a:rPr lang="en-AU" sz="1600" dirty="0"/>
              <a:t>Environmental characteristics that have been shaped through knowledge and practices</a:t>
            </a:r>
          </a:p>
        </p:txBody>
      </p:sp>
      <p:sp>
        <p:nvSpPr>
          <p:cNvPr id="12" name="TextBox 11"/>
          <p:cNvSpPr txBox="1"/>
          <p:nvPr/>
        </p:nvSpPr>
        <p:spPr>
          <a:xfrm>
            <a:off x="161048" y="3203771"/>
            <a:ext cx="3096344" cy="338554"/>
          </a:xfrm>
          <a:prstGeom prst="rect">
            <a:avLst/>
          </a:prstGeom>
          <a:noFill/>
        </p:spPr>
        <p:txBody>
          <a:bodyPr wrap="square" rtlCol="0">
            <a:spAutoFit/>
          </a:bodyPr>
          <a:lstStyle/>
          <a:p>
            <a:r>
              <a:rPr lang="en-AU" sz="1600" dirty="0">
                <a:solidFill>
                  <a:srgbClr val="FF0000"/>
                </a:solidFill>
              </a:rPr>
              <a:t>The value placed on water</a:t>
            </a:r>
          </a:p>
        </p:txBody>
      </p:sp>
      <p:sp>
        <p:nvSpPr>
          <p:cNvPr id="13" name="TextBox 12"/>
          <p:cNvSpPr txBox="1"/>
          <p:nvPr/>
        </p:nvSpPr>
        <p:spPr>
          <a:xfrm>
            <a:off x="299921" y="2206061"/>
            <a:ext cx="2217016" cy="338554"/>
          </a:xfrm>
          <a:prstGeom prst="rect">
            <a:avLst/>
          </a:prstGeom>
          <a:noFill/>
        </p:spPr>
        <p:txBody>
          <a:bodyPr wrap="square" rtlCol="0">
            <a:spAutoFit/>
          </a:bodyPr>
          <a:lstStyle/>
          <a:p>
            <a:r>
              <a:rPr lang="en-AU" sz="1600" dirty="0">
                <a:solidFill>
                  <a:srgbClr val="FF0000"/>
                </a:solidFill>
              </a:rPr>
              <a:t>Investigate remoteness</a:t>
            </a:r>
          </a:p>
        </p:txBody>
      </p:sp>
      <p:sp>
        <p:nvSpPr>
          <p:cNvPr id="14" name="TextBox 13"/>
          <p:cNvSpPr txBox="1"/>
          <p:nvPr/>
        </p:nvSpPr>
        <p:spPr>
          <a:xfrm>
            <a:off x="280535" y="1791955"/>
            <a:ext cx="2405785" cy="338554"/>
          </a:xfrm>
          <a:prstGeom prst="rect">
            <a:avLst/>
          </a:prstGeom>
          <a:noFill/>
        </p:spPr>
        <p:txBody>
          <a:bodyPr wrap="square" rtlCol="0">
            <a:spAutoFit/>
          </a:bodyPr>
          <a:lstStyle/>
          <a:p>
            <a:r>
              <a:rPr lang="en-AU" sz="1600" dirty="0"/>
              <a:t>Living on Country/Place</a:t>
            </a:r>
          </a:p>
        </p:txBody>
      </p:sp>
      <p:sp>
        <p:nvSpPr>
          <p:cNvPr id="16" name="TextBox 15"/>
          <p:cNvSpPr txBox="1"/>
          <p:nvPr/>
        </p:nvSpPr>
        <p:spPr>
          <a:xfrm>
            <a:off x="245281" y="2544615"/>
            <a:ext cx="2382503" cy="584775"/>
          </a:xfrm>
          <a:prstGeom prst="rect">
            <a:avLst/>
          </a:prstGeom>
          <a:noFill/>
        </p:spPr>
        <p:txBody>
          <a:bodyPr wrap="square" rtlCol="0">
            <a:spAutoFit/>
          </a:bodyPr>
          <a:lstStyle/>
          <a:p>
            <a:r>
              <a:rPr lang="en-AU" sz="1600" dirty="0"/>
              <a:t>Multilayered meanings of landscapes and landforms</a:t>
            </a:r>
          </a:p>
        </p:txBody>
      </p:sp>
      <p:sp>
        <p:nvSpPr>
          <p:cNvPr id="17" name="TextBox 16"/>
          <p:cNvSpPr txBox="1"/>
          <p:nvPr/>
        </p:nvSpPr>
        <p:spPr>
          <a:xfrm>
            <a:off x="279264" y="1207180"/>
            <a:ext cx="2492536" cy="584775"/>
          </a:xfrm>
          <a:prstGeom prst="rect">
            <a:avLst/>
          </a:prstGeom>
          <a:noFill/>
        </p:spPr>
        <p:txBody>
          <a:bodyPr wrap="square" rtlCol="0">
            <a:spAutoFit/>
          </a:bodyPr>
          <a:lstStyle/>
          <a:p>
            <a:r>
              <a:rPr lang="en-AU" sz="1600" dirty="0">
                <a:solidFill>
                  <a:srgbClr val="FF0000"/>
                </a:solidFill>
              </a:rPr>
              <a:t>Exploitation of local natural resources</a:t>
            </a:r>
          </a:p>
        </p:txBody>
      </p:sp>
      <p:sp>
        <p:nvSpPr>
          <p:cNvPr id="18" name="TextBox 17"/>
          <p:cNvSpPr txBox="1"/>
          <p:nvPr/>
        </p:nvSpPr>
        <p:spPr>
          <a:xfrm>
            <a:off x="345878" y="369289"/>
            <a:ext cx="2412451" cy="830997"/>
          </a:xfrm>
          <a:prstGeom prst="rect">
            <a:avLst/>
          </a:prstGeom>
          <a:noFill/>
        </p:spPr>
        <p:txBody>
          <a:bodyPr wrap="square" rtlCol="0">
            <a:spAutoFit/>
          </a:bodyPr>
          <a:lstStyle/>
          <a:p>
            <a:r>
              <a:rPr lang="en-AU" sz="1600" dirty="0"/>
              <a:t>Spatial patterns of diversity now and in the past</a:t>
            </a:r>
          </a:p>
        </p:txBody>
      </p:sp>
      <p:sp>
        <p:nvSpPr>
          <p:cNvPr id="19" name="TextBox 18"/>
          <p:cNvSpPr txBox="1"/>
          <p:nvPr/>
        </p:nvSpPr>
        <p:spPr>
          <a:xfrm>
            <a:off x="3103954" y="294597"/>
            <a:ext cx="2676950" cy="830997"/>
          </a:xfrm>
          <a:prstGeom prst="rect">
            <a:avLst/>
          </a:prstGeom>
          <a:noFill/>
        </p:spPr>
        <p:txBody>
          <a:bodyPr wrap="square" rtlCol="0">
            <a:spAutoFit/>
          </a:bodyPr>
          <a:lstStyle/>
          <a:p>
            <a:r>
              <a:rPr lang="en-AU" sz="1600" dirty="0">
                <a:solidFill>
                  <a:srgbClr val="FF0000"/>
                </a:solidFill>
              </a:rPr>
              <a:t>Exploring Indigenous agricultural and food security practices</a:t>
            </a:r>
          </a:p>
        </p:txBody>
      </p:sp>
      <p:sp>
        <p:nvSpPr>
          <p:cNvPr id="20" name="TextBox 19"/>
          <p:cNvSpPr txBox="1"/>
          <p:nvPr/>
        </p:nvSpPr>
        <p:spPr>
          <a:xfrm>
            <a:off x="3323420" y="1157803"/>
            <a:ext cx="2116198" cy="338554"/>
          </a:xfrm>
          <a:prstGeom prst="rect">
            <a:avLst/>
          </a:prstGeom>
          <a:noFill/>
        </p:spPr>
        <p:txBody>
          <a:bodyPr wrap="square" rtlCol="0">
            <a:spAutoFit/>
          </a:bodyPr>
          <a:lstStyle/>
          <a:p>
            <a:r>
              <a:rPr lang="en-AU" sz="1600" dirty="0"/>
              <a:t>Ethical research</a:t>
            </a:r>
          </a:p>
        </p:txBody>
      </p:sp>
      <p:sp>
        <p:nvSpPr>
          <p:cNvPr id="21" name="TextBox 20"/>
          <p:cNvSpPr txBox="1"/>
          <p:nvPr/>
        </p:nvSpPr>
        <p:spPr>
          <a:xfrm>
            <a:off x="3090278" y="1565511"/>
            <a:ext cx="2520280" cy="830997"/>
          </a:xfrm>
          <a:prstGeom prst="rect">
            <a:avLst/>
          </a:prstGeom>
          <a:noFill/>
        </p:spPr>
        <p:txBody>
          <a:bodyPr wrap="square" rtlCol="0">
            <a:spAutoFit/>
          </a:bodyPr>
          <a:lstStyle/>
          <a:p>
            <a:r>
              <a:rPr lang="en-AU" sz="1600" dirty="0">
                <a:solidFill>
                  <a:srgbClr val="FF0000"/>
                </a:solidFill>
              </a:rPr>
              <a:t>Approaches to custodial responsibility and land management</a:t>
            </a:r>
          </a:p>
        </p:txBody>
      </p:sp>
      <p:sp>
        <p:nvSpPr>
          <p:cNvPr id="22" name="TextBox 21"/>
          <p:cNvSpPr txBox="1"/>
          <p:nvPr/>
        </p:nvSpPr>
        <p:spPr>
          <a:xfrm>
            <a:off x="4230435" y="2225092"/>
            <a:ext cx="2260676" cy="584775"/>
          </a:xfrm>
          <a:prstGeom prst="rect">
            <a:avLst/>
          </a:prstGeom>
          <a:noFill/>
        </p:spPr>
        <p:txBody>
          <a:bodyPr wrap="square" rtlCol="0">
            <a:spAutoFit/>
          </a:bodyPr>
          <a:lstStyle/>
          <a:p>
            <a:r>
              <a:rPr lang="en-AU" sz="1600" dirty="0"/>
              <a:t>Variations in human wellbeing</a:t>
            </a:r>
          </a:p>
        </p:txBody>
      </p:sp>
      <p:cxnSp>
        <p:nvCxnSpPr>
          <p:cNvPr id="68" name="Curved Connector 67"/>
          <p:cNvCxnSpPr/>
          <p:nvPr/>
        </p:nvCxnSpPr>
        <p:spPr>
          <a:xfrm rot="16200000" flipV="1">
            <a:off x="3589285" y="2443126"/>
            <a:ext cx="525275" cy="432044"/>
          </a:xfrm>
          <a:prstGeom prst="curvedConnector3">
            <a:avLst>
              <a:gd name="adj1" fmla="val 50000"/>
            </a:avLst>
          </a:prstGeom>
          <a:ln>
            <a:tailEnd type="arrow"/>
          </a:ln>
        </p:spPr>
        <p:style>
          <a:lnRef idx="1">
            <a:schemeClr val="accent4"/>
          </a:lnRef>
          <a:fillRef idx="0">
            <a:schemeClr val="accent4"/>
          </a:fillRef>
          <a:effectRef idx="0">
            <a:schemeClr val="accent4"/>
          </a:effectRef>
          <a:fontRef idx="minor">
            <a:schemeClr val="tx1"/>
          </a:fontRef>
        </p:style>
      </p:cxnSp>
      <p:pic>
        <p:nvPicPr>
          <p:cNvPr id="72" name="Picture 28" descr="msoD743C"/>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773" y="948768"/>
            <a:ext cx="780489" cy="1095178"/>
          </a:xfrm>
          <a:prstGeom prst="rect">
            <a:avLst/>
          </a:prstGeom>
          <a:noFill/>
          <a:ln w="9525">
            <a:noFill/>
            <a:miter lim="800000"/>
            <a:headEnd/>
            <a:tailEnd/>
          </a:ln>
        </p:spPr>
      </p:pic>
      <p:pic>
        <p:nvPicPr>
          <p:cNvPr id="73" name="Picture 4" descr="http://www.bom.gov.au/iwk/images/miriwoong-cal-me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0829" y="5081737"/>
            <a:ext cx="1045427" cy="861509"/>
          </a:xfrm>
          <a:prstGeom prst="rect">
            <a:avLst/>
          </a:prstGeom>
          <a:noFill/>
        </p:spPr>
      </p:pic>
      <p:pic>
        <p:nvPicPr>
          <p:cNvPr id="74" name="Picture 2" descr="http://www.aboriginalaus.com/wp-content/uploads/2010/12/aboriginal-fire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31546" y="4441859"/>
            <a:ext cx="878012" cy="920208"/>
          </a:xfrm>
          <a:prstGeom prst="rect">
            <a:avLst/>
          </a:prstGeom>
          <a:noFill/>
        </p:spPr>
      </p:pic>
      <p:pic>
        <p:nvPicPr>
          <p:cNvPr id="76" name="Picture 2" descr="http://artandperception.com/wp-content/uploads/2009/04/aprhyoliteinplainhillsw.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60901" y="158341"/>
            <a:ext cx="724273" cy="544009"/>
          </a:xfrm>
          <a:prstGeom prst="rect">
            <a:avLst/>
          </a:prstGeom>
          <a:noFill/>
        </p:spPr>
      </p:pic>
    </p:spTree>
    <p:extLst>
      <p:ext uri="{BB962C8B-B14F-4D97-AF65-F5344CB8AC3E}">
        <p14:creationId xmlns:p14="http://schemas.microsoft.com/office/powerpoint/2010/main" val="678941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3785"/>
            <a:ext cx="6984776" cy="646331"/>
          </a:xfrm>
          <a:prstGeom prst="rect">
            <a:avLst/>
          </a:prstGeom>
          <a:noFill/>
        </p:spPr>
        <p:txBody>
          <a:bodyPr wrap="square" rtlCol="0">
            <a:spAutoFit/>
          </a:bodyPr>
          <a:lstStyle/>
          <a:p>
            <a:r>
              <a:rPr lang="en-AU"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Australian Curriculum - Geography</a:t>
            </a:r>
          </a:p>
        </p:txBody>
      </p:sp>
      <p:sp>
        <p:nvSpPr>
          <p:cNvPr id="3" name="TextBox 2"/>
          <p:cNvSpPr txBox="1"/>
          <p:nvPr/>
        </p:nvSpPr>
        <p:spPr>
          <a:xfrm>
            <a:off x="292560" y="620688"/>
            <a:ext cx="8635146" cy="2185214"/>
          </a:xfrm>
          <a:prstGeom prst="rect">
            <a:avLst/>
          </a:prstGeom>
          <a:noFill/>
        </p:spPr>
        <p:txBody>
          <a:bodyPr wrap="square" rtlCol="0">
            <a:spAutoFit/>
          </a:bodyPr>
          <a:lstStyle/>
          <a:p>
            <a:r>
              <a:rPr lang="en-AU"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Foundation Year</a:t>
            </a:r>
          </a:p>
          <a:p>
            <a:r>
              <a:rPr lang="en-AU" dirty="0"/>
              <a:t>Discussion the location and connection between places and features are represented e.g. stone, stories, paintings, song, dance.</a:t>
            </a:r>
          </a:p>
          <a:p>
            <a:r>
              <a:rPr lang="en-AU" dirty="0"/>
              <a:t>Identifying and using the name of the local Aboriginal or Torres Strait Islander Peoples.</a:t>
            </a:r>
          </a:p>
          <a:p>
            <a:r>
              <a:rPr lang="en-AU" dirty="0"/>
              <a:t>Using the words ‘country’, ‘place’ and ‘nation’, investigate how they are used for the places they belong to.</a:t>
            </a:r>
          </a:p>
          <a:p>
            <a:r>
              <a:rPr lang="en-AU" dirty="0"/>
              <a:t>Identify places considered to be special.</a:t>
            </a:r>
          </a:p>
        </p:txBody>
      </p:sp>
      <p:sp>
        <p:nvSpPr>
          <p:cNvPr id="5" name="TextBox 4"/>
          <p:cNvSpPr txBox="1"/>
          <p:nvPr/>
        </p:nvSpPr>
        <p:spPr>
          <a:xfrm>
            <a:off x="292560" y="3008770"/>
            <a:ext cx="8635146" cy="1354217"/>
          </a:xfrm>
          <a:prstGeom prst="rect">
            <a:avLst/>
          </a:prstGeom>
          <a:noFill/>
        </p:spPr>
        <p:txBody>
          <a:bodyPr wrap="square" rtlCol="0">
            <a:spAutoFit/>
          </a:bodyPr>
          <a:lstStyle/>
          <a:p>
            <a:r>
              <a:rPr lang="en-AU"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Year 1</a:t>
            </a:r>
          </a:p>
          <a:p>
            <a:r>
              <a:rPr lang="en-AU" dirty="0"/>
              <a:t>Recount Dreaming stories and Legends of the Torres Strait that identify the natural features of a place.</a:t>
            </a:r>
          </a:p>
          <a:p>
            <a:r>
              <a:rPr lang="en-AU" dirty="0"/>
              <a:t>Compare Seasonal Calendars.</a:t>
            </a:r>
          </a:p>
        </p:txBody>
      </p:sp>
      <p:sp>
        <p:nvSpPr>
          <p:cNvPr id="7" name="TextBox 6"/>
          <p:cNvSpPr txBox="1"/>
          <p:nvPr/>
        </p:nvSpPr>
        <p:spPr>
          <a:xfrm>
            <a:off x="341412" y="4581128"/>
            <a:ext cx="8603171" cy="1908215"/>
          </a:xfrm>
          <a:prstGeom prst="rect">
            <a:avLst/>
          </a:prstGeom>
          <a:noFill/>
        </p:spPr>
        <p:txBody>
          <a:bodyPr wrap="square" rtlCol="0">
            <a:spAutoFit/>
          </a:bodyPr>
          <a:lstStyle/>
          <a:p>
            <a:r>
              <a:rPr lang="en-AU"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Year 2</a:t>
            </a:r>
          </a:p>
          <a:p>
            <a:r>
              <a:rPr lang="en-AU" dirty="0"/>
              <a:t>Investigate names and meanings for local features</a:t>
            </a:r>
          </a:p>
          <a:p>
            <a:r>
              <a:rPr lang="en-AU" dirty="0"/>
              <a:t>Identify and discus connections to countries through marriage, birth, residence, movement</a:t>
            </a:r>
          </a:p>
          <a:p>
            <a:r>
              <a:rPr lang="en-AU" dirty="0"/>
              <a:t>Describe connections to land, sea and animals</a:t>
            </a:r>
          </a:p>
          <a:p>
            <a:endParaRPr lang="en-AU" dirty="0"/>
          </a:p>
        </p:txBody>
      </p:sp>
      <p:pic>
        <p:nvPicPr>
          <p:cNvPr id="8" name="Picture 4" descr="http://www.bom.gov.au/iwk/images/miriwoong-cal-me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70989" y="2401252"/>
            <a:ext cx="1045427" cy="861509"/>
          </a:xfrm>
          <a:prstGeom prst="rect">
            <a:avLst/>
          </a:prstGeom>
          <a:noFill/>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44208" y="3935406"/>
            <a:ext cx="1872208" cy="1243263"/>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20072" y="5664132"/>
            <a:ext cx="1547664" cy="948162"/>
          </a:xfrm>
          <a:prstGeom prst="rect">
            <a:avLst/>
          </a:prstGeom>
        </p:spPr>
      </p:pic>
      <p:sp>
        <p:nvSpPr>
          <p:cNvPr id="4" name="Rectangle 3"/>
          <p:cNvSpPr/>
          <p:nvPr/>
        </p:nvSpPr>
        <p:spPr>
          <a:xfrm>
            <a:off x="7439488" y="6412319"/>
            <a:ext cx="1683281" cy="276999"/>
          </a:xfrm>
          <a:prstGeom prst="rect">
            <a:avLst/>
          </a:prstGeom>
        </p:spPr>
        <p:txBody>
          <a:bodyPr wrap="none">
            <a:spAutoFit/>
          </a:bodyPr>
          <a:lstStyle/>
          <a:p>
            <a:r>
              <a:rPr lang="en-AU" baseline="-25000" dirty="0"/>
              <a:t>Copyright Christine Reid</a:t>
            </a:r>
          </a:p>
        </p:txBody>
      </p:sp>
    </p:spTree>
    <p:extLst>
      <p:ext uri="{BB962C8B-B14F-4D97-AF65-F5344CB8AC3E}">
        <p14:creationId xmlns:p14="http://schemas.microsoft.com/office/powerpoint/2010/main" val="1620439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4349" y="285591"/>
            <a:ext cx="7128792" cy="646331"/>
          </a:xfrm>
          <a:prstGeom prst="rect">
            <a:avLst/>
          </a:prstGeom>
          <a:noFill/>
        </p:spPr>
        <p:txBody>
          <a:bodyPr wrap="square" rtlCol="0">
            <a:spAutoFit/>
          </a:bodyPr>
          <a:lstStyle/>
          <a:p>
            <a:r>
              <a:rPr lang="en-AU"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Australian Curriculum - Geography</a:t>
            </a:r>
          </a:p>
        </p:txBody>
      </p:sp>
      <p:sp>
        <p:nvSpPr>
          <p:cNvPr id="3" name="TextBox 2"/>
          <p:cNvSpPr txBox="1"/>
          <p:nvPr/>
        </p:nvSpPr>
        <p:spPr>
          <a:xfrm>
            <a:off x="539552" y="992129"/>
            <a:ext cx="8280920" cy="1631216"/>
          </a:xfrm>
          <a:prstGeom prst="rect">
            <a:avLst/>
          </a:prstGeom>
          <a:noFill/>
        </p:spPr>
        <p:txBody>
          <a:bodyPr wrap="square" rtlCol="0">
            <a:spAutoFit/>
          </a:bodyPr>
          <a:lstStyle/>
          <a:p>
            <a:r>
              <a:rPr lang="en-AU"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Year 3</a:t>
            </a:r>
          </a:p>
          <a:p>
            <a:r>
              <a:rPr lang="en-AU" dirty="0"/>
              <a:t>Use Language maps</a:t>
            </a:r>
          </a:p>
          <a:p>
            <a:r>
              <a:rPr lang="en-AU" dirty="0"/>
              <a:t>Feelings about places through poems, songs, paintings and stories</a:t>
            </a:r>
          </a:p>
          <a:p>
            <a:r>
              <a:rPr lang="en-AU" dirty="0"/>
              <a:t>Protection of significant sites</a:t>
            </a:r>
          </a:p>
          <a:p>
            <a:r>
              <a:rPr lang="en-AU" dirty="0"/>
              <a:t>Diversity of Aboriginal and Torres Strait Islander people</a:t>
            </a:r>
          </a:p>
        </p:txBody>
      </p:sp>
      <p:sp>
        <p:nvSpPr>
          <p:cNvPr id="4" name="TextBox 3"/>
          <p:cNvSpPr txBox="1"/>
          <p:nvPr/>
        </p:nvSpPr>
        <p:spPr>
          <a:xfrm>
            <a:off x="539552" y="2709840"/>
            <a:ext cx="8064896" cy="1354217"/>
          </a:xfrm>
          <a:prstGeom prst="rect">
            <a:avLst/>
          </a:prstGeom>
          <a:noFill/>
        </p:spPr>
        <p:txBody>
          <a:bodyPr wrap="square" rtlCol="0">
            <a:spAutoFit/>
          </a:bodyPr>
          <a:lstStyle/>
          <a:p>
            <a:r>
              <a:rPr lang="en-AU"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Year 4</a:t>
            </a:r>
          </a:p>
          <a:p>
            <a:r>
              <a:rPr lang="en-AU" dirty="0"/>
              <a:t>Distribution of Aboriginal people before colonisation</a:t>
            </a:r>
          </a:p>
          <a:p>
            <a:r>
              <a:rPr lang="en-AU" dirty="0"/>
              <a:t>Adaptation to the environment</a:t>
            </a:r>
          </a:p>
          <a:p>
            <a:r>
              <a:rPr lang="en-AU" dirty="0"/>
              <a:t>Rotational use of resources and sustainable harvesting.</a:t>
            </a:r>
          </a:p>
        </p:txBody>
      </p:sp>
      <p:sp>
        <p:nvSpPr>
          <p:cNvPr id="5" name="TextBox 4"/>
          <p:cNvSpPr txBox="1"/>
          <p:nvPr/>
        </p:nvSpPr>
        <p:spPr>
          <a:xfrm>
            <a:off x="539552" y="4221088"/>
            <a:ext cx="5472608" cy="1354217"/>
          </a:xfrm>
          <a:prstGeom prst="rect">
            <a:avLst/>
          </a:prstGeom>
          <a:noFill/>
        </p:spPr>
        <p:txBody>
          <a:bodyPr wrap="square" rtlCol="0">
            <a:spAutoFit/>
          </a:bodyPr>
          <a:lstStyle/>
          <a:p>
            <a:r>
              <a:rPr lang="en-AU"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Year 5</a:t>
            </a:r>
          </a:p>
          <a:p>
            <a:r>
              <a:rPr lang="en-AU" dirty="0"/>
              <a:t>Environmental characteristics that have been shaped through knowledge and practices.</a:t>
            </a:r>
          </a:p>
          <a:p>
            <a:endParaRPr lang="en-AU" dirty="0"/>
          </a:p>
        </p:txBody>
      </p:sp>
      <p:sp>
        <p:nvSpPr>
          <p:cNvPr id="6" name="TextBox 5"/>
          <p:cNvSpPr txBox="1"/>
          <p:nvPr/>
        </p:nvSpPr>
        <p:spPr>
          <a:xfrm>
            <a:off x="569966" y="5470726"/>
            <a:ext cx="8250505" cy="800219"/>
          </a:xfrm>
          <a:prstGeom prst="rect">
            <a:avLst/>
          </a:prstGeom>
          <a:noFill/>
        </p:spPr>
        <p:txBody>
          <a:bodyPr wrap="square" rtlCol="0">
            <a:spAutoFit/>
          </a:bodyPr>
          <a:lstStyle/>
          <a:p>
            <a:r>
              <a:rPr lang="en-AU"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Year 6</a:t>
            </a:r>
          </a:p>
          <a:p>
            <a:r>
              <a:rPr lang="en-AU" dirty="0"/>
              <a:t>Ethical Research</a:t>
            </a:r>
          </a:p>
        </p:txBody>
      </p:sp>
      <p:pic>
        <p:nvPicPr>
          <p:cNvPr id="7" name="Picture 1" descr="http://yolngu.net/Copy%20of%20Aus_map_covered_text_lined.jpg"/>
          <p:cNvPicPr>
            <a:picLocks noChangeAspect="1" noChangeArrowheads="1"/>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7092280" y="1022969"/>
            <a:ext cx="1826687" cy="1660988"/>
          </a:xfrm>
          <a:prstGeom prst="rect">
            <a:avLst/>
          </a:prstGeom>
          <a:noFill/>
          <a:ln w="9525">
            <a:noFill/>
            <a:miter lim="800000"/>
            <a:headEnd/>
            <a:tailEnd/>
          </a:ln>
        </p:spPr>
      </p:pic>
      <p:pic>
        <p:nvPicPr>
          <p:cNvPr id="8" name="Picture 2" descr="http://www.aboriginalaus.com/wp-content/uploads/2010/12/aboriginal-fire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92280" y="3763393"/>
            <a:ext cx="1826687" cy="1914474"/>
          </a:xfrm>
          <a:prstGeom prst="rect">
            <a:avLst/>
          </a:prstGeom>
          <a:noFill/>
        </p:spPr>
      </p:pic>
      <p:sp>
        <p:nvSpPr>
          <p:cNvPr id="9" name="Rectangle 8"/>
          <p:cNvSpPr/>
          <p:nvPr/>
        </p:nvSpPr>
        <p:spPr>
          <a:xfrm>
            <a:off x="7380312" y="6454421"/>
            <a:ext cx="1683281" cy="276999"/>
          </a:xfrm>
          <a:prstGeom prst="rect">
            <a:avLst/>
          </a:prstGeom>
        </p:spPr>
        <p:txBody>
          <a:bodyPr wrap="none">
            <a:spAutoFit/>
          </a:bodyPr>
          <a:lstStyle/>
          <a:p>
            <a:r>
              <a:rPr lang="en-AU" baseline="-25000" dirty="0"/>
              <a:t>Copyright Christine Reid</a:t>
            </a:r>
          </a:p>
        </p:txBody>
      </p:sp>
    </p:spTree>
    <p:extLst>
      <p:ext uri="{BB962C8B-B14F-4D97-AF65-F5344CB8AC3E}">
        <p14:creationId xmlns:p14="http://schemas.microsoft.com/office/powerpoint/2010/main" val="345270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372" y="1039121"/>
            <a:ext cx="8490116" cy="1631216"/>
          </a:xfrm>
          <a:prstGeom prst="rect">
            <a:avLst/>
          </a:prstGeom>
          <a:noFill/>
        </p:spPr>
        <p:txBody>
          <a:bodyPr wrap="square" rtlCol="0">
            <a:spAutoFit/>
          </a:bodyPr>
          <a:lstStyle/>
          <a:p>
            <a:r>
              <a:rPr lang="en-AU"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Year 7</a:t>
            </a:r>
          </a:p>
          <a:p>
            <a:r>
              <a:rPr lang="en-AU" dirty="0"/>
              <a:t>Multilayered meanings associated with rivers, waterholes, seas, lakes, soaks and springs</a:t>
            </a:r>
          </a:p>
          <a:p>
            <a:r>
              <a:rPr lang="en-AU" dirty="0"/>
              <a:t>Investigate liveability in a variety settings, including connections to cultural groups</a:t>
            </a:r>
          </a:p>
          <a:p>
            <a:r>
              <a:rPr lang="en-AU" dirty="0"/>
              <a:t>Living on Country/Place</a:t>
            </a:r>
          </a:p>
          <a:p>
            <a:r>
              <a:rPr lang="en-AU" dirty="0"/>
              <a:t>Ethical Research</a:t>
            </a:r>
          </a:p>
        </p:txBody>
      </p:sp>
      <p:sp>
        <p:nvSpPr>
          <p:cNvPr id="3" name="TextBox 2"/>
          <p:cNvSpPr txBox="1"/>
          <p:nvPr/>
        </p:nvSpPr>
        <p:spPr>
          <a:xfrm>
            <a:off x="1124744" y="261985"/>
            <a:ext cx="7189372" cy="646331"/>
          </a:xfrm>
          <a:prstGeom prst="rect">
            <a:avLst/>
          </a:prstGeom>
          <a:noFill/>
        </p:spPr>
        <p:txBody>
          <a:bodyPr wrap="square" rtlCol="0">
            <a:spAutoFit/>
          </a:bodyPr>
          <a:lstStyle/>
          <a:p>
            <a:r>
              <a:rPr lang="en-AU"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Australian Curriculum - Geography</a:t>
            </a:r>
          </a:p>
        </p:txBody>
      </p:sp>
      <p:sp>
        <p:nvSpPr>
          <p:cNvPr id="7" name="TextBox 6"/>
          <p:cNvSpPr txBox="1"/>
          <p:nvPr/>
        </p:nvSpPr>
        <p:spPr>
          <a:xfrm>
            <a:off x="474372" y="2670337"/>
            <a:ext cx="8454911" cy="3847207"/>
          </a:xfrm>
          <a:prstGeom prst="rect">
            <a:avLst/>
          </a:prstGeom>
          <a:noFill/>
        </p:spPr>
        <p:txBody>
          <a:bodyPr wrap="square" rtlCol="0">
            <a:spAutoFit/>
          </a:bodyPr>
          <a:lstStyle/>
          <a:p>
            <a:r>
              <a:rPr lang="en-AU"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Year 8</a:t>
            </a:r>
          </a:p>
          <a:p>
            <a:r>
              <a:rPr lang="en-AU" b="1" dirty="0"/>
              <a:t>Unit 1 – Landforms and landscapes</a:t>
            </a:r>
          </a:p>
          <a:p>
            <a:r>
              <a:rPr lang="en-AU" dirty="0"/>
              <a:t>Aboriginal tourism associated with geomorphic landforms and landscapes</a:t>
            </a:r>
          </a:p>
          <a:p>
            <a:r>
              <a:rPr lang="en-AU" dirty="0"/>
              <a:t>Multilayered meanings of landscapes and landforms</a:t>
            </a:r>
          </a:p>
          <a:p>
            <a:r>
              <a:rPr lang="en-AU" dirty="0"/>
              <a:t>Dreaming stories and legends associated with the formation, meaning and interconnection of landforms.</a:t>
            </a:r>
          </a:p>
          <a:p>
            <a:r>
              <a:rPr lang="en-AU" dirty="0"/>
              <a:t>Identifying the contribution of Aboriginal and Torres Strait Islander knowledge to the use and management of landforms and landscape.</a:t>
            </a:r>
          </a:p>
          <a:p>
            <a:r>
              <a:rPr lang="en-AU" dirty="0"/>
              <a:t>Ethical Research</a:t>
            </a:r>
          </a:p>
          <a:p>
            <a:r>
              <a:rPr lang="en-AU" b="1" dirty="0"/>
              <a:t>Unit 2 - Changing Nations</a:t>
            </a:r>
          </a:p>
          <a:p>
            <a:r>
              <a:rPr lang="en-AU" dirty="0"/>
              <a:t>Explaining the Indigenous population’s mobility reflects attachment to a number of places through family, Country/Place, dispossession, relocation and employment.</a:t>
            </a:r>
          </a:p>
          <a:p>
            <a:r>
              <a:rPr lang="en-AU" dirty="0"/>
              <a:t>Ethical Research</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88224" y="2152690"/>
            <a:ext cx="1944216" cy="1296904"/>
          </a:xfrm>
          <a:prstGeom prst="rect">
            <a:avLst/>
          </a:prstGeom>
        </p:spPr>
      </p:pic>
      <p:sp>
        <p:nvSpPr>
          <p:cNvPr id="4" name="Rectangle 3"/>
          <p:cNvSpPr/>
          <p:nvPr/>
        </p:nvSpPr>
        <p:spPr>
          <a:xfrm>
            <a:off x="7262770" y="6483737"/>
            <a:ext cx="1683281" cy="276999"/>
          </a:xfrm>
          <a:prstGeom prst="rect">
            <a:avLst/>
          </a:prstGeom>
        </p:spPr>
        <p:txBody>
          <a:bodyPr wrap="none">
            <a:spAutoFit/>
          </a:bodyPr>
          <a:lstStyle/>
          <a:p>
            <a:r>
              <a:rPr lang="en-AU" baseline="-25000" dirty="0"/>
              <a:t>Copyright Christine Reid</a:t>
            </a:r>
          </a:p>
        </p:txBody>
      </p:sp>
    </p:spTree>
    <p:extLst>
      <p:ext uri="{BB962C8B-B14F-4D97-AF65-F5344CB8AC3E}">
        <p14:creationId xmlns:p14="http://schemas.microsoft.com/office/powerpoint/2010/main" val="226161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260648"/>
            <a:ext cx="6787307" cy="646331"/>
          </a:xfrm>
          <a:prstGeom prst="rect">
            <a:avLst/>
          </a:prstGeom>
        </p:spPr>
        <p:txBody>
          <a:bodyPr wrap="none">
            <a:spAutoFit/>
          </a:bodyPr>
          <a:lstStyle/>
          <a:p>
            <a:r>
              <a:rPr lang="en-AU"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Australian Curriculum - Geography</a:t>
            </a:r>
          </a:p>
        </p:txBody>
      </p:sp>
      <p:sp>
        <p:nvSpPr>
          <p:cNvPr id="3" name="Rectangle 2"/>
          <p:cNvSpPr/>
          <p:nvPr/>
        </p:nvSpPr>
        <p:spPr>
          <a:xfrm>
            <a:off x="963274" y="3476222"/>
            <a:ext cx="6777077" cy="3293209"/>
          </a:xfrm>
          <a:prstGeom prst="rect">
            <a:avLst/>
          </a:prstGeom>
        </p:spPr>
        <p:txBody>
          <a:bodyPr wrap="square">
            <a:spAutoFit/>
          </a:bodyPr>
          <a:lstStyle/>
          <a:p>
            <a:r>
              <a:rPr lang="en-AU"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Year 10</a:t>
            </a:r>
          </a:p>
          <a:p>
            <a:r>
              <a:rPr lang="en-AU" b="1" dirty="0"/>
              <a:t>Unit 1 – Environmental Change and Management</a:t>
            </a:r>
          </a:p>
          <a:p>
            <a:r>
              <a:rPr lang="en-AU" dirty="0"/>
              <a:t>Role in environmental management</a:t>
            </a:r>
          </a:p>
          <a:p>
            <a:r>
              <a:rPr lang="en-AU" dirty="0"/>
              <a:t>Models of sustainability that contribute to broader conservation practices</a:t>
            </a:r>
          </a:p>
          <a:p>
            <a:r>
              <a:rPr lang="en-AU" dirty="0"/>
              <a:t>Environmental changes</a:t>
            </a:r>
          </a:p>
          <a:p>
            <a:r>
              <a:rPr lang="en-AU" b="1" dirty="0"/>
              <a:t>Unit 2 – Geographies of Human Wellbeing</a:t>
            </a:r>
          </a:p>
          <a:p>
            <a:r>
              <a:rPr lang="en-AU" dirty="0"/>
              <a:t>The concept of human wellbeing</a:t>
            </a:r>
          </a:p>
          <a:p>
            <a:r>
              <a:rPr lang="en-AU" dirty="0"/>
              <a:t>Variations in human wellbeing</a:t>
            </a:r>
          </a:p>
          <a:p>
            <a:r>
              <a:rPr lang="en-AU" dirty="0"/>
              <a:t>Improving the wellbeing of remote Aboriginal and Torres Strait Islander communities.</a:t>
            </a:r>
          </a:p>
        </p:txBody>
      </p:sp>
      <p:sp>
        <p:nvSpPr>
          <p:cNvPr id="5" name="Rectangle 4"/>
          <p:cNvSpPr/>
          <p:nvPr/>
        </p:nvSpPr>
        <p:spPr>
          <a:xfrm>
            <a:off x="947977" y="1268760"/>
            <a:ext cx="7224423" cy="2185214"/>
          </a:xfrm>
          <a:prstGeom prst="rect">
            <a:avLst/>
          </a:prstGeom>
        </p:spPr>
        <p:txBody>
          <a:bodyPr wrap="square">
            <a:spAutoFit/>
          </a:bodyPr>
          <a:lstStyle/>
          <a:p>
            <a:r>
              <a:rPr lang="en-AU"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Year 9</a:t>
            </a:r>
          </a:p>
          <a:p>
            <a:r>
              <a:rPr lang="en-AU" dirty="0"/>
              <a:t>Comparing students’ perceptions and use of places and spaces in their local area, particularly at different times of day, including Indigenous and non-Indigenous peoples, and reflecting on the differences.</a:t>
            </a:r>
          </a:p>
          <a:p>
            <a:r>
              <a:rPr lang="en-AU" dirty="0"/>
              <a:t>Collecting quantitative and qualitative data using ethical research methods, including the use of protocols for consultation with Aboriginal and Torres Strait Islander communities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95000" y="4797152"/>
            <a:ext cx="2090702" cy="1389116"/>
          </a:xfrm>
          <a:prstGeom prst="rect">
            <a:avLst/>
          </a:prstGeom>
        </p:spPr>
      </p:pic>
      <p:sp>
        <p:nvSpPr>
          <p:cNvPr id="6" name="Rectangle 5"/>
          <p:cNvSpPr/>
          <p:nvPr/>
        </p:nvSpPr>
        <p:spPr>
          <a:xfrm>
            <a:off x="7398397" y="6492432"/>
            <a:ext cx="1683281" cy="276999"/>
          </a:xfrm>
          <a:prstGeom prst="rect">
            <a:avLst/>
          </a:prstGeom>
        </p:spPr>
        <p:txBody>
          <a:bodyPr wrap="none">
            <a:spAutoFit/>
          </a:bodyPr>
          <a:lstStyle/>
          <a:p>
            <a:r>
              <a:rPr lang="en-AU" baseline="-25000" dirty="0"/>
              <a:t>Copyright Christine Reid</a:t>
            </a:r>
          </a:p>
        </p:txBody>
      </p:sp>
    </p:spTree>
    <p:extLst>
      <p:ext uri="{BB962C8B-B14F-4D97-AF65-F5344CB8AC3E}">
        <p14:creationId xmlns:p14="http://schemas.microsoft.com/office/powerpoint/2010/main" val="1218724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7864" y="3068960"/>
            <a:ext cx="244827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a:solidFill>
                  <a:schemeClr val="tx2"/>
                </a:solidFill>
              </a:rPr>
              <a:t>AC: ENGLISH</a:t>
            </a:r>
          </a:p>
        </p:txBody>
      </p:sp>
      <p:sp>
        <p:nvSpPr>
          <p:cNvPr id="3" name="Rectangle 2"/>
          <p:cNvSpPr/>
          <p:nvPr/>
        </p:nvSpPr>
        <p:spPr>
          <a:xfrm>
            <a:off x="5247937" y="956926"/>
            <a:ext cx="3701654" cy="338554"/>
          </a:xfrm>
          <a:prstGeom prst="rect">
            <a:avLst/>
          </a:prstGeom>
        </p:spPr>
        <p:txBody>
          <a:bodyPr wrap="none">
            <a:spAutoFit/>
          </a:bodyPr>
          <a:lstStyle/>
          <a:p>
            <a:pPr algn="ctr"/>
            <a:r>
              <a:rPr lang="en-AU" sz="1600" dirty="0"/>
              <a:t>Texts with Indigenous themes, content</a:t>
            </a:r>
          </a:p>
        </p:txBody>
      </p:sp>
      <p:sp>
        <p:nvSpPr>
          <p:cNvPr id="4" name="Rectangle 3"/>
          <p:cNvSpPr/>
          <p:nvPr/>
        </p:nvSpPr>
        <p:spPr>
          <a:xfrm>
            <a:off x="1060730" y="510138"/>
            <a:ext cx="1744388" cy="338554"/>
          </a:xfrm>
          <a:prstGeom prst="rect">
            <a:avLst/>
          </a:prstGeom>
        </p:spPr>
        <p:txBody>
          <a:bodyPr wrap="none">
            <a:spAutoFit/>
          </a:bodyPr>
          <a:lstStyle/>
          <a:p>
            <a:r>
              <a:rPr lang="en-AU" sz="1600" dirty="0">
                <a:solidFill>
                  <a:srgbClr val="C00000"/>
                </a:solidFill>
              </a:rPr>
              <a:t>Dreaming stories</a:t>
            </a:r>
          </a:p>
        </p:txBody>
      </p:sp>
      <p:sp>
        <p:nvSpPr>
          <p:cNvPr id="5" name="Rectangle 4"/>
          <p:cNvSpPr/>
          <p:nvPr/>
        </p:nvSpPr>
        <p:spPr>
          <a:xfrm>
            <a:off x="1275880" y="721297"/>
            <a:ext cx="1955985" cy="370679"/>
          </a:xfrm>
          <a:prstGeom prst="rect">
            <a:avLst/>
          </a:prstGeom>
        </p:spPr>
        <p:txBody>
          <a:bodyPr wrap="square">
            <a:spAutoFit/>
          </a:bodyPr>
          <a:lstStyle/>
          <a:p>
            <a:pPr lvl="0">
              <a:lnSpc>
                <a:spcPts val="2400"/>
              </a:lnSpc>
              <a:spcBef>
                <a:spcPct val="0"/>
              </a:spcBef>
              <a:buClr>
                <a:schemeClr val="accent3"/>
              </a:buClr>
              <a:defRPr/>
            </a:pPr>
            <a:r>
              <a:rPr lang="en-AU" sz="1600" dirty="0"/>
              <a:t> Reading series</a:t>
            </a:r>
          </a:p>
        </p:txBody>
      </p:sp>
      <p:sp>
        <p:nvSpPr>
          <p:cNvPr id="10" name="Rectangle 9"/>
          <p:cNvSpPr/>
          <p:nvPr/>
        </p:nvSpPr>
        <p:spPr>
          <a:xfrm>
            <a:off x="6671733" y="5871687"/>
            <a:ext cx="2206907" cy="400110"/>
          </a:xfrm>
          <a:prstGeom prst="rect">
            <a:avLst/>
          </a:prstGeom>
        </p:spPr>
        <p:txBody>
          <a:bodyPr wrap="square">
            <a:spAutoFit/>
          </a:bodyPr>
          <a:lstStyle/>
          <a:p>
            <a:pPr lvl="0" algn="r">
              <a:lnSpc>
                <a:spcPts val="2400"/>
              </a:lnSpc>
              <a:spcBef>
                <a:spcPct val="0"/>
              </a:spcBef>
              <a:buClr>
                <a:schemeClr val="accent3"/>
              </a:buClr>
              <a:defRPr/>
            </a:pPr>
            <a:r>
              <a:rPr lang="en-AU" sz="1600" dirty="0">
                <a:solidFill>
                  <a:srgbClr val="C00000"/>
                </a:solidFill>
              </a:rPr>
              <a:t>Draw, label, role-play</a:t>
            </a:r>
          </a:p>
        </p:txBody>
      </p:sp>
      <p:sp>
        <p:nvSpPr>
          <p:cNvPr id="12" name="Rectangle 11"/>
          <p:cNvSpPr/>
          <p:nvPr/>
        </p:nvSpPr>
        <p:spPr>
          <a:xfrm>
            <a:off x="2350947" y="978803"/>
            <a:ext cx="774571" cy="370679"/>
          </a:xfrm>
          <a:prstGeom prst="rect">
            <a:avLst/>
          </a:prstGeom>
        </p:spPr>
        <p:txBody>
          <a:bodyPr wrap="none">
            <a:spAutoFit/>
          </a:bodyPr>
          <a:lstStyle/>
          <a:p>
            <a:pPr lvl="0">
              <a:lnSpc>
                <a:spcPts val="2400"/>
              </a:lnSpc>
              <a:spcBef>
                <a:spcPct val="0"/>
              </a:spcBef>
              <a:buClr>
                <a:schemeClr val="accent3"/>
              </a:buClr>
              <a:defRPr/>
            </a:pPr>
            <a:r>
              <a:rPr lang="en-AU" sz="1600" dirty="0">
                <a:solidFill>
                  <a:srgbClr val="C00000"/>
                </a:solidFill>
              </a:rPr>
              <a:t>Poetry</a:t>
            </a:r>
          </a:p>
        </p:txBody>
      </p:sp>
      <p:sp>
        <p:nvSpPr>
          <p:cNvPr id="15" name="Rectangle 14"/>
          <p:cNvSpPr/>
          <p:nvPr/>
        </p:nvSpPr>
        <p:spPr>
          <a:xfrm>
            <a:off x="6301101" y="3821435"/>
            <a:ext cx="2871474" cy="584775"/>
          </a:xfrm>
          <a:prstGeom prst="rect">
            <a:avLst/>
          </a:prstGeom>
        </p:spPr>
        <p:txBody>
          <a:bodyPr wrap="square">
            <a:spAutoFit/>
          </a:bodyPr>
          <a:lstStyle/>
          <a:p>
            <a:pPr>
              <a:spcAft>
                <a:spcPts val="300"/>
              </a:spcAft>
            </a:pPr>
            <a:r>
              <a:rPr lang="en-AU" sz="1600" dirty="0"/>
              <a:t>Create visual and multimodal representations of texts</a:t>
            </a:r>
          </a:p>
        </p:txBody>
      </p:sp>
      <p:cxnSp>
        <p:nvCxnSpPr>
          <p:cNvPr id="32" name="Curved Connector 31"/>
          <p:cNvCxnSpPr>
            <a:stCxn id="2" idx="0"/>
            <a:endCxn id="12" idx="2"/>
          </p:cNvCxnSpPr>
          <p:nvPr/>
        </p:nvCxnSpPr>
        <p:spPr>
          <a:xfrm rot="16200000" flipV="1">
            <a:off x="2795378" y="1292337"/>
            <a:ext cx="1719478" cy="1833767"/>
          </a:xfrm>
          <a:prstGeom prst="curvedConnector3">
            <a:avLst>
              <a:gd name="adj1" fmla="val 64444"/>
            </a:avLst>
          </a:prstGeom>
          <a:ln>
            <a:tailEnd type="arrow"/>
          </a:ln>
        </p:spPr>
        <p:style>
          <a:lnRef idx="1">
            <a:schemeClr val="accent4"/>
          </a:lnRef>
          <a:fillRef idx="0">
            <a:schemeClr val="accent4"/>
          </a:fillRef>
          <a:effectRef idx="0">
            <a:schemeClr val="accent4"/>
          </a:effectRef>
          <a:fontRef idx="minor">
            <a:schemeClr val="tx1"/>
          </a:fontRef>
        </p:style>
      </p:cxnSp>
      <p:cxnSp>
        <p:nvCxnSpPr>
          <p:cNvPr id="34" name="Curved Connector 33"/>
          <p:cNvCxnSpPr/>
          <p:nvPr/>
        </p:nvCxnSpPr>
        <p:spPr>
          <a:xfrm rot="16200000" flipH="1">
            <a:off x="4680011" y="4185085"/>
            <a:ext cx="2520284" cy="1440162"/>
          </a:xfrm>
          <a:prstGeom prst="curvedConnector3">
            <a:avLst>
              <a:gd name="adj1" fmla="val 37906"/>
            </a:avLst>
          </a:prstGeom>
          <a:ln>
            <a:tailEnd type="arrow"/>
          </a:ln>
        </p:spPr>
        <p:style>
          <a:lnRef idx="1">
            <a:schemeClr val="accent4"/>
          </a:lnRef>
          <a:fillRef idx="0">
            <a:schemeClr val="accent4"/>
          </a:fillRef>
          <a:effectRef idx="0">
            <a:schemeClr val="accent4"/>
          </a:effectRef>
          <a:fontRef idx="minor">
            <a:schemeClr val="tx1"/>
          </a:fontRef>
        </p:style>
      </p:cxnSp>
      <p:cxnSp>
        <p:nvCxnSpPr>
          <p:cNvPr id="38" name="Curved Connector 37"/>
          <p:cNvCxnSpPr/>
          <p:nvPr/>
        </p:nvCxnSpPr>
        <p:spPr>
          <a:xfrm rot="16200000" flipH="1">
            <a:off x="5688124" y="3681028"/>
            <a:ext cx="1296144" cy="1224136"/>
          </a:xfrm>
          <a:prstGeom prst="curvedConnector3">
            <a:avLst>
              <a:gd name="adj1" fmla="val 68372"/>
            </a:avLst>
          </a:prstGeom>
          <a:ln>
            <a:tailEnd type="arrow"/>
          </a:ln>
        </p:spPr>
        <p:style>
          <a:lnRef idx="1">
            <a:schemeClr val="accent4"/>
          </a:lnRef>
          <a:fillRef idx="0">
            <a:schemeClr val="accent4"/>
          </a:fillRef>
          <a:effectRef idx="0">
            <a:schemeClr val="accent4"/>
          </a:effectRef>
          <a:fontRef idx="minor">
            <a:schemeClr val="tx1"/>
          </a:fontRef>
        </p:style>
      </p:cxnSp>
      <p:cxnSp>
        <p:nvCxnSpPr>
          <p:cNvPr id="40" name="Curved Connector 39"/>
          <p:cNvCxnSpPr/>
          <p:nvPr/>
        </p:nvCxnSpPr>
        <p:spPr>
          <a:xfrm rot="5400000" flipH="1" flipV="1">
            <a:off x="4680011" y="2312877"/>
            <a:ext cx="1368154" cy="144016"/>
          </a:xfrm>
          <a:prstGeom prst="curvedConnector3">
            <a:avLst>
              <a:gd name="adj1" fmla="val 50000"/>
            </a:avLst>
          </a:prstGeom>
          <a:ln>
            <a:tailEnd type="arrow"/>
          </a:ln>
        </p:spPr>
        <p:style>
          <a:lnRef idx="1">
            <a:schemeClr val="accent4"/>
          </a:lnRef>
          <a:fillRef idx="0">
            <a:schemeClr val="accent4"/>
          </a:fillRef>
          <a:effectRef idx="0">
            <a:schemeClr val="accent4"/>
          </a:effectRef>
          <a:fontRef idx="minor">
            <a:schemeClr val="tx1"/>
          </a:fontRef>
        </p:style>
      </p:cxnSp>
      <p:cxnSp>
        <p:nvCxnSpPr>
          <p:cNvPr id="42" name="Curved Connector 41"/>
          <p:cNvCxnSpPr/>
          <p:nvPr/>
        </p:nvCxnSpPr>
        <p:spPr>
          <a:xfrm>
            <a:off x="5796136" y="3212976"/>
            <a:ext cx="864096" cy="576064"/>
          </a:xfrm>
          <a:prstGeom prst="curvedConnector3">
            <a:avLst>
              <a:gd name="adj1" fmla="val 50000"/>
            </a:avLst>
          </a:prstGeom>
          <a:ln>
            <a:tailEnd type="arrow"/>
          </a:ln>
        </p:spPr>
        <p:style>
          <a:lnRef idx="1">
            <a:schemeClr val="accent4"/>
          </a:lnRef>
          <a:fillRef idx="0">
            <a:schemeClr val="accent4"/>
          </a:fillRef>
          <a:effectRef idx="0">
            <a:schemeClr val="accent4"/>
          </a:effectRef>
          <a:fontRef idx="minor">
            <a:schemeClr val="tx1"/>
          </a:fontRef>
        </p:style>
      </p:cxnSp>
      <p:sp>
        <p:nvSpPr>
          <p:cNvPr id="36" name="Rectangle 35"/>
          <p:cNvSpPr/>
          <p:nvPr/>
        </p:nvSpPr>
        <p:spPr>
          <a:xfrm>
            <a:off x="6715056" y="3571875"/>
            <a:ext cx="1906291" cy="338554"/>
          </a:xfrm>
          <a:prstGeom prst="rect">
            <a:avLst/>
          </a:prstGeom>
        </p:spPr>
        <p:txBody>
          <a:bodyPr wrap="none">
            <a:spAutoFit/>
          </a:bodyPr>
          <a:lstStyle/>
          <a:p>
            <a:r>
              <a:rPr lang="en-AU" sz="1600" dirty="0">
                <a:solidFill>
                  <a:srgbClr val="C00000"/>
                </a:solidFill>
              </a:rPr>
              <a:t>View online stories</a:t>
            </a:r>
          </a:p>
        </p:txBody>
      </p:sp>
      <p:cxnSp>
        <p:nvCxnSpPr>
          <p:cNvPr id="43" name="Curved Connector 42"/>
          <p:cNvCxnSpPr/>
          <p:nvPr/>
        </p:nvCxnSpPr>
        <p:spPr>
          <a:xfrm rot="5400000">
            <a:off x="2699792" y="4005064"/>
            <a:ext cx="1944216" cy="1224136"/>
          </a:xfrm>
          <a:prstGeom prst="curvedConnector3">
            <a:avLst>
              <a:gd name="adj1" fmla="val 79885"/>
            </a:avLst>
          </a:prstGeom>
          <a:ln>
            <a:tailEnd type="arrow"/>
          </a:ln>
        </p:spPr>
        <p:style>
          <a:lnRef idx="1">
            <a:schemeClr val="accent4"/>
          </a:lnRef>
          <a:fillRef idx="0">
            <a:schemeClr val="accent4"/>
          </a:fillRef>
          <a:effectRef idx="0">
            <a:schemeClr val="accent4"/>
          </a:effectRef>
          <a:fontRef idx="minor">
            <a:schemeClr val="tx1"/>
          </a:fontRef>
        </p:style>
      </p:cxnSp>
      <p:cxnSp>
        <p:nvCxnSpPr>
          <p:cNvPr id="68" name="Curved Connector 67"/>
          <p:cNvCxnSpPr/>
          <p:nvPr/>
        </p:nvCxnSpPr>
        <p:spPr>
          <a:xfrm rot="16200000" flipV="1">
            <a:off x="2735796" y="2240868"/>
            <a:ext cx="864096" cy="792088"/>
          </a:xfrm>
          <a:prstGeom prst="curvedConnector3">
            <a:avLst>
              <a:gd name="adj1" fmla="val 65432"/>
            </a:avLst>
          </a:prstGeom>
          <a:ln>
            <a:tailEnd type="arrow"/>
          </a:ln>
        </p:spPr>
        <p:style>
          <a:lnRef idx="1">
            <a:schemeClr val="accent4"/>
          </a:lnRef>
          <a:fillRef idx="0">
            <a:schemeClr val="accent4"/>
          </a:fillRef>
          <a:effectRef idx="0">
            <a:schemeClr val="accent4"/>
          </a:effectRef>
          <a:fontRef idx="minor">
            <a:schemeClr val="tx1"/>
          </a:fontRef>
        </p:style>
      </p:cxnSp>
      <p:sp>
        <p:nvSpPr>
          <p:cNvPr id="69" name="Rectangle 68"/>
          <p:cNvSpPr/>
          <p:nvPr/>
        </p:nvSpPr>
        <p:spPr>
          <a:xfrm>
            <a:off x="77724" y="4015526"/>
            <a:ext cx="2896947" cy="333746"/>
          </a:xfrm>
          <a:prstGeom prst="rect">
            <a:avLst/>
          </a:prstGeom>
        </p:spPr>
        <p:txBody>
          <a:bodyPr wrap="none">
            <a:spAutoFit/>
          </a:bodyPr>
          <a:lstStyle/>
          <a:p>
            <a:pPr>
              <a:lnSpc>
                <a:spcPct val="105000"/>
              </a:lnSpc>
              <a:spcAft>
                <a:spcPts val="300"/>
              </a:spcAft>
            </a:pPr>
            <a:r>
              <a:rPr lang="en-AU" sz="1600" dirty="0">
                <a:solidFill>
                  <a:srgbClr val="C00000"/>
                </a:solidFill>
              </a:rPr>
              <a:t>Aboriginal languages, dialects</a:t>
            </a:r>
          </a:p>
        </p:txBody>
      </p:sp>
      <p:sp>
        <p:nvSpPr>
          <p:cNvPr id="73" name="Rectangle 72"/>
          <p:cNvSpPr/>
          <p:nvPr/>
        </p:nvSpPr>
        <p:spPr>
          <a:xfrm>
            <a:off x="37480" y="5508942"/>
            <a:ext cx="3725451" cy="592278"/>
          </a:xfrm>
          <a:prstGeom prst="rect">
            <a:avLst/>
          </a:prstGeom>
        </p:spPr>
        <p:txBody>
          <a:bodyPr wrap="square">
            <a:spAutoFit/>
          </a:bodyPr>
          <a:lstStyle/>
          <a:p>
            <a:pPr>
              <a:lnSpc>
                <a:spcPct val="105000"/>
              </a:lnSpc>
              <a:spcAft>
                <a:spcPts val="300"/>
              </a:spcAft>
            </a:pPr>
            <a:r>
              <a:rPr lang="en-AU" sz="1600" dirty="0">
                <a:solidFill>
                  <a:srgbClr val="C00000"/>
                </a:solidFill>
              </a:rPr>
              <a:t>Discuss deeper meanings, messages (the Law, behaviour…)</a:t>
            </a:r>
          </a:p>
        </p:txBody>
      </p:sp>
      <p:sp>
        <p:nvSpPr>
          <p:cNvPr id="74" name="Rectangle 73"/>
          <p:cNvSpPr/>
          <p:nvPr/>
        </p:nvSpPr>
        <p:spPr>
          <a:xfrm>
            <a:off x="61924" y="6091690"/>
            <a:ext cx="3998210" cy="338554"/>
          </a:xfrm>
          <a:prstGeom prst="rect">
            <a:avLst/>
          </a:prstGeom>
        </p:spPr>
        <p:txBody>
          <a:bodyPr wrap="none">
            <a:spAutoFit/>
          </a:bodyPr>
          <a:lstStyle/>
          <a:p>
            <a:pPr marL="4035425" lvl="0" indent="-4035425">
              <a:spcBef>
                <a:spcPts val="300"/>
              </a:spcBef>
              <a:spcAft>
                <a:spcPts val="600"/>
              </a:spcAft>
              <a:buClr>
                <a:schemeClr val="accent3"/>
              </a:buClr>
              <a:defRPr/>
            </a:pPr>
            <a:r>
              <a:rPr lang="en-AU" sz="1600" dirty="0"/>
              <a:t>Identify different kinds of communication</a:t>
            </a:r>
          </a:p>
        </p:txBody>
      </p:sp>
      <p:cxnSp>
        <p:nvCxnSpPr>
          <p:cNvPr id="100" name="Curved Connector 99"/>
          <p:cNvCxnSpPr>
            <a:stCxn id="2" idx="1"/>
          </p:cNvCxnSpPr>
          <p:nvPr/>
        </p:nvCxnSpPr>
        <p:spPr>
          <a:xfrm rot="10800000" flipV="1">
            <a:off x="1964268" y="3356992"/>
            <a:ext cx="1383597" cy="661852"/>
          </a:xfrm>
          <a:prstGeom prst="curvedConnector3">
            <a:avLst>
              <a:gd name="adj1" fmla="val 50000"/>
            </a:avLst>
          </a:prstGeom>
          <a:ln>
            <a:tailEnd type="arrow"/>
          </a:ln>
        </p:spPr>
        <p:style>
          <a:lnRef idx="1">
            <a:schemeClr val="accent4"/>
          </a:lnRef>
          <a:fillRef idx="0">
            <a:schemeClr val="accent4"/>
          </a:fillRef>
          <a:effectRef idx="0">
            <a:schemeClr val="accent4"/>
          </a:effectRef>
          <a:fontRef idx="minor">
            <a:schemeClr val="tx1"/>
          </a:fontRef>
        </p:style>
      </p:cxnSp>
      <p:sp>
        <p:nvSpPr>
          <p:cNvPr id="45" name="Rectangle 44"/>
          <p:cNvSpPr/>
          <p:nvPr/>
        </p:nvSpPr>
        <p:spPr>
          <a:xfrm>
            <a:off x="5922421" y="1232412"/>
            <a:ext cx="3289683" cy="350865"/>
          </a:xfrm>
          <a:prstGeom prst="rect">
            <a:avLst/>
          </a:prstGeom>
        </p:spPr>
        <p:txBody>
          <a:bodyPr wrap="square">
            <a:spAutoFit/>
          </a:bodyPr>
          <a:lstStyle/>
          <a:p>
            <a:pPr>
              <a:lnSpc>
                <a:spcPct val="105000"/>
              </a:lnSpc>
              <a:spcAft>
                <a:spcPts val="300"/>
              </a:spcAft>
            </a:pPr>
            <a:r>
              <a:rPr lang="en-AU" sz="1600" dirty="0">
                <a:solidFill>
                  <a:srgbClr val="C00000"/>
                </a:solidFill>
              </a:rPr>
              <a:t>Features of culture related to texts</a:t>
            </a:r>
          </a:p>
        </p:txBody>
      </p:sp>
      <p:sp>
        <p:nvSpPr>
          <p:cNvPr id="48" name="Rectangle 47"/>
          <p:cNvSpPr/>
          <p:nvPr/>
        </p:nvSpPr>
        <p:spPr>
          <a:xfrm>
            <a:off x="6804248" y="4293096"/>
            <a:ext cx="2339752" cy="338554"/>
          </a:xfrm>
          <a:prstGeom prst="rect">
            <a:avLst/>
          </a:prstGeom>
        </p:spPr>
        <p:txBody>
          <a:bodyPr wrap="square">
            <a:spAutoFit/>
          </a:bodyPr>
          <a:lstStyle/>
          <a:p>
            <a:r>
              <a:rPr lang="en-AU" sz="1600" dirty="0">
                <a:solidFill>
                  <a:srgbClr val="C00000"/>
                </a:solidFill>
              </a:rPr>
              <a:t>Use digital technologies</a:t>
            </a:r>
          </a:p>
        </p:txBody>
      </p:sp>
      <p:sp>
        <p:nvSpPr>
          <p:cNvPr id="49" name="Rectangle 48"/>
          <p:cNvSpPr/>
          <p:nvPr/>
        </p:nvSpPr>
        <p:spPr>
          <a:xfrm>
            <a:off x="5588450" y="1697736"/>
            <a:ext cx="3650850" cy="350865"/>
          </a:xfrm>
          <a:prstGeom prst="rect">
            <a:avLst/>
          </a:prstGeom>
        </p:spPr>
        <p:txBody>
          <a:bodyPr wrap="square">
            <a:spAutoFit/>
          </a:bodyPr>
          <a:lstStyle/>
          <a:p>
            <a:pPr>
              <a:lnSpc>
                <a:spcPct val="105000"/>
              </a:lnSpc>
              <a:spcAft>
                <a:spcPts val="300"/>
              </a:spcAft>
            </a:pPr>
            <a:r>
              <a:rPr lang="en-AU" sz="1600" dirty="0">
                <a:solidFill>
                  <a:srgbClr val="C00000"/>
                </a:solidFill>
              </a:rPr>
              <a:t>Compare texts from different cultures</a:t>
            </a:r>
          </a:p>
        </p:txBody>
      </p:sp>
      <p:sp>
        <p:nvSpPr>
          <p:cNvPr id="51" name="Rectangle 50"/>
          <p:cNvSpPr/>
          <p:nvPr/>
        </p:nvSpPr>
        <p:spPr>
          <a:xfrm>
            <a:off x="6276622" y="6140506"/>
            <a:ext cx="2833368" cy="609398"/>
          </a:xfrm>
          <a:prstGeom prst="rect">
            <a:avLst/>
          </a:prstGeom>
        </p:spPr>
        <p:txBody>
          <a:bodyPr wrap="square">
            <a:spAutoFit/>
          </a:bodyPr>
          <a:lstStyle/>
          <a:p>
            <a:pPr algn="r">
              <a:lnSpc>
                <a:spcPct val="105000"/>
              </a:lnSpc>
              <a:spcAft>
                <a:spcPts val="300"/>
              </a:spcAft>
            </a:pPr>
            <a:r>
              <a:rPr lang="en-AU" sz="1600" dirty="0"/>
              <a:t>Explore performance poetry, chants and songs</a:t>
            </a:r>
          </a:p>
        </p:txBody>
      </p:sp>
      <p:sp>
        <p:nvSpPr>
          <p:cNvPr id="53" name="Rectangle 52"/>
          <p:cNvSpPr/>
          <p:nvPr/>
        </p:nvSpPr>
        <p:spPr>
          <a:xfrm>
            <a:off x="61168" y="6397259"/>
            <a:ext cx="2069797" cy="338554"/>
          </a:xfrm>
          <a:prstGeom prst="rect">
            <a:avLst/>
          </a:prstGeom>
        </p:spPr>
        <p:txBody>
          <a:bodyPr wrap="none">
            <a:spAutoFit/>
          </a:bodyPr>
          <a:lstStyle/>
          <a:p>
            <a:r>
              <a:rPr lang="en-AU" sz="1600" dirty="0">
                <a:solidFill>
                  <a:srgbClr val="C00000"/>
                </a:solidFill>
              </a:rPr>
              <a:t>Explore iconography</a:t>
            </a:r>
          </a:p>
        </p:txBody>
      </p:sp>
      <p:sp>
        <p:nvSpPr>
          <p:cNvPr id="54" name="Rectangle 53"/>
          <p:cNvSpPr/>
          <p:nvPr/>
        </p:nvSpPr>
        <p:spPr>
          <a:xfrm>
            <a:off x="-38294" y="4283725"/>
            <a:ext cx="4163074" cy="584775"/>
          </a:xfrm>
          <a:prstGeom prst="rect">
            <a:avLst/>
          </a:prstGeom>
        </p:spPr>
        <p:txBody>
          <a:bodyPr wrap="square">
            <a:spAutoFit/>
          </a:bodyPr>
          <a:lstStyle/>
          <a:p>
            <a:r>
              <a:rPr lang="en-AU" sz="1600" dirty="0"/>
              <a:t>Identify words derived from Indigenous languages</a:t>
            </a:r>
          </a:p>
        </p:txBody>
      </p:sp>
      <p:sp>
        <p:nvSpPr>
          <p:cNvPr id="63" name="Rectangle 62"/>
          <p:cNvSpPr/>
          <p:nvPr/>
        </p:nvSpPr>
        <p:spPr>
          <a:xfrm>
            <a:off x="5402621" y="1446858"/>
            <a:ext cx="3604675" cy="338554"/>
          </a:xfrm>
          <a:prstGeom prst="rect">
            <a:avLst/>
          </a:prstGeom>
        </p:spPr>
        <p:txBody>
          <a:bodyPr wrap="square">
            <a:spAutoFit/>
          </a:bodyPr>
          <a:lstStyle/>
          <a:p>
            <a:r>
              <a:rPr lang="en-AU" sz="1600" dirty="0"/>
              <a:t>Examine narrative voice/view in texts</a:t>
            </a:r>
          </a:p>
        </p:txBody>
      </p:sp>
      <p:sp>
        <p:nvSpPr>
          <p:cNvPr id="64" name="Rectangle 63"/>
          <p:cNvSpPr/>
          <p:nvPr/>
        </p:nvSpPr>
        <p:spPr>
          <a:xfrm>
            <a:off x="84100" y="1824679"/>
            <a:ext cx="3302567" cy="1126462"/>
          </a:xfrm>
          <a:prstGeom prst="rect">
            <a:avLst/>
          </a:prstGeom>
        </p:spPr>
        <p:txBody>
          <a:bodyPr wrap="square">
            <a:spAutoFit/>
          </a:bodyPr>
          <a:lstStyle/>
          <a:p>
            <a:pPr>
              <a:lnSpc>
                <a:spcPct val="105000"/>
              </a:lnSpc>
              <a:spcAft>
                <a:spcPts val="300"/>
              </a:spcAft>
            </a:pPr>
            <a:r>
              <a:rPr lang="en-AU" sz="1600" dirty="0"/>
              <a:t>Build knowledge, understanding and skills in relation to the history, culture, and literary heritage of Indigenous peoples</a:t>
            </a:r>
          </a:p>
        </p:txBody>
      </p:sp>
      <p:sp>
        <p:nvSpPr>
          <p:cNvPr id="79" name="Rectangle 78"/>
          <p:cNvSpPr/>
          <p:nvPr/>
        </p:nvSpPr>
        <p:spPr>
          <a:xfrm>
            <a:off x="5698282" y="1993389"/>
            <a:ext cx="3438526" cy="528350"/>
          </a:xfrm>
          <a:prstGeom prst="rect">
            <a:avLst/>
          </a:prstGeom>
        </p:spPr>
        <p:txBody>
          <a:bodyPr wrap="square">
            <a:spAutoFit/>
          </a:bodyPr>
          <a:lstStyle/>
          <a:p>
            <a:pPr>
              <a:lnSpc>
                <a:spcPts val="1700"/>
              </a:lnSpc>
            </a:pPr>
            <a:r>
              <a:rPr lang="en-AU" sz="1600" dirty="0"/>
              <a:t>Identify diversity of lifestyle/culture (remote, urban) as reflected in texts</a:t>
            </a:r>
          </a:p>
        </p:txBody>
      </p:sp>
      <p:sp>
        <p:nvSpPr>
          <p:cNvPr id="85" name="Rectangle 84"/>
          <p:cNvSpPr/>
          <p:nvPr/>
        </p:nvSpPr>
        <p:spPr>
          <a:xfrm>
            <a:off x="6643134" y="4869160"/>
            <a:ext cx="2500866" cy="830997"/>
          </a:xfrm>
          <a:prstGeom prst="rect">
            <a:avLst/>
          </a:prstGeom>
        </p:spPr>
        <p:txBody>
          <a:bodyPr wrap="square">
            <a:spAutoFit/>
          </a:bodyPr>
          <a:lstStyle/>
          <a:p>
            <a:r>
              <a:rPr lang="en-AU" sz="1600" dirty="0"/>
              <a:t>Word lists, genre writing, posters, reports, debates, films, documentaries . . .</a:t>
            </a:r>
          </a:p>
        </p:txBody>
      </p:sp>
      <p:pic>
        <p:nvPicPr>
          <p:cNvPr id="120" name="Picture 8" descr="Writing%2520Center">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60730" y="4765521"/>
            <a:ext cx="1633055" cy="762165"/>
          </a:xfrm>
          <a:prstGeom prst="rect">
            <a:avLst/>
          </a:prstGeom>
          <a:noFill/>
          <a:ln w="9525">
            <a:noFill/>
            <a:miter lim="800000"/>
            <a:headEnd/>
            <a:tailEnd/>
          </a:ln>
        </p:spPr>
      </p:pic>
      <p:pic>
        <p:nvPicPr>
          <p:cNvPr id="121" name="Picture 2" descr="http://t0.gstatic.com/images?q=tbn:ANd9GcRO6we_DMfVK5dmK_UHWi1B0yH0z7m3xbhIru6QQnAqnEh0qe6QYw"/>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80312" y="2641104"/>
            <a:ext cx="1128887" cy="904817"/>
          </a:xfrm>
          <a:prstGeom prst="rect">
            <a:avLst/>
          </a:prstGeom>
          <a:noFill/>
          <a:ln w="9525">
            <a:noFill/>
            <a:miter lim="800000"/>
            <a:headEnd/>
            <a:tailEnd/>
          </a:ln>
        </p:spPr>
      </p:pic>
      <p:pic>
        <p:nvPicPr>
          <p:cNvPr id="122" name="Picture 4" descr="http://www.lagunabaypublishing.com/admin/userfiles/image/Yarning%20Strong/More%20Than%20Just%20cover.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113432" y="5568126"/>
            <a:ext cx="996365" cy="1244174"/>
          </a:xfrm>
          <a:prstGeom prst="rect">
            <a:avLst/>
          </a:prstGeom>
          <a:noFill/>
        </p:spPr>
      </p:pic>
      <p:pic>
        <p:nvPicPr>
          <p:cNvPr id="123" name="Picture 28" descr="msoD743C"/>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79512" y="496555"/>
            <a:ext cx="780489" cy="1095178"/>
          </a:xfrm>
          <a:prstGeom prst="rect">
            <a:avLst/>
          </a:prstGeom>
          <a:noFill/>
          <a:ln w="9525">
            <a:noFill/>
            <a:miter lim="800000"/>
            <a:headEnd/>
            <a:tailEnd/>
          </a:ln>
        </p:spPr>
      </p:pic>
      <p:pic>
        <p:nvPicPr>
          <p:cNvPr id="134" name="Picture 7" descr="Rabbit Proof Fence Poster - Click to View Extra Large Image">
            <a:hlinkClick r:id="rId8"/>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174917" y="5483366"/>
            <a:ext cx="954950" cy="1267172"/>
          </a:xfrm>
          <a:prstGeom prst="rect">
            <a:avLst/>
          </a:prstGeom>
          <a:noFill/>
          <a:ln w="9525">
            <a:noFill/>
            <a:miter lim="800000"/>
            <a:headEnd/>
            <a:tailEnd/>
          </a:ln>
        </p:spPr>
      </p:pic>
      <p:pic>
        <p:nvPicPr>
          <p:cNvPr id="136" name="Picture 13" descr="anna"/>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600494" y="702069"/>
            <a:ext cx="1187530" cy="853955"/>
          </a:xfrm>
          <a:prstGeom prst="rect">
            <a:avLst/>
          </a:prstGeom>
          <a:noFill/>
          <a:ln w="9525">
            <a:noFill/>
            <a:miter lim="800000"/>
            <a:headEnd/>
            <a:tailEnd/>
          </a:ln>
        </p:spPr>
      </p:pic>
      <p:pic>
        <p:nvPicPr>
          <p:cNvPr id="137" name="Picture 4" descr="cov_fishing_med"/>
          <p:cNvPicPr>
            <a:picLocks noChangeAspect="1" noChangeArrowheads="1"/>
          </p:cNvPicPr>
          <p:nvPr/>
        </p:nvPicPr>
        <p:blipFill>
          <a:blip r:embed="rId11" cstate="email">
            <a:lum bright="6000" contrast="6000"/>
            <a:extLst>
              <a:ext uri="{28A0092B-C50C-407E-A947-70E740481C1C}">
                <a14:useLocalDpi xmlns:a14="http://schemas.microsoft.com/office/drawing/2010/main"/>
              </a:ext>
            </a:extLst>
          </a:blip>
          <a:srcRect l="2803" t="1509" r="3349" b="5974"/>
          <a:stretch>
            <a:fillRect/>
          </a:stretch>
        </p:blipFill>
        <p:spPr bwMode="auto">
          <a:xfrm>
            <a:off x="590966" y="2997035"/>
            <a:ext cx="1023345" cy="936382"/>
          </a:xfrm>
          <a:prstGeom prst="rect">
            <a:avLst/>
          </a:prstGeom>
          <a:noFill/>
          <a:ln w="9525">
            <a:noFill/>
            <a:miter lim="800000"/>
            <a:headEnd/>
            <a:tailEnd/>
          </a:ln>
        </p:spPr>
      </p:pic>
      <p:pic>
        <p:nvPicPr>
          <p:cNvPr id="143" name="Picture 2" descr="Indigenous Newslines January–March 2011 ">
            <a:hlinkClick r:id="rId12"/>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4665381" y="4461225"/>
            <a:ext cx="823049" cy="1066671"/>
          </a:xfrm>
          <a:prstGeom prst="rect">
            <a:avLst/>
          </a:prstGeom>
          <a:noFill/>
        </p:spPr>
      </p:pic>
    </p:spTree>
    <p:extLst>
      <p:ext uri="{BB962C8B-B14F-4D97-AF65-F5344CB8AC3E}">
        <p14:creationId xmlns:p14="http://schemas.microsoft.com/office/powerpoint/2010/main" val="508982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yolngu.net/Copy%20of%20Aus_map_covered_text_lined.jpg"/>
          <p:cNvPicPr>
            <a:picLocks noChangeAspect="1" noChangeArrowheads="1"/>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777875" y="12700"/>
            <a:ext cx="7526338" cy="684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4"/>
          <p:cNvSpPr txBox="1">
            <a:spLocks noChangeArrowheads="1"/>
          </p:cNvSpPr>
          <p:nvPr/>
        </p:nvSpPr>
        <p:spPr bwMode="auto">
          <a:xfrm>
            <a:off x="2051050" y="6092825"/>
            <a:ext cx="2881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b="1">
                <a:solidFill>
                  <a:schemeClr val="bg1"/>
                </a:solidFill>
              </a:rPr>
              <a:t>Aboriginal Australia Map</a:t>
            </a:r>
          </a:p>
        </p:txBody>
      </p:sp>
      <p:sp>
        <p:nvSpPr>
          <p:cNvPr id="2" name="Rectangle 1"/>
          <p:cNvSpPr/>
          <p:nvPr/>
        </p:nvSpPr>
        <p:spPr>
          <a:xfrm>
            <a:off x="7308304" y="6547194"/>
            <a:ext cx="1683281" cy="276999"/>
          </a:xfrm>
          <a:prstGeom prst="rect">
            <a:avLst/>
          </a:prstGeom>
        </p:spPr>
        <p:txBody>
          <a:bodyPr wrap="none">
            <a:spAutoFit/>
          </a:bodyPr>
          <a:lstStyle/>
          <a:p>
            <a:r>
              <a:rPr lang="en-AU" baseline="-25000" dirty="0"/>
              <a:t>Copyright Christine Reid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260648"/>
            <a:ext cx="6696744" cy="646331"/>
          </a:xfrm>
          <a:prstGeom prst="rect">
            <a:avLst/>
          </a:prstGeom>
          <a:noFill/>
        </p:spPr>
        <p:txBody>
          <a:bodyPr wrap="square" rtlCol="0">
            <a:spAutoFit/>
          </a:bodyPr>
          <a:lstStyle/>
          <a:p>
            <a:r>
              <a:rPr lang="en-AU"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Australian Curriculum - English</a:t>
            </a:r>
          </a:p>
        </p:txBody>
      </p:sp>
      <p:sp>
        <p:nvSpPr>
          <p:cNvPr id="3" name="TextBox 2"/>
          <p:cNvSpPr txBox="1"/>
          <p:nvPr/>
        </p:nvSpPr>
        <p:spPr>
          <a:xfrm>
            <a:off x="467544" y="980728"/>
            <a:ext cx="8280920" cy="2462213"/>
          </a:xfrm>
          <a:prstGeom prst="rect">
            <a:avLst/>
          </a:prstGeom>
          <a:noFill/>
        </p:spPr>
        <p:txBody>
          <a:bodyPr wrap="square" rtlCol="0">
            <a:spAutoFit/>
          </a:bodyPr>
          <a:lstStyle/>
          <a:p>
            <a:r>
              <a:rPr lang="en-AU"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Foundation</a:t>
            </a:r>
          </a:p>
          <a:p>
            <a:r>
              <a:rPr lang="en-AU" dirty="0"/>
              <a:t>Different languages exist in the community</a:t>
            </a:r>
          </a:p>
          <a:p>
            <a:r>
              <a:rPr lang="en-AU" dirty="0"/>
              <a:t>Some texts include Aboriginal and Torres Strait Islander languages</a:t>
            </a:r>
          </a:p>
          <a:p>
            <a:r>
              <a:rPr lang="en-AU" dirty="0"/>
              <a:t>Story tellers are in all cultures</a:t>
            </a:r>
          </a:p>
          <a:p>
            <a:r>
              <a:rPr lang="en-AU" dirty="0"/>
              <a:t>View online stories by Aboriginal and Torres Strait Islander story tellers</a:t>
            </a:r>
          </a:p>
          <a:p>
            <a:r>
              <a:rPr lang="en-AU" dirty="0"/>
              <a:t>Engage with texts from Aboriginal and Torres Strait Islander culture</a:t>
            </a:r>
          </a:p>
          <a:p>
            <a:r>
              <a:rPr lang="en-AU" dirty="0"/>
              <a:t>Recognise cultural patterns in stories</a:t>
            </a:r>
          </a:p>
          <a:p>
            <a:r>
              <a:rPr lang="en-AU" dirty="0"/>
              <a:t>Recount narrative texts</a:t>
            </a:r>
          </a:p>
        </p:txBody>
      </p:sp>
      <p:sp>
        <p:nvSpPr>
          <p:cNvPr id="4" name="TextBox 3"/>
          <p:cNvSpPr txBox="1"/>
          <p:nvPr/>
        </p:nvSpPr>
        <p:spPr>
          <a:xfrm>
            <a:off x="539552" y="3573016"/>
            <a:ext cx="8280920" cy="2185214"/>
          </a:xfrm>
          <a:prstGeom prst="rect">
            <a:avLst/>
          </a:prstGeom>
          <a:noFill/>
        </p:spPr>
        <p:txBody>
          <a:bodyPr wrap="square" rtlCol="0">
            <a:spAutoFit/>
          </a:bodyPr>
          <a:lstStyle/>
          <a:p>
            <a:r>
              <a:rPr lang="en-AU"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Year 1</a:t>
            </a:r>
          </a:p>
          <a:p>
            <a:r>
              <a:rPr lang="en-AU" dirty="0"/>
              <a:t>Compare texts from different cultures</a:t>
            </a:r>
          </a:p>
          <a:p>
            <a:r>
              <a:rPr lang="en-AU" dirty="0"/>
              <a:t>Identify character features</a:t>
            </a:r>
          </a:p>
          <a:p>
            <a:r>
              <a:rPr lang="en-AU" dirty="0"/>
              <a:t>Explore performance poetry, chants and songs</a:t>
            </a:r>
          </a:p>
          <a:p>
            <a:r>
              <a:rPr lang="en-AU" dirty="0"/>
              <a:t>Create visual and multimodal representations of texts</a:t>
            </a:r>
          </a:p>
          <a:p>
            <a:r>
              <a:rPr lang="en-AU" dirty="0"/>
              <a:t>Use digital technologies</a:t>
            </a:r>
          </a:p>
          <a:p>
            <a:r>
              <a:rPr lang="en-AU" dirty="0"/>
              <a:t>Explore meanings and teachings of Dreaming stories.</a:t>
            </a:r>
          </a:p>
        </p:txBody>
      </p:sp>
      <p:pic>
        <p:nvPicPr>
          <p:cNvPr id="5" name="Picture 28" descr="msoD743C"/>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40352" y="3901689"/>
            <a:ext cx="1008112" cy="1414577"/>
          </a:xfrm>
          <a:prstGeom prst="rect">
            <a:avLst/>
          </a:prstGeom>
          <a:noFill/>
          <a:ln w="9525">
            <a:noFill/>
            <a:miter lim="800000"/>
            <a:headEnd/>
            <a:tailEnd/>
          </a:ln>
        </p:spPr>
      </p:pic>
      <p:pic>
        <p:nvPicPr>
          <p:cNvPr id="1028" name="Picture 4" descr="http://ts2.mm.bing.net/th?id=JN.z%2biRKR7h0wYkZa0HCyehYw&amp;w=94&amp;h=143&amp;c=7&amp;rs=1&amp;qlt=90&amp;o=4&amp;pid=1.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82920" y="1220023"/>
            <a:ext cx="993535" cy="15114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3" descr="ann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47780" y="3047734"/>
            <a:ext cx="1731830" cy="1245362"/>
          </a:xfrm>
          <a:prstGeom prst="rect">
            <a:avLst/>
          </a:prstGeom>
          <a:noFill/>
          <a:ln w="9525">
            <a:noFill/>
            <a:miter lim="800000"/>
            <a:headEnd/>
            <a:tailEnd/>
          </a:ln>
        </p:spPr>
      </p:pic>
      <p:sp>
        <p:nvSpPr>
          <p:cNvPr id="6" name="Rectangle 5"/>
          <p:cNvSpPr/>
          <p:nvPr/>
        </p:nvSpPr>
        <p:spPr>
          <a:xfrm>
            <a:off x="7137191" y="6453336"/>
            <a:ext cx="1683281" cy="276999"/>
          </a:xfrm>
          <a:prstGeom prst="rect">
            <a:avLst/>
          </a:prstGeom>
        </p:spPr>
        <p:txBody>
          <a:bodyPr wrap="none">
            <a:spAutoFit/>
          </a:bodyPr>
          <a:lstStyle/>
          <a:p>
            <a:r>
              <a:rPr lang="en-AU" baseline="-25000" dirty="0"/>
              <a:t>Copyright Christine Reid</a:t>
            </a:r>
          </a:p>
        </p:txBody>
      </p:sp>
    </p:spTree>
    <p:extLst>
      <p:ext uri="{BB962C8B-B14F-4D97-AF65-F5344CB8AC3E}">
        <p14:creationId xmlns:p14="http://schemas.microsoft.com/office/powerpoint/2010/main" val="54912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332656"/>
            <a:ext cx="7056784" cy="646331"/>
          </a:xfrm>
          <a:prstGeom prst="rect">
            <a:avLst/>
          </a:prstGeom>
        </p:spPr>
        <p:txBody>
          <a:bodyPr wrap="square">
            <a:spAutoFit/>
          </a:bodyPr>
          <a:lstStyle/>
          <a:p>
            <a:r>
              <a:rPr lang="en-AU"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Australian Curriculum - English</a:t>
            </a:r>
          </a:p>
        </p:txBody>
      </p:sp>
      <p:sp>
        <p:nvSpPr>
          <p:cNvPr id="3" name="TextBox 2"/>
          <p:cNvSpPr txBox="1"/>
          <p:nvPr/>
        </p:nvSpPr>
        <p:spPr>
          <a:xfrm>
            <a:off x="323528" y="1196752"/>
            <a:ext cx="8280920" cy="2462213"/>
          </a:xfrm>
          <a:prstGeom prst="rect">
            <a:avLst/>
          </a:prstGeom>
          <a:noFill/>
        </p:spPr>
        <p:txBody>
          <a:bodyPr wrap="square" rtlCol="0">
            <a:spAutoFit/>
          </a:bodyPr>
          <a:lstStyle/>
          <a:p>
            <a:r>
              <a:rPr lang="en-AU"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Year 2</a:t>
            </a:r>
          </a:p>
          <a:p>
            <a:r>
              <a:rPr lang="en-AU" dirty="0"/>
              <a:t>Identify different kinds of communication</a:t>
            </a:r>
          </a:p>
          <a:p>
            <a:r>
              <a:rPr lang="en-AU" dirty="0"/>
              <a:t>Explore iconography</a:t>
            </a:r>
          </a:p>
          <a:p>
            <a:r>
              <a:rPr lang="en-AU" dirty="0"/>
              <a:t>Dreaming stories</a:t>
            </a:r>
          </a:p>
          <a:p>
            <a:pPr marL="285750" indent="-285750">
              <a:buFont typeface="Arial" panose="020B0604020202020204" pitchFamily="34" charset="0"/>
              <a:buChar char="•"/>
            </a:pPr>
            <a:r>
              <a:rPr lang="en-AU" dirty="0"/>
              <a:t>Moral features</a:t>
            </a:r>
          </a:p>
          <a:p>
            <a:pPr marL="285750" indent="-285750">
              <a:buFont typeface="Arial" panose="020B0604020202020204" pitchFamily="34" charset="0"/>
              <a:buChar char="•"/>
            </a:pPr>
            <a:r>
              <a:rPr lang="en-AU" dirty="0"/>
              <a:t>Physical features of landscape</a:t>
            </a:r>
          </a:p>
          <a:p>
            <a:pPr marL="285750" indent="-285750">
              <a:buFont typeface="Arial" panose="020B0604020202020204" pitchFamily="34" charset="0"/>
              <a:buChar char="•"/>
            </a:pPr>
            <a:r>
              <a:rPr lang="en-AU" dirty="0"/>
              <a:t>Online</a:t>
            </a:r>
          </a:p>
          <a:p>
            <a:pPr marL="285750" indent="-285750">
              <a:buFont typeface="Arial" panose="020B0604020202020204" pitchFamily="34" charset="0"/>
              <a:buChar char="•"/>
            </a:pPr>
            <a:r>
              <a:rPr lang="en-AU" dirty="0"/>
              <a:t>Compare stores from different Aboriginal cultures.</a:t>
            </a:r>
          </a:p>
        </p:txBody>
      </p:sp>
      <p:sp>
        <p:nvSpPr>
          <p:cNvPr id="4" name="TextBox 3"/>
          <p:cNvSpPr txBox="1"/>
          <p:nvPr/>
        </p:nvSpPr>
        <p:spPr>
          <a:xfrm>
            <a:off x="323528" y="3573016"/>
            <a:ext cx="8208912" cy="1631216"/>
          </a:xfrm>
          <a:prstGeom prst="rect">
            <a:avLst/>
          </a:prstGeom>
          <a:noFill/>
        </p:spPr>
        <p:txBody>
          <a:bodyPr wrap="square" rtlCol="0">
            <a:spAutoFit/>
          </a:bodyPr>
          <a:lstStyle/>
          <a:p>
            <a:r>
              <a:rPr lang="en-AU"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Year 3</a:t>
            </a:r>
          </a:p>
          <a:p>
            <a:r>
              <a:rPr lang="en-AU" dirty="0"/>
              <a:t>Tests with Aboriginal or Torres Strait Islander children as central characters</a:t>
            </a:r>
          </a:p>
          <a:p>
            <a:r>
              <a:rPr lang="en-AU" dirty="0"/>
              <a:t>Same stories different cultures</a:t>
            </a:r>
          </a:p>
          <a:p>
            <a:r>
              <a:rPr lang="en-AU" dirty="0"/>
              <a:t>Create visual and multimodal texts based on Aboriginal and Torres Strait Islander literature.</a:t>
            </a:r>
          </a:p>
        </p:txBody>
      </p:sp>
      <p:sp>
        <p:nvSpPr>
          <p:cNvPr id="5" name="TextBox 4"/>
          <p:cNvSpPr txBox="1"/>
          <p:nvPr/>
        </p:nvSpPr>
        <p:spPr>
          <a:xfrm>
            <a:off x="323528" y="5445224"/>
            <a:ext cx="8064896" cy="1077218"/>
          </a:xfrm>
          <a:prstGeom prst="rect">
            <a:avLst/>
          </a:prstGeom>
          <a:noFill/>
        </p:spPr>
        <p:txBody>
          <a:bodyPr wrap="square" rtlCol="0">
            <a:spAutoFit/>
          </a:bodyPr>
          <a:lstStyle/>
          <a:p>
            <a:r>
              <a:rPr lang="en-AU"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Year 4</a:t>
            </a:r>
          </a:p>
          <a:p>
            <a:pPr lvl="0"/>
            <a:r>
              <a:rPr lang="en-AU" dirty="0"/>
              <a:t>Identifying words used in Standard Australian English that are derived from other languages, including Aboriginal and Torres Strait Islander languages.</a:t>
            </a:r>
            <a:endParaRPr lang="en-AU"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86109" y="1196752"/>
            <a:ext cx="3047853" cy="2023965"/>
          </a:xfrm>
          <a:prstGeom prst="rect">
            <a:avLst/>
          </a:prstGeom>
        </p:spPr>
      </p:pic>
      <p:sp>
        <p:nvSpPr>
          <p:cNvPr id="7" name="Rectangle 6"/>
          <p:cNvSpPr/>
          <p:nvPr/>
        </p:nvSpPr>
        <p:spPr>
          <a:xfrm>
            <a:off x="7110035" y="6522442"/>
            <a:ext cx="1683281" cy="276999"/>
          </a:xfrm>
          <a:prstGeom prst="rect">
            <a:avLst/>
          </a:prstGeom>
        </p:spPr>
        <p:txBody>
          <a:bodyPr wrap="none">
            <a:spAutoFit/>
          </a:bodyPr>
          <a:lstStyle/>
          <a:p>
            <a:r>
              <a:rPr lang="en-AU" baseline="-25000" dirty="0"/>
              <a:t>Copyright Christine Reid</a:t>
            </a:r>
          </a:p>
        </p:txBody>
      </p:sp>
    </p:spTree>
    <p:extLst>
      <p:ext uri="{BB962C8B-B14F-4D97-AF65-F5344CB8AC3E}">
        <p14:creationId xmlns:p14="http://schemas.microsoft.com/office/powerpoint/2010/main" val="838198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3728" y="160477"/>
            <a:ext cx="5395195" cy="584775"/>
          </a:xfrm>
          <a:prstGeom prst="rect">
            <a:avLst/>
          </a:prstGeom>
        </p:spPr>
        <p:txBody>
          <a:bodyPr wrap="none">
            <a:spAutoFit/>
          </a:bodyPr>
          <a:lstStyle/>
          <a:p>
            <a:r>
              <a:rPr lang="en-AU"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Australian Curriculum - English</a:t>
            </a:r>
          </a:p>
        </p:txBody>
      </p:sp>
      <p:sp>
        <p:nvSpPr>
          <p:cNvPr id="3" name="TextBox 2"/>
          <p:cNvSpPr txBox="1"/>
          <p:nvPr/>
        </p:nvSpPr>
        <p:spPr>
          <a:xfrm>
            <a:off x="611560" y="836712"/>
            <a:ext cx="8208912" cy="1631216"/>
          </a:xfrm>
          <a:prstGeom prst="rect">
            <a:avLst/>
          </a:prstGeom>
          <a:noFill/>
        </p:spPr>
        <p:txBody>
          <a:bodyPr wrap="square" rtlCol="0">
            <a:spAutoFit/>
          </a:bodyPr>
          <a:lstStyle/>
          <a:p>
            <a:r>
              <a:rPr lang="en-AU"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Year 5</a:t>
            </a:r>
          </a:p>
          <a:p>
            <a:r>
              <a:rPr lang="en-AU" dirty="0"/>
              <a:t>Visuals, symbolic elements, dialogue and character descriptions convey information about culture</a:t>
            </a:r>
          </a:p>
          <a:p>
            <a:r>
              <a:rPr lang="en-AU" dirty="0"/>
              <a:t>Identify the variability within cultural contexts in literary texts e.g. urban and remote</a:t>
            </a:r>
          </a:p>
          <a:p>
            <a:r>
              <a:rPr lang="en-AU" dirty="0"/>
              <a:t>Examine the narrative voice in texts.</a:t>
            </a:r>
          </a:p>
        </p:txBody>
      </p:sp>
      <p:sp>
        <p:nvSpPr>
          <p:cNvPr id="4" name="TextBox 3"/>
          <p:cNvSpPr txBox="1"/>
          <p:nvPr/>
        </p:nvSpPr>
        <p:spPr>
          <a:xfrm>
            <a:off x="611560" y="2559387"/>
            <a:ext cx="7992888" cy="1354217"/>
          </a:xfrm>
          <a:prstGeom prst="rect">
            <a:avLst/>
          </a:prstGeom>
          <a:noFill/>
        </p:spPr>
        <p:txBody>
          <a:bodyPr wrap="square" rtlCol="0">
            <a:spAutoFit/>
          </a:bodyPr>
          <a:lstStyle/>
          <a:p>
            <a:r>
              <a:rPr lang="en-AU"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Year 6</a:t>
            </a:r>
          </a:p>
          <a:p>
            <a:r>
              <a:rPr lang="en-AU" dirty="0"/>
              <a:t>Recognising the diversity of Aboriginal and Torres Strait Islander languages.</a:t>
            </a:r>
          </a:p>
          <a:p>
            <a:r>
              <a:rPr lang="en-AU" dirty="0"/>
              <a:t>Recognising that languages and dialects are of equal value although used in different context.</a:t>
            </a:r>
          </a:p>
        </p:txBody>
      </p:sp>
      <p:sp>
        <p:nvSpPr>
          <p:cNvPr id="5" name="TextBox 4"/>
          <p:cNvSpPr txBox="1"/>
          <p:nvPr/>
        </p:nvSpPr>
        <p:spPr>
          <a:xfrm>
            <a:off x="653552" y="4005064"/>
            <a:ext cx="8022903" cy="2462213"/>
          </a:xfrm>
          <a:prstGeom prst="rect">
            <a:avLst/>
          </a:prstGeom>
          <a:noFill/>
        </p:spPr>
        <p:txBody>
          <a:bodyPr wrap="square" rtlCol="0">
            <a:spAutoFit/>
          </a:bodyPr>
          <a:lstStyle/>
          <a:p>
            <a:r>
              <a:rPr lang="en-AU"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Year 7</a:t>
            </a:r>
          </a:p>
          <a:p>
            <a:r>
              <a:rPr lang="en-AU" dirty="0"/>
              <a:t>Features of text related to culture</a:t>
            </a:r>
          </a:p>
          <a:p>
            <a:r>
              <a:rPr lang="en-AU" dirty="0"/>
              <a:t>building knowledge, understanding and skills in relation to the</a:t>
            </a:r>
          </a:p>
          <a:p>
            <a:r>
              <a:rPr lang="en-AU" dirty="0"/>
              <a:t>history, culture, and literary heritage of Aboriginal and Torres Strait Islander peoples</a:t>
            </a:r>
          </a:p>
          <a:p>
            <a:r>
              <a:rPr lang="en-AU" dirty="0"/>
              <a:t>Identifying and explaining differences between points of view in texts</a:t>
            </a:r>
          </a:p>
          <a:p>
            <a:pPr lvl="0"/>
            <a:r>
              <a:rPr lang="en-AU" dirty="0"/>
              <a:t>Analysing writers’ depictions of challenges in texts, for example those faced by Aboriginal and Torres Strait Islander people</a:t>
            </a:r>
          </a:p>
          <a:p>
            <a:r>
              <a:rPr lang="en-AU" dirty="0"/>
              <a:t>discussing a text’s intended audience</a:t>
            </a:r>
          </a:p>
        </p:txBody>
      </p:sp>
      <p:pic>
        <p:nvPicPr>
          <p:cNvPr id="6" name="Picture 2" descr="http://t0.gstatic.com/images?q=tbn:ANd9GcRO6we_DMfVK5dmK_UHWi1B0yH0z7m3xbhIru6QQnAqnEh0qe6QYw"/>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08304" y="3717032"/>
            <a:ext cx="1128887" cy="904817"/>
          </a:xfrm>
          <a:prstGeom prst="rect">
            <a:avLst/>
          </a:prstGeom>
          <a:noFill/>
          <a:ln w="9525">
            <a:noFill/>
            <a:miter lim="800000"/>
            <a:headEnd/>
            <a:tailEnd/>
          </a:ln>
        </p:spPr>
      </p:pic>
      <p:sp>
        <p:nvSpPr>
          <p:cNvPr id="8" name="Rectangle 7"/>
          <p:cNvSpPr/>
          <p:nvPr/>
        </p:nvSpPr>
        <p:spPr>
          <a:xfrm>
            <a:off x="7137191" y="6420237"/>
            <a:ext cx="1683281" cy="276999"/>
          </a:xfrm>
          <a:prstGeom prst="rect">
            <a:avLst/>
          </a:prstGeom>
        </p:spPr>
        <p:txBody>
          <a:bodyPr wrap="none">
            <a:spAutoFit/>
          </a:bodyPr>
          <a:lstStyle/>
          <a:p>
            <a:r>
              <a:rPr lang="en-AU" baseline="-25000" dirty="0"/>
              <a:t>Copyright Christine Reid</a:t>
            </a:r>
          </a:p>
        </p:txBody>
      </p:sp>
    </p:spTree>
    <p:extLst>
      <p:ext uri="{BB962C8B-B14F-4D97-AF65-F5344CB8AC3E}">
        <p14:creationId xmlns:p14="http://schemas.microsoft.com/office/powerpoint/2010/main" val="13893442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260648"/>
            <a:ext cx="6336704" cy="584775"/>
          </a:xfrm>
          <a:prstGeom prst="rect">
            <a:avLst/>
          </a:prstGeom>
        </p:spPr>
        <p:txBody>
          <a:bodyPr wrap="square">
            <a:spAutoFit/>
          </a:bodyPr>
          <a:lstStyle/>
          <a:p>
            <a:r>
              <a:rPr lang="en-AU"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Australian Curriculum - English</a:t>
            </a:r>
          </a:p>
        </p:txBody>
      </p:sp>
      <p:sp>
        <p:nvSpPr>
          <p:cNvPr id="3" name="TextBox 2"/>
          <p:cNvSpPr txBox="1"/>
          <p:nvPr/>
        </p:nvSpPr>
        <p:spPr>
          <a:xfrm>
            <a:off x="365824" y="1057955"/>
            <a:ext cx="8352928" cy="1692771"/>
          </a:xfrm>
          <a:prstGeom prst="rect">
            <a:avLst/>
          </a:prstGeom>
          <a:noFill/>
        </p:spPr>
        <p:txBody>
          <a:bodyPr wrap="square" rtlCol="0">
            <a:spAutoFit/>
          </a:bodyPr>
          <a:lstStyle/>
          <a:p>
            <a:r>
              <a:rPr lang="en-AU"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Year 8</a:t>
            </a:r>
          </a:p>
          <a:p>
            <a:pPr lvl="0"/>
            <a:r>
              <a:rPr lang="en-AU" dirty="0"/>
              <a:t>investigating texts about Aboriginal and Torres Strait Islander history from different sources and explaining differing viewpoints</a:t>
            </a:r>
          </a:p>
          <a:p>
            <a:r>
              <a:rPr lang="en-AU" dirty="0"/>
              <a:t>Explore the interconnectedness of Country and Place, People, Identity and Culture in texts including those by Aboriginal and Torres Strait Islander authors </a:t>
            </a:r>
          </a:p>
        </p:txBody>
      </p:sp>
      <p:sp>
        <p:nvSpPr>
          <p:cNvPr id="4" name="TextBox 3"/>
          <p:cNvSpPr txBox="1"/>
          <p:nvPr/>
        </p:nvSpPr>
        <p:spPr>
          <a:xfrm>
            <a:off x="365824" y="2772504"/>
            <a:ext cx="8496944" cy="1969770"/>
          </a:xfrm>
          <a:prstGeom prst="rect">
            <a:avLst/>
          </a:prstGeom>
          <a:noFill/>
        </p:spPr>
        <p:txBody>
          <a:bodyPr wrap="square" rtlCol="0">
            <a:spAutoFit/>
          </a:bodyPr>
          <a:lstStyle/>
          <a:p>
            <a:r>
              <a:rPr lang="en-AU"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Year 9</a:t>
            </a:r>
          </a:p>
          <a:p>
            <a:r>
              <a:rPr lang="en-AU" dirty="0"/>
              <a:t>Interpret and compare how representations of people and culture in literary texts are drawn from different historical, social and cultural contexts </a:t>
            </a:r>
          </a:p>
          <a:p>
            <a:r>
              <a:rPr lang="en-AU" dirty="0"/>
              <a:t>Analyse how the construction and interpretation of texts, including media texts, can be influenced by cultural perspectives and other texts </a:t>
            </a:r>
          </a:p>
          <a:p>
            <a:r>
              <a:rPr lang="en-AU" dirty="0"/>
              <a:t>     </a:t>
            </a:r>
          </a:p>
        </p:txBody>
      </p:sp>
      <p:sp>
        <p:nvSpPr>
          <p:cNvPr id="5" name="TextBox 4"/>
          <p:cNvSpPr txBox="1"/>
          <p:nvPr/>
        </p:nvSpPr>
        <p:spPr>
          <a:xfrm>
            <a:off x="365824" y="4519752"/>
            <a:ext cx="8166616" cy="1969770"/>
          </a:xfrm>
          <a:prstGeom prst="rect">
            <a:avLst/>
          </a:prstGeom>
          <a:noFill/>
        </p:spPr>
        <p:txBody>
          <a:bodyPr wrap="square" rtlCol="0">
            <a:spAutoFit/>
          </a:bodyPr>
          <a:lstStyle/>
          <a:p>
            <a:r>
              <a:rPr lang="en-AU"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Year 10</a:t>
            </a:r>
          </a:p>
          <a:p>
            <a:r>
              <a:rPr lang="en-AU" dirty="0"/>
              <a:t>Compare and evaluate a range of representations of individuals and groups in different historical, social and cultural contexts </a:t>
            </a:r>
          </a:p>
          <a:p>
            <a:r>
              <a:rPr lang="en-AU" dirty="0"/>
              <a:t>Analyse and evaluate how people, cultures, places, events, objects and concepts are represented in texts, including media texts, through language, structural and/or visual choices </a:t>
            </a:r>
          </a:p>
        </p:txBody>
      </p:sp>
      <p:pic>
        <p:nvPicPr>
          <p:cNvPr id="6" name="Picture 7" descr="Rabbit Proof Fence Poster - Click to View Extra Large Image">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51497" y="211837"/>
            <a:ext cx="954950" cy="1267172"/>
          </a:xfrm>
          <a:prstGeom prst="rect">
            <a:avLst/>
          </a:prstGeom>
          <a:noFill/>
          <a:ln w="9525">
            <a:noFill/>
            <a:miter lim="800000"/>
            <a:headEnd/>
            <a:tailEnd/>
          </a:ln>
        </p:spPr>
      </p:pic>
      <p:pic>
        <p:nvPicPr>
          <p:cNvPr id="7" name="Picture 4" descr="http://www.lagunabaypublishing.com/admin/userfiles/image/Yarning%20Strong/More%20Than%20Just%20cover.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30186" y="4250295"/>
            <a:ext cx="1004508" cy="1254342"/>
          </a:xfrm>
          <a:prstGeom prst="rect">
            <a:avLst/>
          </a:prstGeom>
          <a:noFill/>
        </p:spPr>
      </p:pic>
      <p:sp>
        <p:nvSpPr>
          <p:cNvPr id="8" name="Rectangle 7"/>
          <p:cNvSpPr/>
          <p:nvPr/>
        </p:nvSpPr>
        <p:spPr>
          <a:xfrm>
            <a:off x="7351413" y="6489522"/>
            <a:ext cx="1683281" cy="276999"/>
          </a:xfrm>
          <a:prstGeom prst="rect">
            <a:avLst/>
          </a:prstGeom>
        </p:spPr>
        <p:txBody>
          <a:bodyPr wrap="none">
            <a:spAutoFit/>
          </a:bodyPr>
          <a:lstStyle/>
          <a:p>
            <a:r>
              <a:rPr lang="en-AU" baseline="-25000" dirty="0"/>
              <a:t>Copyright Christine Reid</a:t>
            </a:r>
          </a:p>
        </p:txBody>
      </p:sp>
    </p:spTree>
    <p:extLst>
      <p:ext uri="{BB962C8B-B14F-4D97-AF65-F5344CB8AC3E}">
        <p14:creationId xmlns:p14="http://schemas.microsoft.com/office/powerpoint/2010/main" val="3047017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55576" y="190381"/>
            <a:ext cx="8208912" cy="646331"/>
          </a:xfrm>
          <a:prstGeom prst="rect">
            <a:avLst/>
          </a:prstGeom>
          <a:noFill/>
        </p:spPr>
        <p:txBody>
          <a:bodyPr wrap="square" rtlCol="0">
            <a:spAutoFit/>
          </a:bodyPr>
          <a:lstStyle/>
          <a:p>
            <a:r>
              <a:rPr lang="en-AU"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Additional useful resources for English</a:t>
            </a:r>
          </a:p>
        </p:txBody>
      </p:sp>
      <p:sp>
        <p:nvSpPr>
          <p:cNvPr id="10" name="TextBox 9"/>
          <p:cNvSpPr txBox="1"/>
          <p:nvPr/>
        </p:nvSpPr>
        <p:spPr>
          <a:xfrm>
            <a:off x="539552" y="836712"/>
            <a:ext cx="8064896" cy="5416868"/>
          </a:xfrm>
          <a:prstGeom prst="rect">
            <a:avLst/>
          </a:prstGeom>
          <a:noFill/>
        </p:spPr>
        <p:txBody>
          <a:bodyPr wrap="square" rtlCol="0">
            <a:spAutoFit/>
          </a:bodyPr>
          <a:lstStyle/>
          <a:p>
            <a:pPr eaLnBrk="0" fontAlgn="base" hangingPunct="0">
              <a:spcBef>
                <a:spcPct val="0"/>
              </a:spcBef>
              <a:spcAft>
                <a:spcPct val="0"/>
              </a:spcAft>
              <a:tabLst>
                <a:tab pos="215900" algn="l"/>
              </a:tabLst>
            </a:pPr>
            <a:r>
              <a:rPr lang="en-AU" sz="2000" b="1" dirty="0">
                <a:solidFill>
                  <a:srgbClr val="51361B"/>
                </a:solidFill>
                <a:latin typeface="Arial" panose="020B0604020202020204" pitchFamily="34" charset="0"/>
                <a:cs typeface="Times New Roman" panose="02020603050405020304" pitchFamily="18" charset="0"/>
              </a:rPr>
              <a:t>Web sites</a:t>
            </a:r>
          </a:p>
          <a:p>
            <a:r>
              <a:rPr lang="en-AU" dirty="0">
                <a:solidFill>
                  <a:srgbClr val="00B050"/>
                </a:solidFill>
                <a:hlinkClick r:id="rId3"/>
              </a:rPr>
              <a:t>http://www.abc.net.au/indigenous/</a:t>
            </a:r>
            <a:endParaRPr lang="en-AU" dirty="0">
              <a:solidFill>
                <a:srgbClr val="00B050"/>
              </a:solidFill>
            </a:endParaRPr>
          </a:p>
          <a:p>
            <a:r>
              <a:rPr lang="en-AU" dirty="0">
                <a:solidFill>
                  <a:srgbClr val="00B050"/>
                </a:solidFill>
                <a:hlinkClick r:id="rId4"/>
              </a:rPr>
              <a:t>http://www.abc.net.au/dustechoes/</a:t>
            </a:r>
            <a:endParaRPr lang="en-AU" dirty="0">
              <a:solidFill>
                <a:srgbClr val="00B050"/>
              </a:solidFill>
            </a:endParaRPr>
          </a:p>
          <a:p>
            <a:r>
              <a:rPr lang="en-AU" dirty="0">
                <a:solidFill>
                  <a:srgbClr val="00B0F0"/>
                </a:solidFill>
                <a:hlinkClick r:id="rId5"/>
              </a:rPr>
              <a:t>http://www.aussieeducator.org.au/education/specificareas/indigenous.html</a:t>
            </a:r>
            <a:endParaRPr lang="en-AU" dirty="0">
              <a:solidFill>
                <a:srgbClr val="00B0F0"/>
              </a:solidFill>
            </a:endParaRPr>
          </a:p>
          <a:p>
            <a:r>
              <a:rPr lang="en-AU" dirty="0">
                <a:solidFill>
                  <a:srgbClr val="00B0F0"/>
                </a:solidFill>
                <a:hlinkClick r:id="rId6"/>
              </a:rPr>
              <a:t>https://www.reconciliation.org.au/</a:t>
            </a:r>
            <a:endParaRPr lang="en-AU" dirty="0">
              <a:solidFill>
                <a:srgbClr val="00B0F0"/>
              </a:solidFill>
            </a:endParaRPr>
          </a:p>
          <a:p>
            <a:r>
              <a:rPr lang="en-AU" dirty="0">
                <a:solidFill>
                  <a:srgbClr val="00B050"/>
                </a:solidFill>
                <a:hlinkClick r:id="rId7"/>
              </a:rPr>
              <a:t>http://www.daretolead.edu.au/</a:t>
            </a:r>
            <a:endParaRPr lang="en-AU" dirty="0">
              <a:solidFill>
                <a:srgbClr val="00B050"/>
              </a:solidFill>
            </a:endParaRPr>
          </a:p>
          <a:p>
            <a:r>
              <a:rPr lang="en-AU" dirty="0">
                <a:solidFill>
                  <a:srgbClr val="00B050"/>
                </a:solidFill>
                <a:hlinkClick r:id="rId8"/>
              </a:rPr>
              <a:t>https://www.magabala.com/</a:t>
            </a:r>
            <a:endParaRPr lang="en-AU" dirty="0">
              <a:solidFill>
                <a:srgbClr val="00B050"/>
              </a:solidFill>
            </a:endParaRPr>
          </a:p>
          <a:p>
            <a:r>
              <a:rPr lang="en-AU" dirty="0">
                <a:solidFill>
                  <a:srgbClr val="00B050"/>
                </a:solidFill>
                <a:hlinkClick r:id="rId9"/>
              </a:rPr>
              <a:t>http://www.kullillaart.com.au/default.asp?PageID=210</a:t>
            </a:r>
            <a:endParaRPr lang="en-AU" dirty="0">
              <a:solidFill>
                <a:srgbClr val="00B050"/>
              </a:solidFill>
            </a:endParaRPr>
          </a:p>
          <a:p>
            <a:r>
              <a:rPr lang="en-AU" dirty="0">
                <a:solidFill>
                  <a:srgbClr val="00B050"/>
                </a:solidFill>
                <a:hlinkClick r:id="rId10"/>
              </a:rPr>
              <a:t>http://www.redkangaroobooks.com/</a:t>
            </a:r>
            <a:endParaRPr lang="en-AU" dirty="0">
              <a:solidFill>
                <a:srgbClr val="00B050"/>
              </a:solidFill>
            </a:endParaRPr>
          </a:p>
          <a:p>
            <a:endParaRPr lang="en-AU" dirty="0"/>
          </a:p>
          <a:p>
            <a:pPr lvl="0" eaLnBrk="0" fontAlgn="base" hangingPunct="0">
              <a:spcBef>
                <a:spcPct val="0"/>
              </a:spcBef>
              <a:spcAft>
                <a:spcPct val="0"/>
              </a:spcAft>
              <a:tabLst>
                <a:tab pos="215900" algn="l"/>
              </a:tabLst>
            </a:pPr>
            <a:r>
              <a:rPr lang="en-US" altLang="en-US" sz="2000" b="1" dirty="0">
                <a:latin typeface="Arial" panose="020B0604020202020204" pitchFamily="34" charset="0"/>
                <a:cs typeface="Times New Roman" panose="02020603050405020304" pitchFamily="18" charset="0"/>
              </a:rPr>
              <a:t>Nonfiction texts</a:t>
            </a:r>
            <a:endParaRPr lang="en-US" altLang="en-US" sz="1200" i="1" dirty="0">
              <a:latin typeface="Arial" panose="020B0604020202020204" pitchFamily="34" charset="0"/>
              <a:cs typeface="Times New Roman" panose="02020603050405020304" pitchFamily="18" charset="0"/>
            </a:endParaRPr>
          </a:p>
          <a:p>
            <a:pPr lvl="0" eaLnBrk="0" fontAlgn="base" hangingPunct="0">
              <a:spcBef>
                <a:spcPct val="0"/>
              </a:spcBef>
              <a:spcAft>
                <a:spcPct val="0"/>
              </a:spcAft>
              <a:tabLst>
                <a:tab pos="215900" algn="l"/>
              </a:tabLst>
            </a:pPr>
            <a:r>
              <a:rPr lang="en-US" altLang="en-US" dirty="0">
                <a:latin typeface="Arial" panose="020B0604020202020204" pitchFamily="34" charset="0"/>
                <a:ea typeface="Times New Roman" panose="02020603050405020304" pitchFamily="18" charset="0"/>
                <a:cs typeface="Arial" panose="020B0604020202020204" pitchFamily="34" charset="0"/>
              </a:rPr>
              <a:t>Ian Abdulla</a:t>
            </a:r>
            <a:r>
              <a:rPr lang="en-US" altLang="en-US" i="1" dirty="0">
                <a:latin typeface="Arial" panose="020B0604020202020204" pitchFamily="34" charset="0"/>
                <a:ea typeface="Times New Roman" panose="02020603050405020304" pitchFamily="18" charset="0"/>
                <a:cs typeface="Arial" panose="020B0604020202020204" pitchFamily="34" charset="0"/>
              </a:rPr>
              <a:t>, As I Grew Older</a:t>
            </a:r>
            <a:endParaRPr lang="en-AU" altLang="en-US" sz="800" dirty="0"/>
          </a:p>
          <a:p>
            <a:pPr lvl="0" eaLnBrk="0" fontAlgn="base" hangingPunct="0">
              <a:spcBef>
                <a:spcPct val="0"/>
              </a:spcBef>
              <a:spcAft>
                <a:spcPct val="0"/>
              </a:spcAft>
              <a:tabLst>
                <a:tab pos="215900" algn="l"/>
              </a:tabLst>
            </a:pPr>
            <a:r>
              <a:rPr lang="en-US" altLang="en-US" dirty="0">
                <a:latin typeface="Arial" panose="020B0604020202020204" pitchFamily="34" charset="0"/>
                <a:ea typeface="Times New Roman" panose="02020603050405020304" pitchFamily="18" charset="0"/>
                <a:cs typeface="Arial" panose="020B0604020202020204" pitchFamily="34" charset="0"/>
              </a:rPr>
              <a:t>Robert Adamson</a:t>
            </a:r>
            <a:r>
              <a:rPr lang="en-US" altLang="en-US" i="1" dirty="0">
                <a:latin typeface="Arial" panose="020B0604020202020204" pitchFamily="34" charset="0"/>
                <a:ea typeface="Times New Roman" panose="02020603050405020304" pitchFamily="18" charset="0"/>
                <a:cs typeface="Arial" panose="020B0604020202020204" pitchFamily="34" charset="0"/>
              </a:rPr>
              <a:t>, Wards of the State</a:t>
            </a:r>
            <a:endParaRPr lang="en-AU" altLang="en-US" sz="800" dirty="0"/>
          </a:p>
          <a:p>
            <a:pPr lvl="0" eaLnBrk="0" fontAlgn="base" hangingPunct="0">
              <a:spcBef>
                <a:spcPct val="0"/>
              </a:spcBef>
              <a:spcAft>
                <a:spcPct val="0"/>
              </a:spcAft>
              <a:tabLst>
                <a:tab pos="215900" algn="l"/>
              </a:tabLst>
            </a:pPr>
            <a:r>
              <a:rPr lang="en-US" altLang="en-US" dirty="0" err="1">
                <a:latin typeface="Arial" panose="020B0604020202020204" pitchFamily="34" charset="0"/>
                <a:ea typeface="Times New Roman" panose="02020603050405020304" pitchFamily="18" charset="0"/>
                <a:cs typeface="Arial" panose="020B0604020202020204" pitchFamily="34" charset="0"/>
              </a:rPr>
              <a:t>Anangu</a:t>
            </a:r>
            <a:r>
              <a:rPr lang="en-US" altLang="en-US" dirty="0">
                <a:latin typeface="Arial" panose="020B0604020202020204" pitchFamily="34" charset="0"/>
                <a:ea typeface="Times New Roman" panose="02020603050405020304" pitchFamily="18" charset="0"/>
                <a:cs typeface="Arial" panose="020B0604020202020204" pitchFamily="34" charset="0"/>
              </a:rPr>
              <a:t> staff and students at </a:t>
            </a:r>
            <a:r>
              <a:rPr lang="en-US" altLang="en-US" dirty="0" err="1">
                <a:latin typeface="Arial" panose="020B0604020202020204" pitchFamily="34" charset="0"/>
                <a:ea typeface="Times New Roman" panose="02020603050405020304" pitchFamily="18" charset="0"/>
                <a:cs typeface="Arial" panose="020B0604020202020204" pitchFamily="34" charset="0"/>
              </a:rPr>
              <a:t>Papunya</a:t>
            </a:r>
            <a:r>
              <a:rPr lang="en-US" altLang="en-US" dirty="0">
                <a:latin typeface="Arial" panose="020B0604020202020204" pitchFamily="34" charset="0"/>
                <a:ea typeface="Times New Roman" panose="02020603050405020304" pitchFamily="18" charset="0"/>
                <a:cs typeface="Arial" panose="020B0604020202020204" pitchFamily="34" charset="0"/>
              </a:rPr>
              <a:t> School, </a:t>
            </a:r>
            <a:r>
              <a:rPr lang="en-US" altLang="en-US" i="1" dirty="0" err="1">
                <a:latin typeface="Arial" panose="020B0604020202020204" pitchFamily="34" charset="0"/>
                <a:ea typeface="Times New Roman" panose="02020603050405020304" pitchFamily="18" charset="0"/>
                <a:cs typeface="Arial" panose="020B0604020202020204" pitchFamily="34" charset="0"/>
              </a:rPr>
              <a:t>Papunya</a:t>
            </a:r>
            <a:r>
              <a:rPr lang="en-US" altLang="en-US" i="1" dirty="0">
                <a:latin typeface="Arial" panose="020B0604020202020204" pitchFamily="34" charset="0"/>
                <a:ea typeface="Times New Roman" panose="02020603050405020304" pitchFamily="18" charset="0"/>
                <a:cs typeface="Arial" panose="020B0604020202020204" pitchFamily="34" charset="0"/>
              </a:rPr>
              <a:t> School Book of Country and History</a:t>
            </a:r>
            <a:endParaRPr lang="en-AU" altLang="en-US" sz="800" dirty="0"/>
          </a:p>
          <a:p>
            <a:pPr lvl="0" eaLnBrk="0" fontAlgn="base" hangingPunct="0">
              <a:spcBef>
                <a:spcPct val="0"/>
              </a:spcBef>
              <a:spcAft>
                <a:spcPct val="0"/>
              </a:spcAft>
              <a:tabLst>
                <a:tab pos="215900" algn="l"/>
              </a:tabLst>
            </a:pPr>
            <a:r>
              <a:rPr lang="en-US" altLang="en-US" dirty="0" err="1">
                <a:latin typeface="Arial" panose="020B0604020202020204" pitchFamily="34" charset="0"/>
                <a:ea typeface="Times New Roman" panose="02020603050405020304" pitchFamily="18" charset="0"/>
                <a:cs typeface="Arial" panose="020B0604020202020204" pitchFamily="34" charset="0"/>
              </a:rPr>
              <a:t>Janeen</a:t>
            </a:r>
            <a:r>
              <a:rPr lang="en-US" altLang="en-US" dirty="0">
                <a:latin typeface="Arial" panose="020B0604020202020204" pitchFamily="34" charset="0"/>
                <a:ea typeface="Times New Roman" panose="02020603050405020304" pitchFamily="18" charset="0"/>
                <a:cs typeface="Arial" panose="020B0604020202020204" pitchFamily="34" charset="0"/>
              </a:rPr>
              <a:t> Brian, </a:t>
            </a:r>
            <a:r>
              <a:rPr lang="en-US" altLang="en-US" i="1" dirty="0" err="1">
                <a:latin typeface="Arial" panose="020B0604020202020204" pitchFamily="34" charset="0"/>
                <a:ea typeface="Times New Roman" panose="02020603050405020304" pitchFamily="18" charset="0"/>
                <a:cs typeface="Arial" panose="020B0604020202020204" pitchFamily="34" charset="0"/>
              </a:rPr>
              <a:t>Pilawuk</a:t>
            </a:r>
            <a:r>
              <a:rPr lang="en-US" altLang="en-US" i="1" dirty="0">
                <a:latin typeface="Arial" panose="020B0604020202020204" pitchFamily="34" charset="0"/>
                <a:ea typeface="Times New Roman" panose="02020603050405020304" pitchFamily="18" charset="0"/>
                <a:cs typeface="Arial" panose="020B0604020202020204" pitchFamily="34" charset="0"/>
              </a:rPr>
              <a:t> When I was Young</a:t>
            </a:r>
            <a:endParaRPr lang="en-AU" altLang="en-US" sz="800" dirty="0"/>
          </a:p>
          <a:p>
            <a:pPr lvl="0" eaLnBrk="0" fontAlgn="base" hangingPunct="0">
              <a:spcBef>
                <a:spcPct val="0"/>
              </a:spcBef>
              <a:spcAft>
                <a:spcPct val="0"/>
              </a:spcAft>
              <a:tabLst>
                <a:tab pos="215900" algn="l"/>
              </a:tabLst>
            </a:pPr>
            <a:r>
              <a:rPr lang="en-US" altLang="en-US" dirty="0">
                <a:latin typeface="Arial" panose="020B0604020202020204" pitchFamily="34" charset="0"/>
                <a:ea typeface="Times New Roman" panose="02020603050405020304" pitchFamily="18" charset="0"/>
                <a:cs typeface="Arial" panose="020B0604020202020204" pitchFamily="34" charset="0"/>
              </a:rPr>
              <a:t>Jack Davis, </a:t>
            </a:r>
            <a:r>
              <a:rPr lang="en-US" altLang="en-US" i="1" dirty="0">
                <a:latin typeface="Arial" panose="020B0604020202020204" pitchFamily="34" charset="0"/>
                <a:ea typeface="Times New Roman" panose="02020603050405020304" pitchFamily="18" charset="0"/>
                <a:cs typeface="Arial" panose="020B0604020202020204" pitchFamily="34" charset="0"/>
              </a:rPr>
              <a:t>A Boy’s Life</a:t>
            </a:r>
            <a:endParaRPr lang="en-AU" altLang="en-US" sz="800" dirty="0"/>
          </a:p>
          <a:p>
            <a:pPr lvl="0" eaLnBrk="0" fontAlgn="base" hangingPunct="0">
              <a:spcBef>
                <a:spcPct val="0"/>
              </a:spcBef>
              <a:spcAft>
                <a:spcPct val="0"/>
              </a:spcAft>
              <a:tabLst>
                <a:tab pos="215900" algn="l"/>
              </a:tabLst>
            </a:pPr>
            <a:r>
              <a:rPr lang="en-US" altLang="en-US" dirty="0">
                <a:latin typeface="Arial" panose="020B0604020202020204" pitchFamily="34" charset="0"/>
                <a:ea typeface="Times New Roman" panose="02020603050405020304" pitchFamily="18" charset="0"/>
                <a:cs typeface="Arial" panose="020B0604020202020204" pitchFamily="34" charset="0"/>
              </a:rPr>
              <a:t>Ruby Langford </a:t>
            </a:r>
            <a:r>
              <a:rPr lang="en-US" altLang="en-US" dirty="0" err="1">
                <a:latin typeface="Arial" panose="020B0604020202020204" pitchFamily="34" charset="0"/>
                <a:ea typeface="Times New Roman" panose="02020603050405020304" pitchFamily="18" charset="0"/>
                <a:cs typeface="Arial" panose="020B0604020202020204" pitchFamily="34" charset="0"/>
              </a:rPr>
              <a:t>Ginibi</a:t>
            </a:r>
            <a:r>
              <a:rPr lang="en-US" altLang="en-US" i="1" dirty="0">
                <a:latin typeface="Arial" panose="020B0604020202020204" pitchFamily="34" charset="0"/>
                <a:ea typeface="Times New Roman" panose="02020603050405020304" pitchFamily="18" charset="0"/>
                <a:cs typeface="Arial" panose="020B0604020202020204" pitchFamily="34" charset="0"/>
              </a:rPr>
              <a:t>, Real Deadly</a:t>
            </a:r>
            <a:r>
              <a:rPr lang="en-US" altLang="en-US" dirty="0">
                <a:latin typeface="Arial" panose="020B0604020202020204" pitchFamily="34" charset="0"/>
                <a:ea typeface="Times New Roman" panose="02020603050405020304" pitchFamily="18" charset="0"/>
                <a:cs typeface="Arial" panose="020B0604020202020204" pitchFamily="34" charset="0"/>
              </a:rPr>
              <a:t> </a:t>
            </a:r>
            <a:endParaRPr lang="en-AU" altLang="en-US" sz="800" dirty="0"/>
          </a:p>
          <a:p>
            <a:endParaRPr lang="en-AU" dirty="0"/>
          </a:p>
        </p:txBody>
      </p:sp>
      <p:sp>
        <p:nvSpPr>
          <p:cNvPr id="2" name="Rectangle 1"/>
          <p:cNvSpPr/>
          <p:nvPr/>
        </p:nvSpPr>
        <p:spPr>
          <a:xfrm>
            <a:off x="7309469" y="6484994"/>
            <a:ext cx="1683281" cy="276999"/>
          </a:xfrm>
          <a:prstGeom prst="rect">
            <a:avLst/>
          </a:prstGeom>
        </p:spPr>
        <p:txBody>
          <a:bodyPr wrap="none">
            <a:spAutoFit/>
          </a:bodyPr>
          <a:lstStyle/>
          <a:p>
            <a:r>
              <a:rPr lang="en-AU" baseline="-25000" dirty="0"/>
              <a:t>Copyright Christine Reid</a:t>
            </a:r>
          </a:p>
        </p:txBody>
      </p:sp>
    </p:spTree>
    <p:extLst>
      <p:ext uri="{BB962C8B-B14F-4D97-AF65-F5344CB8AC3E}">
        <p14:creationId xmlns:p14="http://schemas.microsoft.com/office/powerpoint/2010/main" val="25862886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60648"/>
            <a:ext cx="7992888" cy="646331"/>
          </a:xfrm>
          <a:prstGeom prst="rect">
            <a:avLst/>
          </a:prstGeom>
        </p:spPr>
        <p:txBody>
          <a:bodyPr wrap="square">
            <a:spAutoFit/>
          </a:bodyPr>
          <a:lstStyle/>
          <a:p>
            <a:r>
              <a:rPr lang="en-AU"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Additional useful resources for English</a:t>
            </a:r>
          </a:p>
        </p:txBody>
      </p:sp>
      <p:sp>
        <p:nvSpPr>
          <p:cNvPr id="3" name="TextBox 2"/>
          <p:cNvSpPr txBox="1"/>
          <p:nvPr/>
        </p:nvSpPr>
        <p:spPr>
          <a:xfrm>
            <a:off x="395536" y="906979"/>
            <a:ext cx="8568952" cy="6001643"/>
          </a:xfrm>
          <a:prstGeom prst="rect">
            <a:avLst/>
          </a:prstGeom>
          <a:noFill/>
        </p:spPr>
        <p:txBody>
          <a:bodyPr wrap="square" rtlCol="0">
            <a:spAutoFit/>
          </a:bodyPr>
          <a:lstStyle/>
          <a:p>
            <a:pPr lvl="0" eaLnBrk="0" fontAlgn="base" hangingPunct="0">
              <a:spcBef>
                <a:spcPct val="0"/>
              </a:spcBef>
              <a:spcAft>
                <a:spcPct val="0"/>
              </a:spcAft>
              <a:tabLst>
                <a:tab pos="215900" algn="l"/>
              </a:tabLst>
            </a:pPr>
            <a:r>
              <a:rPr lang="en-US" altLang="en-US" sz="2000" b="1" dirty="0">
                <a:latin typeface="Arial" panose="020B0604020202020204" pitchFamily="34" charset="0"/>
                <a:ea typeface="Times New Roman" panose="02020603050405020304" pitchFamily="18" charset="0"/>
                <a:cs typeface="Arial" panose="020B0604020202020204" pitchFamily="34" charset="0"/>
              </a:rPr>
              <a:t>Visual texts</a:t>
            </a:r>
            <a:endParaRPr lang="en-AU" altLang="en-US" sz="800" dirty="0"/>
          </a:p>
          <a:p>
            <a:pPr lvl="0" eaLnBrk="0" fontAlgn="base" hangingPunct="0">
              <a:spcBef>
                <a:spcPct val="0"/>
              </a:spcBef>
              <a:spcAft>
                <a:spcPct val="0"/>
              </a:spcAft>
              <a:buFontTx/>
              <a:buChar char="•"/>
              <a:tabLst>
                <a:tab pos="215900" algn="l"/>
              </a:tabLst>
            </a:pPr>
            <a:r>
              <a:rPr lang="en-US" altLang="en-US" dirty="0">
                <a:latin typeface="Arial" panose="020B0604020202020204" pitchFamily="34" charset="0"/>
                <a:ea typeface="Times New Roman" panose="02020603050405020304" pitchFamily="18" charset="0"/>
                <a:cs typeface="Arial" panose="020B0604020202020204" pitchFamily="34" charset="0"/>
              </a:rPr>
              <a:t>cartoons</a:t>
            </a:r>
            <a:endParaRPr lang="en-AU" altLang="en-US" sz="800" dirty="0"/>
          </a:p>
          <a:p>
            <a:pPr lvl="0" eaLnBrk="0" fontAlgn="base" hangingPunct="0">
              <a:spcBef>
                <a:spcPct val="0"/>
              </a:spcBef>
              <a:spcAft>
                <a:spcPct val="0"/>
              </a:spcAft>
              <a:buFontTx/>
              <a:buChar char="•"/>
              <a:tabLst>
                <a:tab pos="215900" algn="l"/>
              </a:tabLst>
            </a:pPr>
            <a:r>
              <a:rPr lang="en-US" altLang="en-US" dirty="0">
                <a:latin typeface="Arial" panose="020B0604020202020204" pitchFamily="34" charset="0"/>
                <a:ea typeface="Times New Roman" panose="02020603050405020304" pitchFamily="18" charset="0"/>
                <a:cs typeface="Arial" panose="020B0604020202020204" pitchFamily="34" charset="0"/>
              </a:rPr>
              <a:t>billboards</a:t>
            </a:r>
            <a:endParaRPr lang="en-AU" altLang="en-US" sz="800" dirty="0"/>
          </a:p>
          <a:p>
            <a:pPr lvl="0" eaLnBrk="0" fontAlgn="base" hangingPunct="0">
              <a:spcBef>
                <a:spcPct val="0"/>
              </a:spcBef>
              <a:spcAft>
                <a:spcPct val="0"/>
              </a:spcAft>
              <a:buFontTx/>
              <a:buChar char="•"/>
              <a:tabLst>
                <a:tab pos="215900" algn="l"/>
              </a:tabLst>
            </a:pPr>
            <a:r>
              <a:rPr lang="en-US" altLang="en-US" dirty="0">
                <a:latin typeface="Arial" panose="020B0604020202020204" pitchFamily="34" charset="0"/>
                <a:ea typeface="Times New Roman" panose="02020603050405020304" pitchFamily="18" charset="0"/>
                <a:cs typeface="Arial" panose="020B0604020202020204" pitchFamily="34" charset="0"/>
              </a:rPr>
              <a:t>posters e.g. NAIDOC week posters</a:t>
            </a:r>
            <a:endParaRPr lang="en-AU" altLang="en-US" sz="800" dirty="0"/>
          </a:p>
          <a:p>
            <a:pPr lvl="0" eaLnBrk="0" fontAlgn="base" hangingPunct="0">
              <a:spcBef>
                <a:spcPct val="0"/>
              </a:spcBef>
              <a:spcAft>
                <a:spcPct val="0"/>
              </a:spcAft>
              <a:buFontTx/>
              <a:buChar char="•"/>
              <a:tabLst>
                <a:tab pos="215900" algn="l"/>
              </a:tabLst>
            </a:pPr>
            <a:r>
              <a:rPr lang="en-US" altLang="en-US" dirty="0">
                <a:latin typeface="Arial" panose="020B0604020202020204" pitchFamily="34" charset="0"/>
                <a:ea typeface="Times New Roman" panose="02020603050405020304" pitchFamily="18" charset="0"/>
                <a:cs typeface="Arial" panose="020B0604020202020204" pitchFamily="34" charset="0"/>
              </a:rPr>
              <a:t>photographs</a:t>
            </a:r>
            <a:endParaRPr lang="en-AU" altLang="en-US" sz="800" dirty="0"/>
          </a:p>
          <a:p>
            <a:pPr lvl="0" eaLnBrk="0" fontAlgn="base" hangingPunct="0">
              <a:spcBef>
                <a:spcPct val="0"/>
              </a:spcBef>
              <a:spcAft>
                <a:spcPct val="0"/>
              </a:spcAft>
              <a:buFontTx/>
              <a:buChar char="•"/>
              <a:tabLst>
                <a:tab pos="215900" algn="l"/>
              </a:tabLst>
            </a:pPr>
            <a:r>
              <a:rPr lang="en-US" altLang="en-US" dirty="0">
                <a:latin typeface="Arial" panose="020B0604020202020204" pitchFamily="34" charset="0"/>
                <a:ea typeface="Times New Roman" panose="02020603050405020304" pitchFamily="18" charset="0"/>
                <a:cs typeface="Arial" panose="020B0604020202020204" pitchFamily="34" charset="0"/>
              </a:rPr>
              <a:t>artworks</a:t>
            </a:r>
            <a:endParaRPr lang="en-AU" altLang="en-US" sz="800" dirty="0"/>
          </a:p>
          <a:p>
            <a:pPr lvl="0" eaLnBrk="0" fontAlgn="base" hangingPunct="0">
              <a:spcBef>
                <a:spcPct val="0"/>
              </a:spcBef>
              <a:spcAft>
                <a:spcPct val="0"/>
              </a:spcAft>
              <a:buFontTx/>
              <a:buChar char="•"/>
              <a:tabLst>
                <a:tab pos="215900" algn="l"/>
              </a:tabLst>
            </a:pPr>
            <a:r>
              <a:rPr lang="en-US" altLang="en-US" dirty="0">
                <a:latin typeface="Arial" panose="020B0604020202020204" pitchFamily="34" charset="0"/>
                <a:ea typeface="Times New Roman" panose="02020603050405020304" pitchFamily="18" charset="0"/>
                <a:cs typeface="Arial" panose="020B0604020202020204" pitchFamily="34" charset="0"/>
              </a:rPr>
              <a:t>web pages</a:t>
            </a:r>
            <a:endParaRPr lang="en-AU" altLang="en-US" sz="800" dirty="0"/>
          </a:p>
          <a:p>
            <a:pPr lvl="0" eaLnBrk="0" fontAlgn="base" hangingPunct="0">
              <a:spcBef>
                <a:spcPct val="0"/>
              </a:spcBef>
              <a:spcAft>
                <a:spcPct val="0"/>
              </a:spcAft>
              <a:buFontTx/>
              <a:buChar char="•"/>
              <a:tabLst>
                <a:tab pos="215900" algn="l"/>
              </a:tabLst>
            </a:pPr>
            <a:r>
              <a:rPr lang="en-US" altLang="en-US" dirty="0">
                <a:latin typeface="Arial" panose="020B0604020202020204" pitchFamily="34" charset="0"/>
                <a:ea typeface="Times New Roman" panose="02020603050405020304" pitchFamily="18" charset="0"/>
                <a:cs typeface="Arial" panose="020B0604020202020204" pitchFamily="34" charset="0"/>
              </a:rPr>
              <a:t>illustrations</a:t>
            </a:r>
            <a:endParaRPr lang="en-US" altLang="en-US" sz="1200" i="1" dirty="0">
              <a:latin typeface="Arial" panose="020B0604020202020204" pitchFamily="34" charset="0"/>
              <a:cs typeface="Times New Roman" panose="02020603050405020304" pitchFamily="18" charset="0"/>
            </a:endParaRPr>
          </a:p>
          <a:p>
            <a:pPr lvl="0" eaLnBrk="0" fontAlgn="base" hangingPunct="0">
              <a:spcBef>
                <a:spcPct val="0"/>
              </a:spcBef>
              <a:spcAft>
                <a:spcPct val="0"/>
              </a:spcAft>
              <a:tabLst>
                <a:tab pos="215900" algn="l"/>
              </a:tabLst>
            </a:pPr>
            <a:r>
              <a:rPr lang="en-US" altLang="en-US" sz="2000" b="1" dirty="0">
                <a:latin typeface="Arial" panose="020B0604020202020204" pitchFamily="34" charset="0"/>
                <a:cs typeface="Times New Roman" panose="02020603050405020304" pitchFamily="18" charset="0"/>
              </a:rPr>
              <a:t>References</a:t>
            </a:r>
            <a:endParaRPr lang="en-US" altLang="en-US" sz="1200" i="1" dirty="0">
              <a:latin typeface="Arial" panose="020B0604020202020204" pitchFamily="34" charset="0"/>
              <a:cs typeface="Times New Roman" panose="02020603050405020304" pitchFamily="18" charset="0"/>
            </a:endParaRPr>
          </a:p>
          <a:p>
            <a:pPr lvl="0" eaLnBrk="0" fontAlgn="base" hangingPunct="0">
              <a:spcBef>
                <a:spcPct val="0"/>
              </a:spcBef>
              <a:spcAft>
                <a:spcPct val="0"/>
              </a:spcAft>
              <a:tabLst>
                <a:tab pos="215900" algn="l"/>
              </a:tabLst>
            </a:pPr>
            <a:r>
              <a:rPr lang="en-US" altLang="en-US" i="1" dirty="0">
                <a:latin typeface="Arial" panose="020B0604020202020204" pitchFamily="34" charset="0"/>
                <a:ea typeface="Times New Roman" panose="02020603050405020304" pitchFamily="18" charset="0"/>
                <a:cs typeface="Arial" panose="020B0604020202020204" pitchFamily="34" charset="0"/>
              </a:rPr>
              <a:t>Teaching Aboriginal Studies</a:t>
            </a:r>
            <a:r>
              <a:rPr lang="en-US" altLang="en-US" dirty="0">
                <a:latin typeface="Arial" panose="020B0604020202020204" pitchFamily="34" charset="0"/>
                <a:ea typeface="Times New Roman" panose="02020603050405020304" pitchFamily="18" charset="0"/>
                <a:cs typeface="Arial" panose="020B0604020202020204" pitchFamily="34" charset="0"/>
              </a:rPr>
              <a:t>, Allen &amp; Unwin, 1999</a:t>
            </a:r>
            <a:endParaRPr lang="en-AU" altLang="en-US" sz="800" dirty="0"/>
          </a:p>
          <a:p>
            <a:pPr lvl="0" eaLnBrk="0" fontAlgn="base" hangingPunct="0">
              <a:spcBef>
                <a:spcPct val="0"/>
              </a:spcBef>
              <a:spcAft>
                <a:spcPct val="0"/>
              </a:spcAft>
              <a:tabLst>
                <a:tab pos="215900" algn="l"/>
              </a:tabLst>
            </a:pPr>
            <a:r>
              <a:rPr lang="en-US" altLang="en-US" i="1" dirty="0">
                <a:latin typeface="Arial" panose="020B0604020202020204" pitchFamily="34" charset="0"/>
                <a:ea typeface="Times New Roman" panose="02020603050405020304" pitchFamily="18" charset="0"/>
                <a:cs typeface="Arial" panose="020B0604020202020204" pitchFamily="34" charset="0"/>
              </a:rPr>
              <a:t>Aboriginal English, NSW </a:t>
            </a:r>
            <a:r>
              <a:rPr lang="en-US" altLang="en-US" dirty="0">
                <a:latin typeface="Arial" panose="020B0604020202020204" pitchFamily="34" charset="0"/>
                <a:ea typeface="Times New Roman" panose="02020603050405020304" pitchFamily="18" charset="0"/>
                <a:cs typeface="Arial" panose="020B0604020202020204" pitchFamily="34" charset="0"/>
              </a:rPr>
              <a:t>Board of Studies, 1995</a:t>
            </a:r>
            <a:endParaRPr lang="en-AU" altLang="en-US" sz="800" dirty="0"/>
          </a:p>
          <a:p>
            <a:pPr lvl="0" eaLnBrk="0" fontAlgn="base" hangingPunct="0">
              <a:spcBef>
                <a:spcPct val="0"/>
              </a:spcBef>
              <a:spcAft>
                <a:spcPct val="0"/>
              </a:spcAft>
              <a:tabLst>
                <a:tab pos="215900" algn="l"/>
              </a:tabLst>
            </a:pPr>
            <a:r>
              <a:rPr lang="en-US" altLang="en-US" i="1" dirty="0">
                <a:latin typeface="Arial" panose="020B0604020202020204" pitchFamily="34" charset="0"/>
                <a:ea typeface="Times New Roman" panose="02020603050405020304" pitchFamily="18" charset="0"/>
                <a:cs typeface="Arial" panose="020B0604020202020204" pitchFamily="34" charset="0"/>
              </a:rPr>
              <a:t>As a Matter of Fact: Answering the myths and misconceptions about Indigenous Australi</a:t>
            </a:r>
            <a:r>
              <a:rPr lang="en-US" altLang="en-US" dirty="0">
                <a:latin typeface="Arial" panose="020B0604020202020204" pitchFamily="34" charset="0"/>
                <a:ea typeface="Times New Roman" panose="02020603050405020304" pitchFamily="18" charset="0"/>
                <a:cs typeface="Arial" panose="020B0604020202020204" pitchFamily="34" charset="0"/>
              </a:rPr>
              <a:t>ans (2</a:t>
            </a:r>
            <a:r>
              <a:rPr lang="en-US" altLang="en-US" baseline="30000" dirty="0">
                <a:latin typeface="Arial" panose="020B0604020202020204" pitchFamily="34" charset="0"/>
                <a:ea typeface="Times New Roman" panose="02020603050405020304" pitchFamily="18" charset="0"/>
                <a:cs typeface="Arial" panose="020B0604020202020204" pitchFamily="34" charset="0"/>
              </a:rPr>
              <a:t>nd</a:t>
            </a:r>
            <a:r>
              <a:rPr lang="en-US" altLang="en-US" dirty="0">
                <a:latin typeface="Arial" panose="020B0604020202020204" pitchFamily="34" charset="0"/>
                <a:ea typeface="Times New Roman" panose="02020603050405020304" pitchFamily="18" charset="0"/>
                <a:cs typeface="Arial" panose="020B0604020202020204" pitchFamily="34" charset="0"/>
              </a:rPr>
              <a:t> edition, ATSIC, 1999)</a:t>
            </a:r>
            <a:endParaRPr lang="en-AU" altLang="en-US" sz="800" dirty="0"/>
          </a:p>
          <a:p>
            <a:pPr lvl="0" eaLnBrk="0" fontAlgn="base" hangingPunct="0">
              <a:spcBef>
                <a:spcPct val="0"/>
              </a:spcBef>
              <a:spcAft>
                <a:spcPct val="0"/>
              </a:spcAft>
              <a:tabLst>
                <a:tab pos="215900" algn="l"/>
              </a:tabLst>
            </a:pPr>
            <a:r>
              <a:rPr lang="en-US" altLang="en-US" dirty="0">
                <a:latin typeface="Arial" panose="020B0604020202020204" pitchFamily="34" charset="0"/>
                <a:ea typeface="Times New Roman" panose="02020603050405020304" pitchFamily="18" charset="0"/>
                <a:cs typeface="Arial" panose="020B0604020202020204" pitchFamily="34" charset="0"/>
              </a:rPr>
              <a:t>Board of Studies -Aboriginal Studies elective course Years 7-10 syllabus</a:t>
            </a:r>
            <a:endParaRPr lang="en-AU" altLang="en-US" sz="800" dirty="0"/>
          </a:p>
          <a:p>
            <a:pPr lvl="0" eaLnBrk="0" fontAlgn="base" hangingPunct="0">
              <a:spcBef>
                <a:spcPct val="0"/>
              </a:spcBef>
              <a:spcAft>
                <a:spcPct val="0"/>
              </a:spcAft>
              <a:tabLst>
                <a:tab pos="215900" algn="l"/>
              </a:tabLst>
            </a:pPr>
            <a:r>
              <a:rPr lang="en-US" altLang="en-US" dirty="0">
                <a:latin typeface="Arial" panose="020B0604020202020204" pitchFamily="34" charset="0"/>
                <a:ea typeface="Times New Roman" panose="02020603050405020304" pitchFamily="18" charset="0"/>
                <a:cs typeface="Arial" panose="020B0604020202020204" pitchFamily="34" charset="0"/>
              </a:rPr>
              <a:t>The Koori Mail newspaper</a:t>
            </a:r>
            <a:endParaRPr lang="en-AU" altLang="en-US" sz="800" dirty="0"/>
          </a:p>
          <a:p>
            <a:pPr lvl="0" eaLnBrk="0" fontAlgn="base" hangingPunct="0">
              <a:spcBef>
                <a:spcPct val="0"/>
              </a:spcBef>
              <a:spcAft>
                <a:spcPct val="0"/>
              </a:spcAft>
              <a:tabLst>
                <a:tab pos="215900" algn="l"/>
              </a:tabLst>
            </a:pPr>
            <a:r>
              <a:rPr lang="en-US" altLang="en-US" sz="2000" b="1" dirty="0">
                <a:latin typeface="Arial" panose="020B0604020202020204" pitchFamily="34" charset="0"/>
                <a:ea typeface="Times New Roman" panose="02020603050405020304" pitchFamily="18" charset="0"/>
                <a:cs typeface="Arial" panose="020B0604020202020204" pitchFamily="34" charset="0"/>
              </a:rPr>
              <a:t>Films</a:t>
            </a:r>
            <a:endParaRPr lang="en-AU" altLang="en-US" sz="800" dirty="0"/>
          </a:p>
          <a:p>
            <a:pPr lvl="0" eaLnBrk="0" fontAlgn="base" hangingPunct="0">
              <a:spcBef>
                <a:spcPct val="0"/>
              </a:spcBef>
              <a:spcAft>
                <a:spcPct val="0"/>
              </a:spcAft>
              <a:tabLst>
                <a:tab pos="215900" algn="l"/>
              </a:tabLst>
            </a:pPr>
            <a:r>
              <a:rPr lang="en-US" altLang="en-US" i="1" dirty="0">
                <a:latin typeface="Arial" panose="020B0604020202020204" pitchFamily="34" charset="0"/>
                <a:ea typeface="Times New Roman" panose="02020603050405020304" pitchFamily="18" charset="0"/>
                <a:cs typeface="Arial" panose="020B0604020202020204" pitchFamily="34" charset="0"/>
              </a:rPr>
              <a:t>Lousy Little Sixpence</a:t>
            </a:r>
            <a:r>
              <a:rPr lang="en-US" altLang="en-US" dirty="0">
                <a:latin typeface="Arial" panose="020B0604020202020204" pitchFamily="34" charset="0"/>
                <a:ea typeface="Times New Roman" panose="02020603050405020304" pitchFamily="18" charset="0"/>
                <a:cs typeface="Arial" panose="020B0604020202020204" pitchFamily="34" charset="0"/>
              </a:rPr>
              <a:t> – a wonderful documentary of the stolen generation containing original footage</a:t>
            </a:r>
            <a:endParaRPr lang="en-AU" altLang="en-US" sz="800" dirty="0"/>
          </a:p>
          <a:p>
            <a:pPr lvl="0" eaLnBrk="0" fontAlgn="base" hangingPunct="0">
              <a:spcBef>
                <a:spcPct val="0"/>
              </a:spcBef>
              <a:spcAft>
                <a:spcPct val="0"/>
              </a:spcAft>
              <a:tabLst>
                <a:tab pos="215900" algn="l"/>
              </a:tabLst>
            </a:pPr>
            <a:r>
              <a:rPr lang="en-US" altLang="en-US" i="1" dirty="0">
                <a:latin typeface="Arial" panose="020B0604020202020204" pitchFamily="34" charset="0"/>
                <a:ea typeface="Times New Roman" panose="02020603050405020304" pitchFamily="18" charset="0"/>
                <a:cs typeface="Arial" panose="020B0604020202020204" pitchFamily="34" charset="0"/>
              </a:rPr>
              <a:t>Rabbit Proof Fence</a:t>
            </a:r>
            <a:r>
              <a:rPr lang="en-US" altLang="en-US" dirty="0">
                <a:latin typeface="Arial" panose="020B0604020202020204" pitchFamily="34" charset="0"/>
                <a:ea typeface="Times New Roman" panose="02020603050405020304" pitchFamily="18" charset="0"/>
                <a:cs typeface="Arial" panose="020B0604020202020204" pitchFamily="34" charset="0"/>
              </a:rPr>
              <a:t> – based on a novel about three Aboriginal girls who find their way home despite the authorities</a:t>
            </a:r>
            <a:endParaRPr lang="en-US" altLang="en-US" sz="2800" dirty="0">
              <a:latin typeface="Arial" panose="020B0604020202020204" pitchFamily="34" charset="0"/>
            </a:endParaRPr>
          </a:p>
          <a:p>
            <a:endParaRPr lang="en-AU" dirty="0"/>
          </a:p>
        </p:txBody>
      </p:sp>
      <p:sp>
        <p:nvSpPr>
          <p:cNvPr id="4" name="Rectangle 3"/>
          <p:cNvSpPr/>
          <p:nvPr/>
        </p:nvSpPr>
        <p:spPr>
          <a:xfrm>
            <a:off x="7281207" y="6552942"/>
            <a:ext cx="1683281" cy="276999"/>
          </a:xfrm>
          <a:prstGeom prst="rect">
            <a:avLst/>
          </a:prstGeom>
        </p:spPr>
        <p:txBody>
          <a:bodyPr wrap="none">
            <a:spAutoFit/>
          </a:bodyPr>
          <a:lstStyle/>
          <a:p>
            <a:r>
              <a:rPr lang="en-AU" baseline="-25000" dirty="0"/>
              <a:t>Copyright Christine Reid</a:t>
            </a:r>
          </a:p>
        </p:txBody>
      </p:sp>
    </p:spTree>
    <p:extLst>
      <p:ext uri="{BB962C8B-B14F-4D97-AF65-F5344CB8AC3E}">
        <p14:creationId xmlns:p14="http://schemas.microsoft.com/office/powerpoint/2010/main" val="8316434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7824" y="2924944"/>
            <a:ext cx="244827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a:solidFill>
                  <a:schemeClr val="tx2"/>
                </a:solidFill>
              </a:rPr>
              <a:t>AC: SCIENCE</a:t>
            </a:r>
          </a:p>
        </p:txBody>
      </p:sp>
      <p:sp>
        <p:nvSpPr>
          <p:cNvPr id="3" name="Rectangle 2"/>
          <p:cNvSpPr/>
          <p:nvPr/>
        </p:nvSpPr>
        <p:spPr>
          <a:xfrm>
            <a:off x="5148064" y="908720"/>
            <a:ext cx="3233578" cy="369332"/>
          </a:xfrm>
          <a:prstGeom prst="rect">
            <a:avLst/>
          </a:prstGeom>
        </p:spPr>
        <p:txBody>
          <a:bodyPr wrap="none">
            <a:spAutoFit/>
          </a:bodyPr>
          <a:lstStyle/>
          <a:p>
            <a:pPr algn="ctr"/>
            <a:r>
              <a:rPr lang="en-AU" dirty="0">
                <a:solidFill>
                  <a:srgbClr val="C00000"/>
                </a:solidFill>
              </a:rPr>
              <a:t>Diversity of natural materials</a:t>
            </a:r>
          </a:p>
        </p:txBody>
      </p:sp>
      <p:sp>
        <p:nvSpPr>
          <p:cNvPr id="4" name="Rectangle 3"/>
          <p:cNvSpPr/>
          <p:nvPr/>
        </p:nvSpPr>
        <p:spPr>
          <a:xfrm>
            <a:off x="251520" y="836712"/>
            <a:ext cx="2874505" cy="369332"/>
          </a:xfrm>
          <a:prstGeom prst="rect">
            <a:avLst/>
          </a:prstGeom>
        </p:spPr>
        <p:txBody>
          <a:bodyPr wrap="none">
            <a:spAutoFit/>
          </a:bodyPr>
          <a:lstStyle/>
          <a:p>
            <a:r>
              <a:rPr lang="en-AU" dirty="0"/>
              <a:t>time and weather patterns</a:t>
            </a:r>
          </a:p>
        </p:txBody>
      </p:sp>
      <p:sp>
        <p:nvSpPr>
          <p:cNvPr id="5" name="Rectangle 4"/>
          <p:cNvSpPr/>
          <p:nvPr/>
        </p:nvSpPr>
        <p:spPr>
          <a:xfrm>
            <a:off x="611560" y="1124744"/>
            <a:ext cx="2122697" cy="376578"/>
          </a:xfrm>
          <a:prstGeom prst="rect">
            <a:avLst/>
          </a:prstGeom>
        </p:spPr>
        <p:txBody>
          <a:bodyPr wrap="none">
            <a:spAutoFit/>
          </a:bodyPr>
          <a:lstStyle/>
          <a:p>
            <a:pPr lvl="0">
              <a:lnSpc>
                <a:spcPts val="2400"/>
              </a:lnSpc>
              <a:spcBef>
                <a:spcPct val="0"/>
              </a:spcBef>
              <a:buClr>
                <a:schemeClr val="accent3"/>
              </a:buClr>
              <a:defRPr/>
            </a:pPr>
            <a:r>
              <a:rPr lang="en-AU" dirty="0">
                <a:solidFill>
                  <a:srgbClr val="C00000"/>
                </a:solidFill>
              </a:rPr>
              <a:t>Seasonal calendars</a:t>
            </a:r>
          </a:p>
        </p:txBody>
      </p:sp>
      <p:sp>
        <p:nvSpPr>
          <p:cNvPr id="6" name="Rectangle 5"/>
          <p:cNvSpPr/>
          <p:nvPr/>
        </p:nvSpPr>
        <p:spPr>
          <a:xfrm>
            <a:off x="323528" y="3933056"/>
            <a:ext cx="2196435" cy="369332"/>
          </a:xfrm>
          <a:prstGeom prst="rect">
            <a:avLst/>
          </a:prstGeom>
        </p:spPr>
        <p:txBody>
          <a:bodyPr wrap="none">
            <a:spAutoFit/>
          </a:bodyPr>
          <a:lstStyle/>
          <a:p>
            <a:r>
              <a:rPr lang="en-AU" dirty="0"/>
              <a:t>Indigenous animals</a:t>
            </a:r>
          </a:p>
        </p:txBody>
      </p:sp>
      <p:sp>
        <p:nvSpPr>
          <p:cNvPr id="7" name="Rectangle 6"/>
          <p:cNvSpPr/>
          <p:nvPr/>
        </p:nvSpPr>
        <p:spPr>
          <a:xfrm>
            <a:off x="207356" y="4255911"/>
            <a:ext cx="4447051" cy="369332"/>
          </a:xfrm>
          <a:prstGeom prst="rect">
            <a:avLst/>
          </a:prstGeom>
        </p:spPr>
        <p:txBody>
          <a:bodyPr wrap="none">
            <a:spAutoFit/>
          </a:bodyPr>
          <a:lstStyle/>
          <a:p>
            <a:r>
              <a:rPr lang="en-AU" dirty="0">
                <a:solidFill>
                  <a:srgbClr val="C00000"/>
                </a:solidFill>
              </a:rPr>
              <a:t>local native animals, natural environment</a:t>
            </a:r>
          </a:p>
        </p:txBody>
      </p:sp>
      <p:sp>
        <p:nvSpPr>
          <p:cNvPr id="8" name="Rectangle 7"/>
          <p:cNvSpPr/>
          <p:nvPr/>
        </p:nvSpPr>
        <p:spPr>
          <a:xfrm>
            <a:off x="9541" y="4538133"/>
            <a:ext cx="4733233" cy="369332"/>
          </a:xfrm>
          <a:prstGeom prst="rect">
            <a:avLst/>
          </a:prstGeom>
        </p:spPr>
        <p:txBody>
          <a:bodyPr wrap="square">
            <a:spAutoFit/>
          </a:bodyPr>
          <a:lstStyle/>
          <a:p>
            <a:pPr algn="ctr"/>
            <a:r>
              <a:rPr lang="en-AU" dirty="0"/>
              <a:t>Endangered species, e.g. dugong, giant turtle </a:t>
            </a:r>
          </a:p>
        </p:txBody>
      </p:sp>
      <p:sp>
        <p:nvSpPr>
          <p:cNvPr id="9" name="Rectangle 8"/>
          <p:cNvSpPr/>
          <p:nvPr/>
        </p:nvSpPr>
        <p:spPr>
          <a:xfrm>
            <a:off x="5879197" y="1226084"/>
            <a:ext cx="1931939" cy="646331"/>
          </a:xfrm>
          <a:prstGeom prst="rect">
            <a:avLst/>
          </a:prstGeom>
        </p:spPr>
        <p:txBody>
          <a:bodyPr wrap="square">
            <a:spAutoFit/>
          </a:bodyPr>
          <a:lstStyle/>
          <a:p>
            <a:r>
              <a:rPr lang="en-AU" dirty="0"/>
              <a:t>Technologies – </a:t>
            </a:r>
          </a:p>
          <a:p>
            <a:r>
              <a:rPr lang="en-AU" dirty="0"/>
              <a:t>tools, weapons… </a:t>
            </a:r>
          </a:p>
        </p:txBody>
      </p:sp>
      <p:sp>
        <p:nvSpPr>
          <p:cNvPr id="10" name="Rectangle 9"/>
          <p:cNvSpPr/>
          <p:nvPr/>
        </p:nvSpPr>
        <p:spPr>
          <a:xfrm>
            <a:off x="2837337" y="5520267"/>
            <a:ext cx="4896544" cy="400110"/>
          </a:xfrm>
          <a:prstGeom prst="rect">
            <a:avLst/>
          </a:prstGeom>
        </p:spPr>
        <p:txBody>
          <a:bodyPr wrap="square">
            <a:spAutoFit/>
          </a:bodyPr>
          <a:lstStyle/>
          <a:p>
            <a:pPr lvl="0">
              <a:lnSpc>
                <a:spcPts val="2400"/>
              </a:lnSpc>
              <a:spcBef>
                <a:spcPct val="0"/>
              </a:spcBef>
              <a:buClr>
                <a:schemeClr val="accent3"/>
              </a:buClr>
              <a:defRPr/>
            </a:pPr>
            <a:r>
              <a:rPr lang="en-AU" dirty="0"/>
              <a:t>Care of environment - ecosystems, food chains </a:t>
            </a:r>
          </a:p>
        </p:txBody>
      </p:sp>
      <p:sp>
        <p:nvSpPr>
          <p:cNvPr id="11" name="Rectangle 10"/>
          <p:cNvSpPr/>
          <p:nvPr/>
        </p:nvSpPr>
        <p:spPr>
          <a:xfrm>
            <a:off x="2748561" y="5847644"/>
            <a:ext cx="5112568" cy="376578"/>
          </a:xfrm>
          <a:prstGeom prst="rect">
            <a:avLst/>
          </a:prstGeom>
        </p:spPr>
        <p:txBody>
          <a:bodyPr wrap="square">
            <a:spAutoFit/>
          </a:bodyPr>
          <a:lstStyle/>
          <a:p>
            <a:pPr lvl="0">
              <a:lnSpc>
                <a:spcPts val="2400"/>
              </a:lnSpc>
              <a:spcBef>
                <a:spcPct val="0"/>
              </a:spcBef>
              <a:buClr>
                <a:schemeClr val="accent3"/>
              </a:buClr>
              <a:defRPr/>
            </a:pPr>
            <a:r>
              <a:rPr lang="en-AU" dirty="0">
                <a:solidFill>
                  <a:srgbClr val="C00000"/>
                </a:solidFill>
              </a:rPr>
              <a:t>Knowledge of and respect for local water sources</a:t>
            </a:r>
          </a:p>
        </p:txBody>
      </p:sp>
      <p:sp>
        <p:nvSpPr>
          <p:cNvPr id="12" name="Rectangle 11"/>
          <p:cNvSpPr/>
          <p:nvPr/>
        </p:nvSpPr>
        <p:spPr>
          <a:xfrm>
            <a:off x="467544" y="1412776"/>
            <a:ext cx="2467342" cy="400110"/>
          </a:xfrm>
          <a:prstGeom prst="rect">
            <a:avLst/>
          </a:prstGeom>
        </p:spPr>
        <p:txBody>
          <a:bodyPr wrap="none">
            <a:spAutoFit/>
          </a:bodyPr>
          <a:lstStyle/>
          <a:p>
            <a:pPr lvl="0">
              <a:lnSpc>
                <a:spcPts val="2400"/>
              </a:lnSpc>
              <a:spcBef>
                <a:spcPct val="0"/>
              </a:spcBef>
              <a:buClr>
                <a:schemeClr val="accent3"/>
              </a:buClr>
              <a:defRPr/>
            </a:pPr>
            <a:r>
              <a:rPr lang="en-AU" dirty="0"/>
              <a:t>Aboriginal astronomy </a:t>
            </a:r>
          </a:p>
        </p:txBody>
      </p:sp>
      <p:sp>
        <p:nvSpPr>
          <p:cNvPr id="13" name="Rectangle 12"/>
          <p:cNvSpPr/>
          <p:nvPr/>
        </p:nvSpPr>
        <p:spPr>
          <a:xfrm>
            <a:off x="5859126" y="2420888"/>
            <a:ext cx="3284874" cy="646331"/>
          </a:xfrm>
          <a:prstGeom prst="rect">
            <a:avLst/>
          </a:prstGeom>
        </p:spPr>
        <p:txBody>
          <a:bodyPr wrap="square">
            <a:spAutoFit/>
          </a:bodyPr>
          <a:lstStyle/>
          <a:p>
            <a:pPr algn="ctr"/>
            <a:r>
              <a:rPr lang="en-AU" dirty="0">
                <a:solidFill>
                  <a:srgbClr val="C00000"/>
                </a:solidFill>
              </a:rPr>
              <a:t>Scientific practices -</a:t>
            </a:r>
          </a:p>
          <a:p>
            <a:pPr lvl="0" algn="ctr"/>
            <a:r>
              <a:rPr lang="en-AU" dirty="0">
                <a:solidFill>
                  <a:srgbClr val="C00000"/>
                </a:solidFill>
              </a:rPr>
              <a:t>sorting, classifying, estimating </a:t>
            </a:r>
          </a:p>
        </p:txBody>
      </p:sp>
      <p:sp>
        <p:nvSpPr>
          <p:cNvPr id="14" name="Rectangle 13"/>
          <p:cNvSpPr/>
          <p:nvPr/>
        </p:nvSpPr>
        <p:spPr>
          <a:xfrm>
            <a:off x="5225102" y="4413956"/>
            <a:ext cx="3923928" cy="369332"/>
          </a:xfrm>
          <a:prstGeom prst="rect">
            <a:avLst/>
          </a:prstGeom>
        </p:spPr>
        <p:txBody>
          <a:bodyPr wrap="square">
            <a:spAutoFit/>
          </a:bodyPr>
          <a:lstStyle/>
          <a:p>
            <a:r>
              <a:rPr lang="en-AU" dirty="0">
                <a:solidFill>
                  <a:srgbClr val="C00000"/>
                </a:solidFill>
              </a:rPr>
              <a:t>medicinal and nutritional properties </a:t>
            </a:r>
          </a:p>
        </p:txBody>
      </p:sp>
      <p:sp>
        <p:nvSpPr>
          <p:cNvPr id="15" name="Rectangle 14"/>
          <p:cNvSpPr/>
          <p:nvPr/>
        </p:nvSpPr>
        <p:spPr>
          <a:xfrm>
            <a:off x="6004697" y="4097867"/>
            <a:ext cx="2076209" cy="369332"/>
          </a:xfrm>
          <a:prstGeom prst="rect">
            <a:avLst/>
          </a:prstGeom>
        </p:spPr>
        <p:txBody>
          <a:bodyPr wrap="none">
            <a:spAutoFit/>
          </a:bodyPr>
          <a:lstStyle/>
          <a:p>
            <a:r>
              <a:rPr lang="en-AU" dirty="0">
                <a:solidFill>
                  <a:prstClr val="black"/>
                </a:solidFill>
              </a:rPr>
              <a:t>Indigenous plants </a:t>
            </a:r>
            <a:endParaRPr lang="en-AU" dirty="0"/>
          </a:p>
        </p:txBody>
      </p:sp>
      <p:sp>
        <p:nvSpPr>
          <p:cNvPr id="16" name="Rectangle 15"/>
          <p:cNvSpPr/>
          <p:nvPr/>
        </p:nvSpPr>
        <p:spPr>
          <a:xfrm>
            <a:off x="4151240" y="6149741"/>
            <a:ext cx="3068469" cy="400110"/>
          </a:xfrm>
          <a:prstGeom prst="rect">
            <a:avLst/>
          </a:prstGeom>
        </p:spPr>
        <p:txBody>
          <a:bodyPr wrap="none">
            <a:spAutoFit/>
          </a:bodyPr>
          <a:lstStyle/>
          <a:p>
            <a:pPr lvl="0">
              <a:lnSpc>
                <a:spcPts val="2400"/>
              </a:lnSpc>
              <a:spcBef>
                <a:spcPct val="0"/>
              </a:spcBef>
              <a:buClr>
                <a:schemeClr val="accent3"/>
              </a:buClr>
              <a:defRPr/>
            </a:pPr>
            <a:r>
              <a:rPr lang="en-AU" dirty="0"/>
              <a:t>Land management practices</a:t>
            </a:r>
          </a:p>
        </p:txBody>
      </p:sp>
      <p:sp>
        <p:nvSpPr>
          <p:cNvPr id="17" name="Rectangle 16"/>
          <p:cNvSpPr/>
          <p:nvPr/>
        </p:nvSpPr>
        <p:spPr>
          <a:xfrm>
            <a:off x="4520043" y="6445956"/>
            <a:ext cx="2396810" cy="369332"/>
          </a:xfrm>
          <a:prstGeom prst="rect">
            <a:avLst/>
          </a:prstGeom>
        </p:spPr>
        <p:txBody>
          <a:bodyPr wrap="none">
            <a:spAutoFit/>
          </a:bodyPr>
          <a:lstStyle/>
          <a:p>
            <a:r>
              <a:rPr lang="en-AU" dirty="0">
                <a:solidFill>
                  <a:srgbClr val="C00000"/>
                </a:solidFill>
              </a:rPr>
              <a:t>Indigenous use of fire</a:t>
            </a:r>
          </a:p>
        </p:txBody>
      </p:sp>
      <p:pic>
        <p:nvPicPr>
          <p:cNvPr id="18" name="Picture 4" descr="http://www.bom.gov.au/iwk/images/miriwoong-cal-me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19872" y="692696"/>
            <a:ext cx="1368152" cy="1127458"/>
          </a:xfrm>
          <a:prstGeom prst="rect">
            <a:avLst/>
          </a:prstGeom>
          <a:noFill/>
        </p:spPr>
      </p:pic>
      <p:pic>
        <p:nvPicPr>
          <p:cNvPr id="19" name="Picture 2" descr="http://www.aboriginalaus.com/wp-content/uploads/2010/12/aboriginal-fire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11344" y="5475111"/>
            <a:ext cx="1274457" cy="1335706"/>
          </a:xfrm>
          <a:prstGeom prst="rect">
            <a:avLst/>
          </a:prstGeom>
          <a:noFill/>
        </p:spPr>
      </p:pic>
      <p:pic>
        <p:nvPicPr>
          <p:cNvPr id="20" name="Picture 4" descr="dugonbi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2808" y="5154453"/>
            <a:ext cx="1656184" cy="1135341"/>
          </a:xfrm>
          <a:prstGeom prst="rect">
            <a:avLst/>
          </a:prstGeom>
          <a:noFill/>
          <a:ln w="9525">
            <a:noFill/>
            <a:miter lim="800000"/>
            <a:headEnd/>
            <a:tailEnd/>
          </a:ln>
        </p:spPr>
      </p:pic>
      <p:pic>
        <p:nvPicPr>
          <p:cNvPr id="31748" name="Picture 4" descr="http://www.ecofriend.org/images/forskolin_is_extracted_from_the_roots_of_the_coleus_forskohlii_plant.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091063" y="3221756"/>
            <a:ext cx="908141" cy="1301669"/>
          </a:xfrm>
          <a:prstGeom prst="rect">
            <a:avLst/>
          </a:prstGeom>
          <a:noFill/>
        </p:spPr>
      </p:pic>
      <p:pic>
        <p:nvPicPr>
          <p:cNvPr id="23" name="Picture 5" descr="orion_16080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51520" y="2132856"/>
            <a:ext cx="1224136" cy="1548348"/>
          </a:xfrm>
          <a:prstGeom prst="rect">
            <a:avLst/>
          </a:prstGeom>
          <a:noFill/>
          <a:ln w="9525">
            <a:noFill/>
            <a:miter lim="800000"/>
            <a:headEnd/>
            <a:tailEnd/>
          </a:ln>
        </p:spPr>
      </p:pic>
      <p:pic>
        <p:nvPicPr>
          <p:cNvPr id="31750" name="Picture 6" descr="http://imagecache2.allposters.com/images/BRGPOD/227354.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827923" y="1241907"/>
            <a:ext cx="1259632" cy="944724"/>
          </a:xfrm>
          <a:prstGeom prst="rect">
            <a:avLst/>
          </a:prstGeom>
          <a:noFill/>
        </p:spPr>
      </p:pic>
      <p:cxnSp>
        <p:nvCxnSpPr>
          <p:cNvPr id="26" name="Curved Connector 25"/>
          <p:cNvCxnSpPr>
            <a:stCxn id="2" idx="2"/>
            <a:endCxn id="10" idx="0"/>
          </p:cNvCxnSpPr>
          <p:nvPr/>
        </p:nvCxnSpPr>
        <p:spPr>
          <a:xfrm rot="16200000" flipH="1">
            <a:off x="3739155" y="3973812"/>
            <a:ext cx="2019259" cy="1073649"/>
          </a:xfrm>
          <a:prstGeom prst="curvedConnector3">
            <a:avLst>
              <a:gd name="adj1" fmla="val 50000"/>
            </a:avLst>
          </a:prstGeom>
          <a:ln>
            <a:headEnd type="arrow"/>
            <a:tailEnd type="arrow"/>
          </a:ln>
        </p:spPr>
        <p:style>
          <a:lnRef idx="1">
            <a:schemeClr val="accent4"/>
          </a:lnRef>
          <a:fillRef idx="0">
            <a:schemeClr val="accent4"/>
          </a:fillRef>
          <a:effectRef idx="0">
            <a:schemeClr val="accent4"/>
          </a:effectRef>
          <a:fontRef idx="minor">
            <a:schemeClr val="tx1"/>
          </a:fontRef>
        </p:style>
      </p:cxnSp>
      <p:cxnSp>
        <p:nvCxnSpPr>
          <p:cNvPr id="32" name="Curved Connector 31"/>
          <p:cNvCxnSpPr/>
          <p:nvPr/>
        </p:nvCxnSpPr>
        <p:spPr>
          <a:xfrm rot="16200000" flipV="1">
            <a:off x="2267744" y="1772816"/>
            <a:ext cx="1152128" cy="1152128"/>
          </a:xfrm>
          <a:prstGeom prst="curvedConnector3">
            <a:avLst>
              <a:gd name="adj1" fmla="val 50000"/>
            </a:avLst>
          </a:prstGeom>
          <a:ln>
            <a:tailEnd type="arrow"/>
          </a:ln>
        </p:spPr>
        <p:style>
          <a:lnRef idx="1">
            <a:schemeClr val="accent4"/>
          </a:lnRef>
          <a:fillRef idx="0">
            <a:schemeClr val="accent4"/>
          </a:fillRef>
          <a:effectRef idx="0">
            <a:schemeClr val="accent4"/>
          </a:effectRef>
          <a:fontRef idx="minor">
            <a:schemeClr val="tx1"/>
          </a:fontRef>
        </p:style>
      </p:cxnSp>
      <p:cxnSp>
        <p:nvCxnSpPr>
          <p:cNvPr id="34" name="Curved Connector 33"/>
          <p:cNvCxnSpPr/>
          <p:nvPr/>
        </p:nvCxnSpPr>
        <p:spPr>
          <a:xfrm rot="5400000">
            <a:off x="2591780" y="3609020"/>
            <a:ext cx="504056" cy="432048"/>
          </a:xfrm>
          <a:prstGeom prst="curvedConnector3">
            <a:avLst>
              <a:gd name="adj1" fmla="val 50000"/>
            </a:avLst>
          </a:prstGeom>
          <a:ln>
            <a:tailEnd type="arrow"/>
          </a:ln>
        </p:spPr>
        <p:style>
          <a:lnRef idx="1">
            <a:schemeClr val="accent4"/>
          </a:lnRef>
          <a:fillRef idx="0">
            <a:schemeClr val="accent4"/>
          </a:fillRef>
          <a:effectRef idx="0">
            <a:schemeClr val="accent4"/>
          </a:effectRef>
          <a:fontRef idx="minor">
            <a:schemeClr val="tx1"/>
          </a:fontRef>
        </p:style>
      </p:cxnSp>
      <p:cxnSp>
        <p:nvCxnSpPr>
          <p:cNvPr id="38" name="Curved Connector 37"/>
          <p:cNvCxnSpPr/>
          <p:nvPr/>
        </p:nvCxnSpPr>
        <p:spPr>
          <a:xfrm rot="16200000" flipH="1">
            <a:off x="5436096" y="3429000"/>
            <a:ext cx="720080" cy="576064"/>
          </a:xfrm>
          <a:prstGeom prst="curvedConnector3">
            <a:avLst>
              <a:gd name="adj1" fmla="val 50000"/>
            </a:avLst>
          </a:prstGeom>
          <a:ln>
            <a:tailEnd type="arrow"/>
          </a:ln>
        </p:spPr>
        <p:style>
          <a:lnRef idx="1">
            <a:schemeClr val="accent4"/>
          </a:lnRef>
          <a:fillRef idx="0">
            <a:schemeClr val="accent4"/>
          </a:fillRef>
          <a:effectRef idx="0">
            <a:schemeClr val="accent4"/>
          </a:effectRef>
          <a:fontRef idx="minor">
            <a:schemeClr val="tx1"/>
          </a:fontRef>
        </p:style>
      </p:cxnSp>
      <p:cxnSp>
        <p:nvCxnSpPr>
          <p:cNvPr id="40" name="Curved Connector 39"/>
          <p:cNvCxnSpPr/>
          <p:nvPr/>
        </p:nvCxnSpPr>
        <p:spPr>
          <a:xfrm rot="5400000" flipH="1" flipV="1">
            <a:off x="4716016" y="1772816"/>
            <a:ext cx="1512168" cy="648072"/>
          </a:xfrm>
          <a:prstGeom prst="curvedConnector3">
            <a:avLst>
              <a:gd name="adj1" fmla="val 50000"/>
            </a:avLst>
          </a:prstGeom>
          <a:ln>
            <a:tailEnd type="arrow"/>
          </a:ln>
        </p:spPr>
        <p:style>
          <a:lnRef idx="1">
            <a:schemeClr val="accent4"/>
          </a:lnRef>
          <a:fillRef idx="0">
            <a:schemeClr val="accent4"/>
          </a:fillRef>
          <a:effectRef idx="0">
            <a:schemeClr val="accent4"/>
          </a:effectRef>
          <a:fontRef idx="minor">
            <a:schemeClr val="tx1"/>
          </a:fontRef>
        </p:style>
      </p:cxnSp>
      <p:cxnSp>
        <p:nvCxnSpPr>
          <p:cNvPr id="42" name="Curved Connector 41"/>
          <p:cNvCxnSpPr/>
          <p:nvPr/>
        </p:nvCxnSpPr>
        <p:spPr>
          <a:xfrm flipV="1">
            <a:off x="5508104" y="2708920"/>
            <a:ext cx="648072" cy="288032"/>
          </a:xfrm>
          <a:prstGeom prst="curvedConnector3">
            <a:avLst>
              <a:gd name="adj1" fmla="val 50000"/>
            </a:avLst>
          </a:prstGeom>
          <a:ln>
            <a:tailEnd type="arrow"/>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1356921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188640"/>
            <a:ext cx="5467331" cy="584775"/>
          </a:xfrm>
          <a:prstGeom prst="rect">
            <a:avLst/>
          </a:prstGeom>
        </p:spPr>
        <p:txBody>
          <a:bodyPr wrap="none">
            <a:spAutoFit/>
          </a:bodyPr>
          <a:lstStyle/>
          <a:p>
            <a:r>
              <a:rPr lang="en-AU"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Australian Curriculum - Science</a:t>
            </a:r>
          </a:p>
        </p:txBody>
      </p:sp>
      <p:sp>
        <p:nvSpPr>
          <p:cNvPr id="3" name="TextBox 2"/>
          <p:cNvSpPr txBox="1"/>
          <p:nvPr/>
        </p:nvSpPr>
        <p:spPr>
          <a:xfrm>
            <a:off x="467544" y="980728"/>
            <a:ext cx="8280920" cy="2462213"/>
          </a:xfrm>
          <a:prstGeom prst="rect">
            <a:avLst/>
          </a:prstGeom>
          <a:noFill/>
        </p:spPr>
        <p:txBody>
          <a:bodyPr wrap="square" rtlCol="0">
            <a:spAutoFit/>
          </a:bodyPr>
          <a:lstStyle/>
          <a:p>
            <a:r>
              <a:rPr lang="en-AU"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Foundation Year</a:t>
            </a:r>
          </a:p>
          <a:p>
            <a:pPr marL="285750" indent="-285750">
              <a:buFont typeface="Arial" panose="020B0604020202020204" pitchFamily="34" charset="0"/>
              <a:buChar char="•"/>
            </a:pPr>
            <a:r>
              <a:rPr lang="en-US" dirty="0"/>
              <a:t>Living things have basic needs, including food and water</a:t>
            </a:r>
          </a:p>
          <a:p>
            <a:pPr marL="285750" indent="-285750">
              <a:buFont typeface="Arial" panose="020B0604020202020204" pitchFamily="34" charset="0"/>
              <a:buChar char="•"/>
            </a:pPr>
            <a:r>
              <a:rPr lang="en-US" dirty="0"/>
              <a:t>Objects are made of materials that have observable properties</a:t>
            </a:r>
          </a:p>
          <a:p>
            <a:pPr marL="285750" indent="-285750">
              <a:buFont typeface="Arial" panose="020B0604020202020204" pitchFamily="34" charset="0"/>
              <a:buChar char="•"/>
            </a:pPr>
            <a:r>
              <a:rPr lang="en-US" dirty="0"/>
              <a:t>Compare the traditional materials used for clothing from around the world </a:t>
            </a:r>
          </a:p>
          <a:p>
            <a:pPr marL="285750" indent="-285750">
              <a:buFont typeface="Arial" panose="020B0604020202020204" pitchFamily="34" charset="0"/>
              <a:buChar char="•"/>
            </a:pPr>
            <a:r>
              <a:rPr lang="en-US" dirty="0"/>
              <a:t>Learning how Aboriginal and Torres Strait Islander concepts of time and weather patterns explain how things happen in the world around them.</a:t>
            </a:r>
          </a:p>
          <a:p>
            <a:pPr marL="285750" indent="-285750">
              <a:buFont typeface="Arial" panose="020B0604020202020204" pitchFamily="34" charset="0"/>
              <a:buChar char="•"/>
            </a:pPr>
            <a:r>
              <a:rPr lang="en-US" dirty="0"/>
              <a:t>The way objects move depends on a variety of factors, including their size and shape</a:t>
            </a:r>
            <a:endParaRPr lang="en-AU" dirty="0"/>
          </a:p>
        </p:txBody>
      </p:sp>
      <p:sp>
        <p:nvSpPr>
          <p:cNvPr id="4" name="TextBox 3"/>
          <p:cNvSpPr txBox="1"/>
          <p:nvPr/>
        </p:nvSpPr>
        <p:spPr>
          <a:xfrm>
            <a:off x="511868" y="3359026"/>
            <a:ext cx="8452620" cy="2462213"/>
          </a:xfrm>
          <a:prstGeom prst="rect">
            <a:avLst/>
          </a:prstGeom>
          <a:noFill/>
        </p:spPr>
        <p:txBody>
          <a:bodyPr wrap="square" rtlCol="0">
            <a:spAutoFit/>
          </a:bodyPr>
          <a:lstStyle/>
          <a:p>
            <a:r>
              <a:rPr lang="en-AU"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Year 1</a:t>
            </a:r>
          </a:p>
          <a:p>
            <a:pPr marL="285750" indent="-285750">
              <a:buFont typeface="Arial" panose="020B0604020202020204" pitchFamily="34" charset="0"/>
              <a:buChar char="•"/>
            </a:pPr>
            <a:r>
              <a:rPr lang="en-US" dirty="0"/>
              <a:t>Light and sound are produced by a range of sources and can be sensed</a:t>
            </a:r>
          </a:p>
          <a:p>
            <a:pPr marL="285750" indent="-285750">
              <a:buFont typeface="Arial" panose="020B0604020202020204" pitchFamily="34" charset="0"/>
              <a:buChar char="•"/>
            </a:pPr>
            <a:r>
              <a:rPr lang="en-US" dirty="0"/>
              <a:t>People use science in their daily lives, including when caring for their environment and living things.</a:t>
            </a:r>
          </a:p>
          <a:p>
            <a:pPr marL="285750" lvl="0" indent="-285750">
              <a:buFont typeface="Arial" panose="020B0604020202020204" pitchFamily="34" charset="0"/>
              <a:buChar char="•"/>
            </a:pPr>
            <a:r>
              <a:rPr lang="en-US" dirty="0"/>
              <a:t>Technologies used by Aboriginal and Torres Strait Islander people require an understanding of how materials can be used to make tools and weapons, musical instruments, clothing, cosmetics and artworks.</a:t>
            </a:r>
            <a:endParaRPr lang="en-AU" dirty="0"/>
          </a:p>
          <a:p>
            <a:pPr marL="285750" indent="-285750">
              <a:buFont typeface="Arial" panose="020B0604020202020204" pitchFamily="34" charset="0"/>
              <a:buChar char="•"/>
            </a:pPr>
            <a:endParaRPr lang="en-AU" dirty="0"/>
          </a:p>
        </p:txBody>
      </p:sp>
      <p:sp>
        <p:nvSpPr>
          <p:cNvPr id="5" name="TextBox 4"/>
          <p:cNvSpPr txBox="1"/>
          <p:nvPr/>
        </p:nvSpPr>
        <p:spPr>
          <a:xfrm>
            <a:off x="484785" y="5471870"/>
            <a:ext cx="8496944" cy="1354217"/>
          </a:xfrm>
          <a:prstGeom prst="rect">
            <a:avLst/>
          </a:prstGeom>
          <a:noFill/>
        </p:spPr>
        <p:txBody>
          <a:bodyPr wrap="square" rtlCol="0">
            <a:spAutoFit/>
          </a:bodyPr>
          <a:lstStyle/>
          <a:p>
            <a:r>
              <a:rPr lang="en-AU"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Year 2 </a:t>
            </a:r>
          </a:p>
          <a:p>
            <a:pPr marL="285750" indent="-285750">
              <a:buFont typeface="Arial" panose="020B0604020202020204" pitchFamily="34" charset="0"/>
              <a:buChar char="•"/>
            </a:pPr>
            <a:r>
              <a:rPr lang="en-US" dirty="0"/>
              <a:t>A push or a pull affects how an object moves or changes shape</a:t>
            </a:r>
          </a:p>
          <a:p>
            <a:pPr marL="285750" indent="-285750">
              <a:buFont typeface="Arial" panose="020B0604020202020204" pitchFamily="34" charset="0"/>
              <a:buChar char="•"/>
            </a:pPr>
            <a:r>
              <a:rPr lang="en-US" dirty="0"/>
              <a:t>Science is used in daily lives, including when caring for the environment and living things</a:t>
            </a:r>
            <a:endParaRPr lang="en-AU" dirty="0"/>
          </a:p>
        </p:txBody>
      </p:sp>
      <p:pic>
        <p:nvPicPr>
          <p:cNvPr id="6" name="Picture 4" descr="http://www.bom.gov.au/iwk/images/miriwoong-cal-me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92450" y="328490"/>
            <a:ext cx="1368152" cy="1127458"/>
          </a:xfrm>
          <a:prstGeom prst="rect">
            <a:avLst/>
          </a:prstGeom>
          <a:noFill/>
        </p:spPr>
      </p:pic>
      <p:sp>
        <p:nvSpPr>
          <p:cNvPr id="7" name="Rectangle 6"/>
          <p:cNvSpPr/>
          <p:nvPr/>
        </p:nvSpPr>
        <p:spPr>
          <a:xfrm>
            <a:off x="7234885" y="6549088"/>
            <a:ext cx="1683281" cy="276999"/>
          </a:xfrm>
          <a:prstGeom prst="rect">
            <a:avLst/>
          </a:prstGeom>
        </p:spPr>
        <p:txBody>
          <a:bodyPr wrap="none">
            <a:spAutoFit/>
          </a:bodyPr>
          <a:lstStyle/>
          <a:p>
            <a:r>
              <a:rPr lang="en-AU" baseline="-25000" dirty="0"/>
              <a:t>Copyright Christine Reid</a:t>
            </a:r>
          </a:p>
        </p:txBody>
      </p:sp>
    </p:spTree>
    <p:extLst>
      <p:ext uri="{BB962C8B-B14F-4D97-AF65-F5344CB8AC3E}">
        <p14:creationId xmlns:p14="http://schemas.microsoft.com/office/powerpoint/2010/main" val="15766479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0342" y="195026"/>
            <a:ext cx="5467331" cy="584775"/>
          </a:xfrm>
          <a:prstGeom prst="rect">
            <a:avLst/>
          </a:prstGeom>
        </p:spPr>
        <p:txBody>
          <a:bodyPr wrap="none">
            <a:spAutoFit/>
          </a:bodyPr>
          <a:lstStyle/>
          <a:p>
            <a:r>
              <a:rPr lang="en-AU"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Australian Curriculum - Science</a:t>
            </a:r>
          </a:p>
        </p:txBody>
      </p:sp>
      <p:sp>
        <p:nvSpPr>
          <p:cNvPr id="3" name="TextBox 2"/>
          <p:cNvSpPr txBox="1"/>
          <p:nvPr/>
        </p:nvSpPr>
        <p:spPr>
          <a:xfrm>
            <a:off x="683568" y="1052736"/>
            <a:ext cx="8136904" cy="2400657"/>
          </a:xfrm>
          <a:prstGeom prst="rect">
            <a:avLst/>
          </a:prstGeom>
          <a:noFill/>
        </p:spPr>
        <p:txBody>
          <a:bodyPr wrap="square" rtlCol="0">
            <a:spAutoFit/>
          </a:bodyPr>
          <a:lstStyle/>
          <a:p>
            <a:r>
              <a:rPr lang="en-AU" sz="2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Year 3</a:t>
            </a:r>
          </a:p>
          <a:p>
            <a:r>
              <a:rPr lang="en-US" dirty="0"/>
              <a:t>Living things can be grouped on the basis of observable features and can be distinguished from non-living things</a:t>
            </a:r>
          </a:p>
          <a:p>
            <a:r>
              <a:rPr lang="en-US" dirty="0"/>
              <a:t>Earth’s rotation on its axis causes regular changes, including night and day</a:t>
            </a:r>
          </a:p>
          <a:p>
            <a:r>
              <a:rPr lang="en-US" dirty="0"/>
              <a:t>Researching how knowledge of astronomy has been used by some Aboriginal and Torres Strait Islander people</a:t>
            </a:r>
          </a:p>
          <a:p>
            <a:r>
              <a:rPr lang="en-US" dirty="0"/>
              <a:t>Researching Aboriginal and Torres Strait Islander people’s knowledge of the local natural environment, such as the characteristics of plants and animals.</a:t>
            </a:r>
            <a:endParaRPr lang="en-AU" dirty="0"/>
          </a:p>
        </p:txBody>
      </p:sp>
      <p:sp>
        <p:nvSpPr>
          <p:cNvPr id="4" name="TextBox 3"/>
          <p:cNvSpPr txBox="1"/>
          <p:nvPr/>
        </p:nvSpPr>
        <p:spPr>
          <a:xfrm>
            <a:off x="683568" y="3361060"/>
            <a:ext cx="7920880" cy="1631216"/>
          </a:xfrm>
          <a:prstGeom prst="rect">
            <a:avLst/>
          </a:prstGeom>
          <a:noFill/>
        </p:spPr>
        <p:txBody>
          <a:bodyPr wrap="square" rtlCol="0">
            <a:spAutoFit/>
          </a:bodyPr>
          <a:lstStyle/>
          <a:p>
            <a:r>
              <a:rPr lang="en-AU"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Year 4</a:t>
            </a:r>
          </a:p>
          <a:p>
            <a:r>
              <a:rPr lang="en-US" dirty="0"/>
              <a:t>Natural and processed materials have a range of physical properties; these properties can influence their use.</a:t>
            </a:r>
          </a:p>
          <a:p>
            <a:r>
              <a:rPr lang="en-US" dirty="0"/>
              <a:t>Considering how scientific practices such as sorting, classification and estimation are used by Aboriginal and Torres Strait Islander people in everyday life.</a:t>
            </a:r>
            <a:endParaRPr lang="en-AU" dirty="0"/>
          </a:p>
        </p:txBody>
      </p:sp>
      <p:sp>
        <p:nvSpPr>
          <p:cNvPr id="5" name="TextBox 4"/>
          <p:cNvSpPr txBox="1"/>
          <p:nvPr/>
        </p:nvSpPr>
        <p:spPr>
          <a:xfrm>
            <a:off x="683568" y="4846231"/>
            <a:ext cx="7848872" cy="1077218"/>
          </a:xfrm>
          <a:prstGeom prst="rect">
            <a:avLst/>
          </a:prstGeom>
          <a:noFill/>
        </p:spPr>
        <p:txBody>
          <a:bodyPr wrap="square" rtlCol="0">
            <a:spAutoFit/>
          </a:bodyPr>
          <a:lstStyle/>
          <a:p>
            <a:r>
              <a:rPr lang="en-AU"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Year 5</a:t>
            </a:r>
          </a:p>
          <a:p>
            <a:r>
              <a:rPr lang="en-US" dirty="0"/>
              <a:t>Learning how Aboriginal and Torres Strait Islander people used observation of the night sky to assist with navigation.</a:t>
            </a:r>
            <a:endParaRPr lang="en-AU" dirty="0"/>
          </a:p>
        </p:txBody>
      </p:sp>
      <p:pic>
        <p:nvPicPr>
          <p:cNvPr id="6" name="Picture 5" descr="orion_16080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30590" y="76226"/>
            <a:ext cx="1112503" cy="1407149"/>
          </a:xfrm>
          <a:prstGeom prst="rect">
            <a:avLst/>
          </a:prstGeom>
          <a:noFill/>
          <a:ln w="9525">
            <a:noFill/>
            <a:miter lim="800000"/>
            <a:headEnd/>
            <a:tailEnd/>
          </a:ln>
        </p:spPr>
      </p:pic>
      <p:sp>
        <p:nvSpPr>
          <p:cNvPr id="7" name="Rectangle 6"/>
          <p:cNvSpPr/>
          <p:nvPr/>
        </p:nvSpPr>
        <p:spPr>
          <a:xfrm>
            <a:off x="7367472" y="6525344"/>
            <a:ext cx="1683281" cy="276999"/>
          </a:xfrm>
          <a:prstGeom prst="rect">
            <a:avLst/>
          </a:prstGeom>
        </p:spPr>
        <p:txBody>
          <a:bodyPr wrap="none">
            <a:spAutoFit/>
          </a:bodyPr>
          <a:lstStyle/>
          <a:p>
            <a:r>
              <a:rPr lang="en-AU" baseline="-25000" dirty="0"/>
              <a:t>Copyright Christine Reid</a:t>
            </a:r>
          </a:p>
        </p:txBody>
      </p:sp>
    </p:spTree>
    <p:extLst>
      <p:ext uri="{BB962C8B-B14F-4D97-AF65-F5344CB8AC3E}">
        <p14:creationId xmlns:p14="http://schemas.microsoft.com/office/powerpoint/2010/main" val="14141817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0322" y="240313"/>
            <a:ext cx="5467331" cy="584775"/>
          </a:xfrm>
          <a:prstGeom prst="rect">
            <a:avLst/>
          </a:prstGeom>
        </p:spPr>
        <p:txBody>
          <a:bodyPr wrap="none">
            <a:spAutoFit/>
          </a:bodyPr>
          <a:lstStyle/>
          <a:p>
            <a:r>
              <a:rPr lang="en-AU"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Australian Curriculum - Science</a:t>
            </a:r>
          </a:p>
        </p:txBody>
      </p:sp>
      <p:sp>
        <p:nvSpPr>
          <p:cNvPr id="3" name="TextBox 2"/>
          <p:cNvSpPr txBox="1"/>
          <p:nvPr/>
        </p:nvSpPr>
        <p:spPr>
          <a:xfrm>
            <a:off x="395536" y="1124744"/>
            <a:ext cx="8136904" cy="2185214"/>
          </a:xfrm>
          <a:prstGeom prst="rect">
            <a:avLst/>
          </a:prstGeom>
          <a:noFill/>
        </p:spPr>
        <p:txBody>
          <a:bodyPr wrap="square" rtlCol="0">
            <a:spAutoFit/>
          </a:bodyPr>
          <a:lstStyle/>
          <a:p>
            <a:r>
              <a:rPr lang="en-AU"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Year 6</a:t>
            </a:r>
          </a:p>
          <a:p>
            <a:pPr lvl="0"/>
            <a:r>
              <a:rPr lang="en-US" dirty="0"/>
              <a:t>Investigating major geological events such as earthquakes, volcanic eruptions and tsunamis in Australia, the Asia region and throughout the world</a:t>
            </a:r>
          </a:p>
          <a:p>
            <a:pPr lvl="0"/>
            <a:r>
              <a:rPr lang="en-US" dirty="0"/>
              <a:t>Learning how Aboriginal and Torres Strait Islander knowledge, such as the medicinal and nutritional properties of Australian plants, is being used as part of the evidence base for scientific advances.</a:t>
            </a:r>
            <a:endParaRPr lang="en-AU" dirty="0"/>
          </a:p>
          <a:p>
            <a:endParaRPr lang="en-AU" dirty="0"/>
          </a:p>
        </p:txBody>
      </p:sp>
      <p:sp>
        <p:nvSpPr>
          <p:cNvPr id="4" name="TextBox 3"/>
          <p:cNvSpPr txBox="1"/>
          <p:nvPr/>
        </p:nvSpPr>
        <p:spPr>
          <a:xfrm>
            <a:off x="395536" y="2971403"/>
            <a:ext cx="7992888" cy="2185214"/>
          </a:xfrm>
          <a:prstGeom prst="rect">
            <a:avLst/>
          </a:prstGeom>
          <a:noFill/>
        </p:spPr>
        <p:txBody>
          <a:bodyPr wrap="square" rtlCol="0">
            <a:spAutoFit/>
          </a:bodyPr>
          <a:lstStyle/>
          <a:p>
            <a:r>
              <a:rPr lang="en-AU"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Year 7</a:t>
            </a:r>
          </a:p>
          <a:p>
            <a:r>
              <a:rPr lang="en-US" dirty="0"/>
              <a:t>Researching specific examples of human activity, such as the use of fire by traditional Aboriginal people.</a:t>
            </a:r>
          </a:p>
          <a:p>
            <a:r>
              <a:rPr lang="en-US" dirty="0"/>
              <a:t>Investigating how land management practices of Aboriginal and Torres Strait Islander peoples can help inform sustainable management of the environment</a:t>
            </a:r>
          </a:p>
          <a:p>
            <a:r>
              <a:rPr lang="en-US" dirty="0"/>
              <a:t>Investigating how Aboriginal and Torres Strait Islander knowledge is being used to inform scientific decisions, for example care of waterways.</a:t>
            </a:r>
            <a:endParaRPr lang="en-AU" dirty="0"/>
          </a:p>
        </p:txBody>
      </p:sp>
      <p:sp>
        <p:nvSpPr>
          <p:cNvPr id="5" name="TextBox 4"/>
          <p:cNvSpPr txBox="1"/>
          <p:nvPr/>
        </p:nvSpPr>
        <p:spPr>
          <a:xfrm>
            <a:off x="395536" y="5157192"/>
            <a:ext cx="8136904" cy="1354217"/>
          </a:xfrm>
          <a:prstGeom prst="rect">
            <a:avLst/>
          </a:prstGeom>
          <a:noFill/>
        </p:spPr>
        <p:txBody>
          <a:bodyPr wrap="square" rtlCol="0">
            <a:spAutoFit/>
          </a:bodyPr>
          <a:lstStyle/>
          <a:p>
            <a:r>
              <a:rPr lang="en-AU"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Year 8</a:t>
            </a:r>
          </a:p>
          <a:p>
            <a:r>
              <a:rPr lang="en-US" dirty="0"/>
              <a:t>Investigating how Aboriginal people </a:t>
            </a:r>
            <a:r>
              <a:rPr lang="en-US" dirty="0" err="1"/>
              <a:t>recognise</a:t>
            </a:r>
            <a:r>
              <a:rPr lang="en-US" dirty="0"/>
              <a:t> relationships in ecosystems by burning to promote new growth, attract animals and afford easier hunting and food gathering.</a:t>
            </a:r>
            <a:endParaRPr lang="en-AU" dirty="0"/>
          </a:p>
        </p:txBody>
      </p:sp>
      <p:sp>
        <p:nvSpPr>
          <p:cNvPr id="6" name="Rectangle 5"/>
          <p:cNvSpPr/>
          <p:nvPr/>
        </p:nvSpPr>
        <p:spPr>
          <a:xfrm>
            <a:off x="7193502" y="6511409"/>
            <a:ext cx="1683281" cy="276999"/>
          </a:xfrm>
          <a:prstGeom prst="rect">
            <a:avLst/>
          </a:prstGeom>
        </p:spPr>
        <p:txBody>
          <a:bodyPr wrap="none">
            <a:spAutoFit/>
          </a:bodyPr>
          <a:lstStyle/>
          <a:p>
            <a:r>
              <a:rPr lang="en-AU" baseline="-25000" dirty="0"/>
              <a:t>Copyright Christine Reid</a:t>
            </a:r>
          </a:p>
        </p:txBody>
      </p:sp>
      <p:pic>
        <p:nvPicPr>
          <p:cNvPr id="7" name="Picture 2" descr="http://www.aboriginalaus.com/wp-content/uploads/2010/12/aboriginal-fire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82730" y="157235"/>
            <a:ext cx="1274457" cy="1335706"/>
          </a:xfrm>
          <a:prstGeom prst="rect">
            <a:avLst/>
          </a:prstGeom>
          <a:noFill/>
        </p:spPr>
      </p:pic>
    </p:spTree>
    <p:extLst>
      <p:ext uri="{BB962C8B-B14F-4D97-AF65-F5344CB8AC3E}">
        <p14:creationId xmlns:p14="http://schemas.microsoft.com/office/powerpoint/2010/main" val="305539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Preparation</a:t>
            </a:r>
          </a:p>
        </p:txBody>
      </p:sp>
      <p:sp>
        <p:nvSpPr>
          <p:cNvPr id="3" name="Content Placeholder 2"/>
          <p:cNvSpPr>
            <a:spLocks noGrp="1"/>
          </p:cNvSpPr>
          <p:nvPr>
            <p:ph idx="1"/>
          </p:nvPr>
        </p:nvSpPr>
        <p:spPr/>
        <p:txBody>
          <a:bodyPr>
            <a:normAutofit fontScale="85000" lnSpcReduction="20000"/>
          </a:bodyPr>
          <a:lstStyle/>
          <a:p>
            <a:r>
              <a:rPr lang="en-AU" dirty="0"/>
              <a:t>Become familiar with the Aboriginal history of your area e.g. people, organisations, council</a:t>
            </a:r>
          </a:p>
          <a:p>
            <a:r>
              <a:rPr lang="en-AU" dirty="0"/>
              <a:t>Undertake personal development e.g. music, art, reading, museums, internet, YouTube, lectures</a:t>
            </a:r>
          </a:p>
          <a:p>
            <a:r>
              <a:rPr lang="en-AU" dirty="0"/>
              <a:t>Undertake professional development</a:t>
            </a:r>
          </a:p>
          <a:p>
            <a:r>
              <a:rPr lang="en-AU" dirty="0"/>
              <a:t>Audit your school’s curriculum, personnel and resources</a:t>
            </a:r>
          </a:p>
          <a:p>
            <a:r>
              <a:rPr lang="en-AU" dirty="0"/>
              <a:t>Form a network sharing teaching strategies and resources</a:t>
            </a:r>
          </a:p>
          <a:p>
            <a:r>
              <a:rPr lang="en-AU" dirty="0"/>
              <a:t>Excursions with access to Aboriginal guides</a:t>
            </a:r>
          </a:p>
          <a:p>
            <a:r>
              <a:rPr lang="en-AU" dirty="0"/>
              <a:t>Listen to the voices of Aboriginal people</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96336" y="4005064"/>
            <a:ext cx="1373008" cy="2520280"/>
          </a:xfrm>
          <a:prstGeom prst="rect">
            <a:avLst/>
          </a:prstGeom>
        </p:spPr>
      </p:pic>
      <p:sp>
        <p:nvSpPr>
          <p:cNvPr id="5" name="Rectangle 4"/>
          <p:cNvSpPr/>
          <p:nvPr/>
        </p:nvSpPr>
        <p:spPr>
          <a:xfrm>
            <a:off x="7287821" y="6525344"/>
            <a:ext cx="1683281" cy="276999"/>
          </a:xfrm>
          <a:prstGeom prst="rect">
            <a:avLst/>
          </a:prstGeom>
        </p:spPr>
        <p:txBody>
          <a:bodyPr wrap="none">
            <a:spAutoFit/>
          </a:bodyPr>
          <a:lstStyle/>
          <a:p>
            <a:r>
              <a:rPr lang="en-AU" baseline="-25000" dirty="0"/>
              <a:t>Copyright Christine Reid</a:t>
            </a:r>
          </a:p>
        </p:txBody>
      </p:sp>
    </p:spTree>
    <p:extLst>
      <p:ext uri="{BB962C8B-B14F-4D97-AF65-F5344CB8AC3E}">
        <p14:creationId xmlns:p14="http://schemas.microsoft.com/office/powerpoint/2010/main" val="38784598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2632" y="2935111"/>
            <a:ext cx="244827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a:solidFill>
                  <a:schemeClr val="tx2"/>
                </a:solidFill>
              </a:rPr>
              <a:t>AC: MATHS</a:t>
            </a:r>
          </a:p>
        </p:txBody>
      </p:sp>
      <p:sp>
        <p:nvSpPr>
          <p:cNvPr id="3" name="Rectangle 2"/>
          <p:cNvSpPr/>
          <p:nvPr/>
        </p:nvSpPr>
        <p:spPr>
          <a:xfrm>
            <a:off x="6062215" y="795903"/>
            <a:ext cx="2983509" cy="584775"/>
          </a:xfrm>
          <a:prstGeom prst="rect">
            <a:avLst/>
          </a:prstGeom>
        </p:spPr>
        <p:txBody>
          <a:bodyPr wrap="none">
            <a:spAutoFit/>
          </a:bodyPr>
          <a:lstStyle/>
          <a:p>
            <a:pPr algn="ctr"/>
            <a:r>
              <a:rPr lang="en-AU" sz="1600" dirty="0"/>
              <a:t>Graphing – </a:t>
            </a:r>
          </a:p>
          <a:p>
            <a:pPr algn="ctr"/>
            <a:r>
              <a:rPr lang="en-AU" sz="1600" dirty="0"/>
              <a:t>Indigenous statistics from ABS</a:t>
            </a:r>
            <a:endParaRPr lang="en-AU" sz="1600" dirty="0">
              <a:solidFill>
                <a:srgbClr val="C00000"/>
              </a:solidFill>
            </a:endParaRPr>
          </a:p>
        </p:txBody>
      </p:sp>
      <p:sp>
        <p:nvSpPr>
          <p:cNvPr id="4" name="Rectangle 3"/>
          <p:cNvSpPr/>
          <p:nvPr/>
        </p:nvSpPr>
        <p:spPr>
          <a:xfrm>
            <a:off x="179512" y="2204864"/>
            <a:ext cx="1959191" cy="342979"/>
          </a:xfrm>
          <a:prstGeom prst="rect">
            <a:avLst/>
          </a:prstGeom>
        </p:spPr>
        <p:txBody>
          <a:bodyPr wrap="none">
            <a:spAutoFit/>
          </a:bodyPr>
          <a:lstStyle/>
          <a:p>
            <a:pPr>
              <a:lnSpc>
                <a:spcPct val="110000"/>
              </a:lnSpc>
              <a:spcBef>
                <a:spcPct val="0"/>
              </a:spcBef>
              <a:spcAft>
                <a:spcPts val="600"/>
              </a:spcAft>
            </a:pPr>
            <a:r>
              <a:rPr lang="en-AU" sz="1600" dirty="0"/>
              <a:t>Seasonal calendars </a:t>
            </a:r>
          </a:p>
        </p:txBody>
      </p:sp>
      <p:sp>
        <p:nvSpPr>
          <p:cNvPr id="5" name="Rectangle 4"/>
          <p:cNvSpPr/>
          <p:nvPr/>
        </p:nvSpPr>
        <p:spPr>
          <a:xfrm>
            <a:off x="6613" y="1887807"/>
            <a:ext cx="3127779" cy="342979"/>
          </a:xfrm>
          <a:prstGeom prst="rect">
            <a:avLst/>
          </a:prstGeom>
        </p:spPr>
        <p:txBody>
          <a:bodyPr wrap="none">
            <a:spAutoFit/>
          </a:bodyPr>
          <a:lstStyle/>
          <a:p>
            <a:pPr>
              <a:lnSpc>
                <a:spcPct val="110000"/>
              </a:lnSpc>
              <a:spcBef>
                <a:spcPct val="0"/>
              </a:spcBef>
              <a:spcAft>
                <a:spcPts val="600"/>
              </a:spcAft>
            </a:pPr>
            <a:r>
              <a:rPr lang="en-AU" sz="1600" dirty="0">
                <a:solidFill>
                  <a:srgbClr val="C00000"/>
                </a:solidFill>
              </a:rPr>
              <a:t>Connections to weather patterns</a:t>
            </a:r>
          </a:p>
        </p:txBody>
      </p:sp>
      <p:sp>
        <p:nvSpPr>
          <p:cNvPr id="7" name="Rectangle 6"/>
          <p:cNvSpPr/>
          <p:nvPr/>
        </p:nvSpPr>
        <p:spPr>
          <a:xfrm>
            <a:off x="42109" y="3596136"/>
            <a:ext cx="2959465" cy="342979"/>
          </a:xfrm>
          <a:prstGeom prst="rect">
            <a:avLst/>
          </a:prstGeom>
        </p:spPr>
        <p:txBody>
          <a:bodyPr wrap="none">
            <a:spAutoFit/>
          </a:bodyPr>
          <a:lstStyle/>
          <a:p>
            <a:pPr>
              <a:lnSpc>
                <a:spcPct val="110000"/>
              </a:lnSpc>
              <a:spcBef>
                <a:spcPct val="0"/>
              </a:spcBef>
              <a:spcAft>
                <a:spcPts val="600"/>
              </a:spcAft>
            </a:pPr>
            <a:r>
              <a:rPr lang="en-AU" sz="1600" dirty="0">
                <a:solidFill>
                  <a:srgbClr val="C00000"/>
                </a:solidFill>
              </a:rPr>
              <a:t>Spatial patterns and reasoning</a:t>
            </a:r>
          </a:p>
        </p:txBody>
      </p:sp>
      <p:sp>
        <p:nvSpPr>
          <p:cNvPr id="10" name="Rectangle 9"/>
          <p:cNvSpPr/>
          <p:nvPr/>
        </p:nvSpPr>
        <p:spPr>
          <a:xfrm>
            <a:off x="6372200" y="5595273"/>
            <a:ext cx="2625044" cy="634020"/>
          </a:xfrm>
          <a:prstGeom prst="rect">
            <a:avLst/>
          </a:prstGeom>
        </p:spPr>
        <p:txBody>
          <a:bodyPr wrap="square">
            <a:spAutoFit/>
          </a:bodyPr>
          <a:lstStyle/>
          <a:p>
            <a:pPr algn="r">
              <a:lnSpc>
                <a:spcPct val="110000"/>
              </a:lnSpc>
              <a:spcBef>
                <a:spcPct val="0"/>
              </a:spcBef>
              <a:spcAft>
                <a:spcPts val="600"/>
              </a:spcAft>
            </a:pPr>
            <a:r>
              <a:rPr lang="en-AU" sz="1600" dirty="0">
                <a:solidFill>
                  <a:srgbClr val="C00000"/>
                </a:solidFill>
              </a:rPr>
              <a:t>methods of adding and subtracting</a:t>
            </a:r>
          </a:p>
        </p:txBody>
      </p:sp>
      <p:sp>
        <p:nvSpPr>
          <p:cNvPr id="15" name="Rectangle 14"/>
          <p:cNvSpPr/>
          <p:nvPr/>
        </p:nvSpPr>
        <p:spPr>
          <a:xfrm>
            <a:off x="4015775" y="5068085"/>
            <a:ext cx="1082348" cy="338554"/>
          </a:xfrm>
          <a:prstGeom prst="rect">
            <a:avLst/>
          </a:prstGeom>
        </p:spPr>
        <p:txBody>
          <a:bodyPr wrap="none">
            <a:spAutoFit/>
          </a:bodyPr>
          <a:lstStyle/>
          <a:p>
            <a:r>
              <a:rPr lang="en-AU" sz="1600" dirty="0">
                <a:solidFill>
                  <a:srgbClr val="C00000"/>
                </a:solidFill>
              </a:rPr>
              <a:t>Timelines</a:t>
            </a:r>
          </a:p>
        </p:txBody>
      </p:sp>
      <p:cxnSp>
        <p:nvCxnSpPr>
          <p:cNvPr id="32" name="Curved Connector 31"/>
          <p:cNvCxnSpPr/>
          <p:nvPr/>
        </p:nvCxnSpPr>
        <p:spPr>
          <a:xfrm rot="10800000">
            <a:off x="2627785" y="2348881"/>
            <a:ext cx="1213539" cy="572901"/>
          </a:xfrm>
          <a:prstGeom prst="curvedConnector3">
            <a:avLst>
              <a:gd name="adj1" fmla="val 50000"/>
            </a:avLst>
          </a:prstGeom>
          <a:ln>
            <a:tailEnd type="arrow"/>
          </a:ln>
        </p:spPr>
        <p:style>
          <a:lnRef idx="1">
            <a:schemeClr val="accent4"/>
          </a:lnRef>
          <a:fillRef idx="0">
            <a:schemeClr val="accent4"/>
          </a:fillRef>
          <a:effectRef idx="0">
            <a:schemeClr val="accent4"/>
          </a:effectRef>
          <a:fontRef idx="minor">
            <a:schemeClr val="tx1"/>
          </a:fontRef>
        </p:style>
      </p:cxnSp>
      <p:cxnSp>
        <p:nvCxnSpPr>
          <p:cNvPr id="34" name="Curved Connector 33"/>
          <p:cNvCxnSpPr/>
          <p:nvPr/>
        </p:nvCxnSpPr>
        <p:spPr>
          <a:xfrm rot="16200000" flipH="1">
            <a:off x="3646311" y="4222043"/>
            <a:ext cx="1546581" cy="146760"/>
          </a:xfrm>
          <a:prstGeom prst="curvedConnector3">
            <a:avLst>
              <a:gd name="adj1" fmla="val 50000"/>
            </a:avLst>
          </a:prstGeom>
          <a:ln>
            <a:tailEnd type="arrow"/>
          </a:ln>
        </p:spPr>
        <p:style>
          <a:lnRef idx="1">
            <a:schemeClr val="accent4"/>
          </a:lnRef>
          <a:fillRef idx="0">
            <a:schemeClr val="accent4"/>
          </a:fillRef>
          <a:effectRef idx="0">
            <a:schemeClr val="accent4"/>
          </a:effectRef>
          <a:fontRef idx="minor">
            <a:schemeClr val="tx1"/>
          </a:fontRef>
        </p:style>
      </p:cxnSp>
      <p:cxnSp>
        <p:nvCxnSpPr>
          <p:cNvPr id="38" name="Curved Connector 37"/>
          <p:cNvCxnSpPr/>
          <p:nvPr/>
        </p:nvCxnSpPr>
        <p:spPr>
          <a:xfrm flipV="1">
            <a:off x="5779911" y="2731911"/>
            <a:ext cx="711200" cy="270935"/>
          </a:xfrm>
          <a:prstGeom prst="curvedConnector3">
            <a:avLst>
              <a:gd name="adj1" fmla="val 50000"/>
            </a:avLst>
          </a:prstGeom>
          <a:ln>
            <a:tailEnd type="arrow"/>
          </a:ln>
        </p:spPr>
        <p:style>
          <a:lnRef idx="1">
            <a:schemeClr val="accent4"/>
          </a:lnRef>
          <a:fillRef idx="0">
            <a:schemeClr val="accent4"/>
          </a:fillRef>
          <a:effectRef idx="0">
            <a:schemeClr val="accent4"/>
          </a:effectRef>
          <a:fontRef idx="minor">
            <a:schemeClr val="tx1"/>
          </a:fontRef>
        </p:style>
      </p:cxnSp>
      <p:cxnSp>
        <p:nvCxnSpPr>
          <p:cNvPr id="40" name="Curved Connector 39"/>
          <p:cNvCxnSpPr/>
          <p:nvPr/>
        </p:nvCxnSpPr>
        <p:spPr>
          <a:xfrm rot="5400000" flipH="1" flipV="1">
            <a:off x="4909503" y="1546537"/>
            <a:ext cx="1400944" cy="1355871"/>
          </a:xfrm>
          <a:prstGeom prst="curvedConnector3">
            <a:avLst>
              <a:gd name="adj1" fmla="val 50000"/>
            </a:avLst>
          </a:prstGeom>
          <a:ln>
            <a:tailEnd type="arrow"/>
          </a:ln>
        </p:spPr>
        <p:style>
          <a:lnRef idx="1">
            <a:schemeClr val="accent4"/>
          </a:lnRef>
          <a:fillRef idx="0">
            <a:schemeClr val="accent4"/>
          </a:fillRef>
          <a:effectRef idx="0">
            <a:schemeClr val="accent4"/>
          </a:effectRef>
          <a:fontRef idx="minor">
            <a:schemeClr val="tx1"/>
          </a:fontRef>
        </p:style>
      </p:cxnSp>
      <p:sp>
        <p:nvSpPr>
          <p:cNvPr id="35" name="Rectangle 34"/>
          <p:cNvSpPr/>
          <p:nvPr/>
        </p:nvSpPr>
        <p:spPr>
          <a:xfrm>
            <a:off x="135468" y="476413"/>
            <a:ext cx="4076492" cy="1175706"/>
          </a:xfrm>
          <a:prstGeom prst="rect">
            <a:avLst/>
          </a:prstGeom>
        </p:spPr>
        <p:txBody>
          <a:bodyPr wrap="square">
            <a:spAutoFit/>
          </a:bodyPr>
          <a:lstStyle/>
          <a:p>
            <a:pPr>
              <a:lnSpc>
                <a:spcPct val="110000"/>
              </a:lnSpc>
              <a:spcBef>
                <a:spcPct val="0"/>
              </a:spcBef>
              <a:spcAft>
                <a:spcPts val="600"/>
              </a:spcAft>
            </a:pPr>
            <a:r>
              <a:rPr lang="en-AU" sz="1600" dirty="0"/>
              <a:t>Investigate use of rotation and symmetry in diagrammatic representations of kinship relationships of Central and Western Desert people</a:t>
            </a:r>
          </a:p>
        </p:txBody>
      </p:sp>
      <p:sp>
        <p:nvSpPr>
          <p:cNvPr id="39" name="Rectangle 38"/>
          <p:cNvSpPr/>
          <p:nvPr/>
        </p:nvSpPr>
        <p:spPr>
          <a:xfrm>
            <a:off x="38802" y="3861756"/>
            <a:ext cx="3600282" cy="830997"/>
          </a:xfrm>
          <a:prstGeom prst="rect">
            <a:avLst/>
          </a:prstGeom>
        </p:spPr>
        <p:txBody>
          <a:bodyPr wrap="square">
            <a:spAutoFit/>
          </a:bodyPr>
          <a:lstStyle/>
          <a:p>
            <a:r>
              <a:rPr lang="en-AU" sz="1600" dirty="0"/>
              <a:t>Symmetry in Aboriginal rock carvings or art - create symmetrical patterns, pictures and shapes</a:t>
            </a:r>
          </a:p>
        </p:txBody>
      </p:sp>
      <p:sp>
        <p:nvSpPr>
          <p:cNvPr id="41" name="Rectangle 40"/>
          <p:cNvSpPr/>
          <p:nvPr/>
        </p:nvSpPr>
        <p:spPr>
          <a:xfrm>
            <a:off x="5988352" y="2520575"/>
            <a:ext cx="3096344" cy="904863"/>
          </a:xfrm>
          <a:prstGeom prst="rect">
            <a:avLst/>
          </a:prstGeom>
        </p:spPr>
        <p:txBody>
          <a:bodyPr wrap="square">
            <a:spAutoFit/>
          </a:bodyPr>
          <a:lstStyle/>
          <a:p>
            <a:pPr algn="r">
              <a:lnSpc>
                <a:spcPct val="110000"/>
              </a:lnSpc>
              <a:spcBef>
                <a:spcPct val="0"/>
              </a:spcBef>
              <a:spcAft>
                <a:spcPts val="600"/>
              </a:spcAft>
            </a:pPr>
            <a:r>
              <a:rPr lang="en-AU" sz="1600" dirty="0">
                <a:solidFill>
                  <a:srgbClr val="C00000"/>
                </a:solidFill>
              </a:rPr>
              <a:t>Explore the language of measurement &amp; time without using standard terminology</a:t>
            </a:r>
          </a:p>
        </p:txBody>
      </p:sp>
      <p:sp>
        <p:nvSpPr>
          <p:cNvPr id="45" name="Rectangle 44"/>
          <p:cNvSpPr/>
          <p:nvPr/>
        </p:nvSpPr>
        <p:spPr>
          <a:xfrm>
            <a:off x="5685088" y="3723550"/>
            <a:ext cx="3415478" cy="904863"/>
          </a:xfrm>
          <a:prstGeom prst="rect">
            <a:avLst/>
          </a:prstGeom>
        </p:spPr>
        <p:txBody>
          <a:bodyPr wrap="square">
            <a:spAutoFit/>
          </a:bodyPr>
          <a:lstStyle/>
          <a:p>
            <a:pPr algn="r">
              <a:lnSpc>
                <a:spcPct val="110000"/>
              </a:lnSpc>
              <a:spcBef>
                <a:spcPct val="0"/>
              </a:spcBef>
              <a:spcAft>
                <a:spcPts val="600"/>
              </a:spcAft>
            </a:pPr>
            <a:r>
              <a:rPr lang="en-AU" sz="1600" dirty="0"/>
              <a:t>Direction - investigate/describe routes using language which excludes left and right</a:t>
            </a:r>
          </a:p>
        </p:txBody>
      </p:sp>
      <p:cxnSp>
        <p:nvCxnSpPr>
          <p:cNvPr id="48" name="Curved Connector 31"/>
          <p:cNvCxnSpPr>
            <a:stCxn id="2" idx="0"/>
          </p:cNvCxnSpPr>
          <p:nvPr/>
        </p:nvCxnSpPr>
        <p:spPr>
          <a:xfrm rot="16200000" flipV="1">
            <a:off x="3263158" y="1641501"/>
            <a:ext cx="1666350" cy="920870"/>
          </a:xfrm>
          <a:prstGeom prst="curvedConnector3">
            <a:avLst>
              <a:gd name="adj1" fmla="val 50000"/>
            </a:avLst>
          </a:prstGeom>
          <a:ln>
            <a:tailEnd type="arrow"/>
          </a:ln>
        </p:spPr>
        <p:style>
          <a:lnRef idx="1">
            <a:schemeClr val="accent4"/>
          </a:lnRef>
          <a:fillRef idx="0">
            <a:schemeClr val="accent4"/>
          </a:fillRef>
          <a:effectRef idx="0">
            <a:schemeClr val="accent4"/>
          </a:effectRef>
          <a:fontRef idx="minor">
            <a:schemeClr val="tx1"/>
          </a:fontRef>
        </p:style>
      </p:cxnSp>
      <p:sp>
        <p:nvSpPr>
          <p:cNvPr id="53" name="Rectangle 52"/>
          <p:cNvSpPr/>
          <p:nvPr/>
        </p:nvSpPr>
        <p:spPr>
          <a:xfrm>
            <a:off x="58854" y="5890060"/>
            <a:ext cx="3135147" cy="904863"/>
          </a:xfrm>
          <a:prstGeom prst="rect">
            <a:avLst/>
          </a:prstGeom>
        </p:spPr>
        <p:txBody>
          <a:bodyPr wrap="square">
            <a:spAutoFit/>
          </a:bodyPr>
          <a:lstStyle/>
          <a:p>
            <a:pPr>
              <a:lnSpc>
                <a:spcPct val="110000"/>
              </a:lnSpc>
              <a:spcBef>
                <a:spcPct val="0"/>
              </a:spcBef>
              <a:spcAft>
                <a:spcPts val="600"/>
              </a:spcAft>
            </a:pPr>
            <a:r>
              <a:rPr lang="en-AU" sz="1600" dirty="0">
                <a:solidFill>
                  <a:srgbClr val="C00000"/>
                </a:solidFill>
              </a:rPr>
              <a:t>Compare aerial views of Country, desert paintings and maps with grid references</a:t>
            </a:r>
          </a:p>
        </p:txBody>
      </p:sp>
      <p:cxnSp>
        <p:nvCxnSpPr>
          <p:cNvPr id="54" name="Curved Connector 53"/>
          <p:cNvCxnSpPr/>
          <p:nvPr/>
        </p:nvCxnSpPr>
        <p:spPr>
          <a:xfrm rot="16200000" flipH="1">
            <a:off x="4372182" y="3733237"/>
            <a:ext cx="2438437" cy="1993647"/>
          </a:xfrm>
          <a:prstGeom prst="curvedConnector3">
            <a:avLst>
              <a:gd name="adj1" fmla="val 68055"/>
            </a:avLst>
          </a:prstGeom>
          <a:ln>
            <a:tailEnd type="arrow"/>
          </a:ln>
        </p:spPr>
        <p:style>
          <a:lnRef idx="1">
            <a:schemeClr val="accent4"/>
          </a:lnRef>
          <a:fillRef idx="0">
            <a:schemeClr val="accent4"/>
          </a:fillRef>
          <a:effectRef idx="0">
            <a:schemeClr val="accent4"/>
          </a:effectRef>
          <a:fontRef idx="minor">
            <a:schemeClr val="tx1"/>
          </a:fontRef>
        </p:style>
      </p:cxnSp>
      <p:cxnSp>
        <p:nvCxnSpPr>
          <p:cNvPr id="57" name="Curved Connector 56"/>
          <p:cNvCxnSpPr/>
          <p:nvPr/>
        </p:nvCxnSpPr>
        <p:spPr>
          <a:xfrm rot="5400000">
            <a:off x="1907825" y="3826934"/>
            <a:ext cx="2348086" cy="1738491"/>
          </a:xfrm>
          <a:prstGeom prst="curvedConnector3">
            <a:avLst>
              <a:gd name="adj1" fmla="val 50000"/>
            </a:avLst>
          </a:prstGeom>
          <a:ln>
            <a:tailEnd type="arrow"/>
          </a:ln>
        </p:spPr>
        <p:style>
          <a:lnRef idx="1">
            <a:schemeClr val="accent4"/>
          </a:lnRef>
          <a:fillRef idx="0">
            <a:schemeClr val="accent4"/>
          </a:fillRef>
          <a:effectRef idx="0">
            <a:schemeClr val="accent4"/>
          </a:effectRef>
          <a:fontRef idx="minor">
            <a:schemeClr val="tx1"/>
          </a:fontRef>
        </p:style>
      </p:cxnSp>
      <p:cxnSp>
        <p:nvCxnSpPr>
          <p:cNvPr id="66" name="Curved Connector 65"/>
          <p:cNvCxnSpPr/>
          <p:nvPr/>
        </p:nvCxnSpPr>
        <p:spPr>
          <a:xfrm>
            <a:off x="5220072" y="3501008"/>
            <a:ext cx="1008112" cy="648072"/>
          </a:xfrm>
          <a:prstGeom prst="curvedConnector3">
            <a:avLst>
              <a:gd name="adj1" fmla="val 50000"/>
            </a:avLst>
          </a:prstGeom>
          <a:ln>
            <a:tailEnd type="arrow"/>
          </a:ln>
        </p:spPr>
        <p:style>
          <a:lnRef idx="1">
            <a:schemeClr val="accent4"/>
          </a:lnRef>
          <a:fillRef idx="0">
            <a:schemeClr val="accent4"/>
          </a:fillRef>
          <a:effectRef idx="0">
            <a:schemeClr val="accent4"/>
          </a:effectRef>
          <a:fontRef idx="minor">
            <a:schemeClr val="tx1"/>
          </a:fontRef>
        </p:style>
      </p:cxnSp>
      <p:sp>
        <p:nvSpPr>
          <p:cNvPr id="94" name="Rectangle 93"/>
          <p:cNvSpPr/>
          <p:nvPr/>
        </p:nvSpPr>
        <p:spPr>
          <a:xfrm>
            <a:off x="6015325" y="6204579"/>
            <a:ext cx="3059832" cy="634020"/>
          </a:xfrm>
          <a:prstGeom prst="rect">
            <a:avLst/>
          </a:prstGeom>
        </p:spPr>
        <p:txBody>
          <a:bodyPr wrap="square">
            <a:spAutoFit/>
          </a:bodyPr>
          <a:lstStyle/>
          <a:p>
            <a:pPr algn="r">
              <a:lnSpc>
                <a:spcPct val="110000"/>
              </a:lnSpc>
              <a:spcBef>
                <a:spcPct val="0"/>
              </a:spcBef>
              <a:spcAft>
                <a:spcPts val="600"/>
              </a:spcAft>
            </a:pPr>
            <a:r>
              <a:rPr lang="en-AU" sz="1600" dirty="0"/>
              <a:t>Use of fractions and sharing as a way of managing Country </a:t>
            </a:r>
          </a:p>
        </p:txBody>
      </p:sp>
      <p:pic>
        <p:nvPicPr>
          <p:cNvPr id="95" name="Picture 4" descr="figure_3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04249" y="1381831"/>
            <a:ext cx="1718864" cy="1088878"/>
          </a:xfrm>
          <a:prstGeom prst="rect">
            <a:avLst/>
          </a:prstGeom>
          <a:noFill/>
          <a:ln w="9525">
            <a:noFill/>
            <a:miter lim="800000"/>
            <a:headEnd/>
            <a:tailEnd/>
          </a:ln>
        </p:spPr>
      </p:pic>
      <p:pic>
        <p:nvPicPr>
          <p:cNvPr id="100" name="Picture 5" descr="5018735_56f60642ff_m"/>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3568" y="2564904"/>
            <a:ext cx="1080120" cy="1014373"/>
          </a:xfrm>
          <a:prstGeom prst="rect">
            <a:avLst/>
          </a:prstGeom>
          <a:noFill/>
          <a:ln w="9525">
            <a:noFill/>
            <a:miter lim="800000"/>
            <a:headEnd/>
            <a:tailEnd/>
          </a:ln>
        </p:spPr>
      </p:pic>
      <p:pic>
        <p:nvPicPr>
          <p:cNvPr id="34818" name="Picture 2" descr="http://artandperception.com/wp-content/uploads/2009/04/aprhyoliteinplainhillsw.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68344" y="4653136"/>
            <a:ext cx="1224136" cy="919462"/>
          </a:xfrm>
          <a:prstGeom prst="rect">
            <a:avLst/>
          </a:prstGeom>
          <a:noFill/>
        </p:spPr>
      </p:pic>
      <p:pic>
        <p:nvPicPr>
          <p:cNvPr id="34820" name="Picture 4" descr="http://www.tnqit.indigenouslead.tafe.qld.gov.au/images/calendar.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11960" y="980728"/>
            <a:ext cx="1725811" cy="720080"/>
          </a:xfrm>
          <a:prstGeom prst="rect">
            <a:avLst/>
          </a:prstGeom>
          <a:noFill/>
        </p:spPr>
      </p:pic>
      <p:pic>
        <p:nvPicPr>
          <p:cNvPr id="34822" name="Picture 6" descr="http://www.hreoc.gov.au/images/about/media/speeches/social_justice/20080517_indigenous_education/slide15.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88267" y="5373216"/>
            <a:ext cx="2225961" cy="1417475"/>
          </a:xfrm>
          <a:prstGeom prst="rect">
            <a:avLst/>
          </a:prstGeom>
          <a:noFill/>
        </p:spPr>
      </p:pic>
      <p:cxnSp>
        <p:nvCxnSpPr>
          <p:cNvPr id="115" name="Curved Connector 114"/>
          <p:cNvCxnSpPr/>
          <p:nvPr/>
        </p:nvCxnSpPr>
        <p:spPr>
          <a:xfrm rot="10800000" flipV="1">
            <a:off x="2555776" y="3356992"/>
            <a:ext cx="792088" cy="288032"/>
          </a:xfrm>
          <a:prstGeom prst="curvedConnector3">
            <a:avLst>
              <a:gd name="adj1" fmla="val 50000"/>
            </a:avLst>
          </a:prstGeom>
          <a:ln>
            <a:tailEnd type="arrow"/>
          </a:ln>
        </p:spPr>
        <p:style>
          <a:lnRef idx="1">
            <a:schemeClr val="accent4"/>
          </a:lnRef>
          <a:fillRef idx="0">
            <a:schemeClr val="accent4"/>
          </a:fillRef>
          <a:effectRef idx="0">
            <a:schemeClr val="accent4"/>
          </a:effectRef>
          <a:fontRef idx="minor">
            <a:schemeClr val="tx1"/>
          </a:fontRef>
        </p:style>
      </p:cxnSp>
      <p:pic>
        <p:nvPicPr>
          <p:cNvPr id="34824" name="Picture 8" descr="http://t0.gstatic.com/images?q=tbn:ANd9GcRwxfjlW6b-BiJ7p5c5lSETk0nEnDksEi2_LUpNcb7Jw3b0hyLflw"/>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67544" y="4869159"/>
            <a:ext cx="1512168" cy="992361"/>
          </a:xfrm>
          <a:prstGeom prst="rect">
            <a:avLst/>
          </a:prstGeom>
          <a:noFill/>
        </p:spPr>
      </p:pic>
      <p:pic>
        <p:nvPicPr>
          <p:cNvPr id="31" name="Picture 4" descr="logo"/>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156176" y="4509120"/>
            <a:ext cx="1007536" cy="792088"/>
          </a:xfrm>
          <a:prstGeom prst="rect">
            <a:avLst/>
          </a:prstGeom>
          <a:noFill/>
        </p:spPr>
      </p:pic>
    </p:spTree>
    <p:extLst>
      <p:ext uri="{BB962C8B-B14F-4D97-AF65-F5344CB8AC3E}">
        <p14:creationId xmlns:p14="http://schemas.microsoft.com/office/powerpoint/2010/main" val="8081380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201744"/>
            <a:ext cx="6432787" cy="584775"/>
          </a:xfrm>
          <a:prstGeom prst="rect">
            <a:avLst/>
          </a:prstGeom>
        </p:spPr>
        <p:txBody>
          <a:bodyPr wrap="none">
            <a:spAutoFit/>
          </a:bodyPr>
          <a:lstStyle/>
          <a:p>
            <a:r>
              <a:rPr lang="en-AU"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Australian Curriculum - Mathematics</a:t>
            </a:r>
          </a:p>
        </p:txBody>
      </p:sp>
      <p:sp>
        <p:nvSpPr>
          <p:cNvPr id="3" name="TextBox 2"/>
          <p:cNvSpPr txBox="1"/>
          <p:nvPr/>
        </p:nvSpPr>
        <p:spPr>
          <a:xfrm>
            <a:off x="633886" y="868602"/>
            <a:ext cx="7992888" cy="2462213"/>
          </a:xfrm>
          <a:prstGeom prst="rect">
            <a:avLst/>
          </a:prstGeom>
          <a:noFill/>
        </p:spPr>
        <p:txBody>
          <a:bodyPr wrap="square" rtlCol="0">
            <a:spAutoFit/>
          </a:bodyPr>
          <a:lstStyle/>
          <a:p>
            <a:r>
              <a:rPr lang="en-AU"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Foundation Year</a:t>
            </a:r>
          </a:p>
          <a:p>
            <a:r>
              <a:rPr lang="en-AU" dirty="0"/>
              <a:t>using scenarios to help students recognise that other cultures count in a variety of ways, such as the </a:t>
            </a:r>
            <a:r>
              <a:rPr lang="en-AU" dirty="0" err="1"/>
              <a:t>Wotjoballum</a:t>
            </a:r>
            <a:r>
              <a:rPr lang="en-AU" dirty="0"/>
              <a:t> number systems</a:t>
            </a:r>
          </a:p>
          <a:p>
            <a:r>
              <a:rPr lang="en-AU" dirty="0"/>
              <a:t>using Aboriginal and Torres Strait Islander methods of adding, including spatial patterns and reasoning</a:t>
            </a:r>
          </a:p>
          <a:p>
            <a:r>
              <a:rPr lang="en-AU" dirty="0"/>
              <a:t>An Aboriginal or Torres Strait Islander component can be included by using Indigenous resources to interpret the everyday language of location and direction, such as ‘between’, ‘near’, ‘next to’, ‘forwards’, ‘towards’</a:t>
            </a:r>
          </a:p>
        </p:txBody>
      </p:sp>
      <p:sp>
        <p:nvSpPr>
          <p:cNvPr id="4" name="TextBox 3"/>
          <p:cNvSpPr txBox="1"/>
          <p:nvPr/>
        </p:nvSpPr>
        <p:spPr>
          <a:xfrm>
            <a:off x="597882" y="3316812"/>
            <a:ext cx="8064896" cy="1908215"/>
          </a:xfrm>
          <a:prstGeom prst="rect">
            <a:avLst/>
          </a:prstGeom>
          <a:noFill/>
        </p:spPr>
        <p:txBody>
          <a:bodyPr wrap="square" rtlCol="0">
            <a:spAutoFit/>
          </a:bodyPr>
          <a:lstStyle/>
          <a:p>
            <a:r>
              <a:rPr lang="en-AU"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Year1</a:t>
            </a:r>
          </a:p>
          <a:p>
            <a:r>
              <a:rPr lang="en-AU" dirty="0"/>
              <a:t>There is no Aboriginal or Torres Strait Islander histories and cultures cross curriculum priority in the Australian Curriculum but an Indigenous component could be included by using related objects when modelling numbers with a range of material and images</a:t>
            </a:r>
          </a:p>
          <a:p>
            <a:endParaRPr lang="en-AU" dirty="0"/>
          </a:p>
        </p:txBody>
      </p:sp>
      <p:sp>
        <p:nvSpPr>
          <p:cNvPr id="5" name="TextBox 4"/>
          <p:cNvSpPr txBox="1"/>
          <p:nvPr/>
        </p:nvSpPr>
        <p:spPr>
          <a:xfrm>
            <a:off x="597882" y="4999884"/>
            <a:ext cx="7821517" cy="1631216"/>
          </a:xfrm>
          <a:prstGeom prst="rect">
            <a:avLst/>
          </a:prstGeom>
          <a:noFill/>
        </p:spPr>
        <p:txBody>
          <a:bodyPr wrap="square" rtlCol="0">
            <a:spAutoFit/>
          </a:bodyPr>
          <a:lstStyle/>
          <a:p>
            <a:r>
              <a:rPr lang="en-AU"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Year 2</a:t>
            </a:r>
          </a:p>
          <a:p>
            <a:r>
              <a:rPr lang="en-AU" dirty="0"/>
              <a:t>Demonstrate and use models such as linking blocks, sticks in bundles, place-value blocks and Aboriginal bead strings and explain reasoning</a:t>
            </a:r>
          </a:p>
          <a:p>
            <a:r>
              <a:rPr lang="en-AU" dirty="0"/>
              <a:t>Investigate the seasons used by Aboriginal people and compare them to those used in Western society, and recognise the connection to weather patterns</a:t>
            </a:r>
          </a:p>
        </p:txBody>
      </p:sp>
      <p:sp>
        <p:nvSpPr>
          <p:cNvPr id="6" name="Rectangle 5"/>
          <p:cNvSpPr/>
          <p:nvPr/>
        </p:nvSpPr>
        <p:spPr>
          <a:xfrm>
            <a:off x="7460719" y="6492600"/>
            <a:ext cx="1683281" cy="276999"/>
          </a:xfrm>
          <a:prstGeom prst="rect">
            <a:avLst/>
          </a:prstGeom>
        </p:spPr>
        <p:txBody>
          <a:bodyPr wrap="none">
            <a:spAutoFit/>
          </a:bodyPr>
          <a:lstStyle/>
          <a:p>
            <a:r>
              <a:rPr lang="en-AU" baseline="-25000" dirty="0"/>
              <a:t>Copyright Christine Reid</a:t>
            </a:r>
          </a:p>
        </p:txBody>
      </p:sp>
    </p:spTree>
    <p:extLst>
      <p:ext uri="{BB962C8B-B14F-4D97-AF65-F5344CB8AC3E}">
        <p14:creationId xmlns:p14="http://schemas.microsoft.com/office/powerpoint/2010/main" val="11643738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3923" y="133162"/>
            <a:ext cx="6432787" cy="584775"/>
          </a:xfrm>
          <a:prstGeom prst="rect">
            <a:avLst/>
          </a:prstGeom>
        </p:spPr>
        <p:txBody>
          <a:bodyPr wrap="none">
            <a:spAutoFit/>
          </a:bodyPr>
          <a:lstStyle/>
          <a:p>
            <a:r>
              <a:rPr lang="en-AU"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Australian Curriculum - Mathematics</a:t>
            </a:r>
          </a:p>
        </p:txBody>
      </p:sp>
      <p:sp>
        <p:nvSpPr>
          <p:cNvPr id="3" name="TextBox 2"/>
          <p:cNvSpPr txBox="1"/>
          <p:nvPr/>
        </p:nvSpPr>
        <p:spPr>
          <a:xfrm>
            <a:off x="567848" y="846004"/>
            <a:ext cx="8280920" cy="1354217"/>
          </a:xfrm>
          <a:prstGeom prst="rect">
            <a:avLst/>
          </a:prstGeom>
          <a:noFill/>
        </p:spPr>
        <p:txBody>
          <a:bodyPr wrap="square" rtlCol="0">
            <a:spAutoFit/>
          </a:bodyPr>
          <a:lstStyle/>
          <a:p>
            <a:r>
              <a:rPr lang="en-AU"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Year 3</a:t>
            </a:r>
          </a:p>
          <a:p>
            <a:pPr lvl="0"/>
            <a:r>
              <a:rPr lang="en-AU" dirty="0"/>
              <a:t>Identify symmetry in Aboriginal rock carvings or art</a:t>
            </a:r>
          </a:p>
          <a:p>
            <a:r>
              <a:rPr lang="en-AU" dirty="0"/>
              <a:t>Exploring meaningful and increasingly efficient ways to record data, and representing and reporting the results of investigations (this can include an Indigenous component)</a:t>
            </a:r>
          </a:p>
        </p:txBody>
      </p:sp>
      <p:sp>
        <p:nvSpPr>
          <p:cNvPr id="4" name="TextBox 3"/>
          <p:cNvSpPr txBox="1"/>
          <p:nvPr/>
        </p:nvSpPr>
        <p:spPr>
          <a:xfrm>
            <a:off x="567848" y="2222115"/>
            <a:ext cx="8396639" cy="1908215"/>
          </a:xfrm>
          <a:prstGeom prst="rect">
            <a:avLst/>
          </a:prstGeom>
          <a:noFill/>
        </p:spPr>
        <p:txBody>
          <a:bodyPr wrap="square" rtlCol="0">
            <a:spAutoFit/>
          </a:bodyPr>
          <a:lstStyle/>
          <a:p>
            <a:r>
              <a:rPr lang="en-AU"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Year 4</a:t>
            </a:r>
          </a:p>
          <a:p>
            <a:r>
              <a:rPr lang="en-AU" dirty="0"/>
              <a:t>Investigate the use of fractions and sharing as a way of managing Country: for example taking no more than half the eggs from a nest to protect future bird populations</a:t>
            </a:r>
          </a:p>
          <a:p>
            <a:r>
              <a:rPr lang="en-AU" dirty="0"/>
              <a:t>Use stimulus materials such as the motifs in Central Asian textiles, Tibetan artefacts, Indian lotus designs and symmetry in Yolngu or Central and Western Desert art</a:t>
            </a:r>
          </a:p>
          <a:p>
            <a:endParaRPr lang="en-AU" dirty="0"/>
          </a:p>
        </p:txBody>
      </p:sp>
      <p:sp>
        <p:nvSpPr>
          <p:cNvPr id="5" name="TextBox 4"/>
          <p:cNvSpPr txBox="1"/>
          <p:nvPr/>
        </p:nvSpPr>
        <p:spPr>
          <a:xfrm>
            <a:off x="598574" y="3717032"/>
            <a:ext cx="8028892" cy="3016210"/>
          </a:xfrm>
          <a:prstGeom prst="rect">
            <a:avLst/>
          </a:prstGeom>
          <a:noFill/>
        </p:spPr>
        <p:txBody>
          <a:bodyPr wrap="square" rtlCol="0">
            <a:spAutoFit/>
          </a:bodyPr>
          <a:lstStyle/>
          <a:p>
            <a:r>
              <a:rPr lang="en-AU"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Year 5</a:t>
            </a:r>
          </a:p>
          <a:p>
            <a:r>
              <a:rPr lang="en-AU" dirty="0"/>
              <a:t>Recognising that some units of measurement are better suited for some tasks than others, e.g. kilometres rather than metres to measure the distance between two towns (this can include an Indigenous component)</a:t>
            </a:r>
          </a:p>
          <a:p>
            <a:r>
              <a:rPr lang="en-AU" dirty="0"/>
              <a:t>Identifying the best methods of presenting data to illustrate the results of investigations and justifying the choice of representations (this can include an Indigenous component)</a:t>
            </a:r>
          </a:p>
          <a:p>
            <a:r>
              <a:rPr lang="en-AU" dirty="0"/>
              <a:t>Investigate the ways time was and is measured in different Aboriginal Country, such as using tidal change</a:t>
            </a:r>
          </a:p>
          <a:p>
            <a:r>
              <a:rPr lang="en-AU" dirty="0"/>
              <a:t>Compare aerial views of Country, desert paintings and maps with grid references</a:t>
            </a:r>
          </a:p>
        </p:txBody>
      </p:sp>
      <p:pic>
        <p:nvPicPr>
          <p:cNvPr id="6" name="Picture 5" descr="http://67.222.56.248/shop/shimages/pr1407s.jpg">
            <a:hlinkClick r:id="rId3"/>
          </p:cNvPr>
          <p:cNvPicPr/>
          <p:nvPr/>
        </p:nvPicPr>
        <p:blipFill>
          <a:blip r:embed="rId4" cstate="print"/>
          <a:srcRect/>
          <a:stretch>
            <a:fillRect/>
          </a:stretch>
        </p:blipFill>
        <p:spPr bwMode="auto">
          <a:xfrm>
            <a:off x="7296710" y="281423"/>
            <a:ext cx="1335297" cy="897147"/>
          </a:xfrm>
          <a:prstGeom prst="rect">
            <a:avLst/>
          </a:prstGeom>
          <a:noFill/>
          <a:ln w="9525">
            <a:noFill/>
            <a:miter lim="800000"/>
            <a:headEnd/>
            <a:tailEnd/>
          </a:ln>
        </p:spPr>
      </p:pic>
      <p:sp>
        <p:nvSpPr>
          <p:cNvPr id="8" name="Rectangle 7"/>
          <p:cNvSpPr/>
          <p:nvPr/>
        </p:nvSpPr>
        <p:spPr>
          <a:xfrm>
            <a:off x="7456466" y="6570992"/>
            <a:ext cx="1683281" cy="276999"/>
          </a:xfrm>
          <a:prstGeom prst="rect">
            <a:avLst/>
          </a:prstGeom>
        </p:spPr>
        <p:txBody>
          <a:bodyPr wrap="none">
            <a:spAutoFit/>
          </a:bodyPr>
          <a:lstStyle/>
          <a:p>
            <a:r>
              <a:rPr lang="en-AU" baseline="-25000" dirty="0"/>
              <a:t>Copyright Christine Reid</a:t>
            </a:r>
          </a:p>
        </p:txBody>
      </p:sp>
    </p:spTree>
    <p:extLst>
      <p:ext uri="{BB962C8B-B14F-4D97-AF65-F5344CB8AC3E}">
        <p14:creationId xmlns:p14="http://schemas.microsoft.com/office/powerpoint/2010/main" val="18899778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80985"/>
            <a:ext cx="7223581" cy="646331"/>
          </a:xfrm>
          <a:prstGeom prst="rect">
            <a:avLst/>
          </a:prstGeom>
        </p:spPr>
        <p:txBody>
          <a:bodyPr wrap="none">
            <a:spAutoFit/>
          </a:bodyPr>
          <a:lstStyle/>
          <a:p>
            <a:r>
              <a:rPr lang="en-AU"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Australian Curriculum - Mathematics</a:t>
            </a:r>
          </a:p>
        </p:txBody>
      </p:sp>
      <p:sp>
        <p:nvSpPr>
          <p:cNvPr id="3" name="TextBox 2"/>
          <p:cNvSpPr txBox="1"/>
          <p:nvPr/>
        </p:nvSpPr>
        <p:spPr>
          <a:xfrm>
            <a:off x="340031" y="934428"/>
            <a:ext cx="8208912" cy="1354217"/>
          </a:xfrm>
          <a:prstGeom prst="rect">
            <a:avLst/>
          </a:prstGeom>
          <a:noFill/>
        </p:spPr>
        <p:txBody>
          <a:bodyPr wrap="square" rtlCol="0">
            <a:spAutoFit/>
          </a:bodyPr>
          <a:lstStyle/>
          <a:p>
            <a:r>
              <a:rPr lang="en-AU"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Year 6</a:t>
            </a:r>
          </a:p>
          <a:p>
            <a:r>
              <a:rPr lang="en-AU" dirty="0"/>
              <a:t>Investigate the use of rotation and symmetry in the diagrammatic representations of kinship relationships of Central and Western Desert people</a:t>
            </a:r>
          </a:p>
          <a:p>
            <a:endParaRPr lang="en-AU" dirty="0"/>
          </a:p>
        </p:txBody>
      </p:sp>
      <p:sp>
        <p:nvSpPr>
          <p:cNvPr id="4" name="TextBox 3"/>
          <p:cNvSpPr txBox="1"/>
          <p:nvPr/>
        </p:nvSpPr>
        <p:spPr>
          <a:xfrm>
            <a:off x="395536" y="2109049"/>
            <a:ext cx="8208912" cy="2185214"/>
          </a:xfrm>
          <a:prstGeom prst="rect">
            <a:avLst/>
          </a:prstGeom>
          <a:noFill/>
        </p:spPr>
        <p:txBody>
          <a:bodyPr wrap="square" rtlCol="0">
            <a:spAutoFit/>
          </a:bodyPr>
          <a:lstStyle/>
          <a:p>
            <a:r>
              <a:rPr lang="en-AU"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Year 7</a:t>
            </a:r>
          </a:p>
          <a:p>
            <a:pPr lvl="0"/>
            <a:r>
              <a:rPr lang="en-AU" dirty="0"/>
              <a:t>There is no Aboriginal or Torres Strait Islander histories and cultures cross curriculum priority in the Australian Curriculum but an Indigenous component could be included by using Indigenous statistics when understanding that some data representations are more appropriate than others for particular data sets, and answering questions about those data sets</a:t>
            </a:r>
          </a:p>
          <a:p>
            <a:endParaRPr lang="en-AU" dirty="0"/>
          </a:p>
        </p:txBody>
      </p:sp>
      <p:sp>
        <p:nvSpPr>
          <p:cNvPr id="5" name="TextBox 4"/>
          <p:cNvSpPr txBox="1"/>
          <p:nvPr/>
        </p:nvSpPr>
        <p:spPr>
          <a:xfrm>
            <a:off x="395536" y="4026184"/>
            <a:ext cx="8208912" cy="1354217"/>
          </a:xfrm>
          <a:prstGeom prst="rect">
            <a:avLst/>
          </a:prstGeom>
          <a:noFill/>
        </p:spPr>
        <p:txBody>
          <a:bodyPr wrap="square" rtlCol="0">
            <a:spAutoFit/>
          </a:bodyPr>
          <a:lstStyle/>
          <a:p>
            <a:r>
              <a:rPr lang="en-AU"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Year 8 &amp; 9</a:t>
            </a:r>
          </a:p>
          <a:p>
            <a:r>
              <a:rPr lang="en-AU" dirty="0"/>
              <a:t>There is no Aboriginal or Torres Strait Islander histories and cultures cross curriculum priority in the Australian Curriculum but an Indigenous component could be included by using statistics and data that relate to Indigenous Australians</a:t>
            </a:r>
          </a:p>
        </p:txBody>
      </p:sp>
      <p:sp>
        <p:nvSpPr>
          <p:cNvPr id="6" name="TextBox 5"/>
          <p:cNvSpPr txBox="1"/>
          <p:nvPr/>
        </p:nvSpPr>
        <p:spPr>
          <a:xfrm>
            <a:off x="359532" y="5333625"/>
            <a:ext cx="8280920" cy="1077218"/>
          </a:xfrm>
          <a:prstGeom prst="rect">
            <a:avLst/>
          </a:prstGeom>
          <a:noFill/>
        </p:spPr>
        <p:txBody>
          <a:bodyPr wrap="square" rtlCol="0">
            <a:spAutoFit/>
          </a:bodyPr>
          <a:lstStyle/>
          <a:p>
            <a:r>
              <a:rPr lang="en-AU"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Year 10</a:t>
            </a:r>
          </a:p>
          <a:p>
            <a:r>
              <a:rPr lang="en-AU" dirty="0"/>
              <a:t>using parallel box plots to compare data about the age distribution of Aboriginal and Torres Strait Islander people with that of the Australian population as a whole</a:t>
            </a:r>
          </a:p>
        </p:txBody>
      </p:sp>
      <p:sp>
        <p:nvSpPr>
          <p:cNvPr id="8" name="Rectangle 7"/>
          <p:cNvSpPr/>
          <p:nvPr/>
        </p:nvSpPr>
        <p:spPr>
          <a:xfrm>
            <a:off x="7236296" y="6425519"/>
            <a:ext cx="1683281" cy="276999"/>
          </a:xfrm>
          <a:prstGeom prst="rect">
            <a:avLst/>
          </a:prstGeom>
        </p:spPr>
        <p:txBody>
          <a:bodyPr wrap="none">
            <a:spAutoFit/>
          </a:bodyPr>
          <a:lstStyle/>
          <a:p>
            <a:r>
              <a:rPr lang="en-AU" baseline="-25000" dirty="0"/>
              <a:t>Copyright Christine Reid</a:t>
            </a:r>
          </a:p>
        </p:txBody>
      </p:sp>
    </p:spTree>
    <p:extLst>
      <p:ext uri="{BB962C8B-B14F-4D97-AF65-F5344CB8AC3E}">
        <p14:creationId xmlns:p14="http://schemas.microsoft.com/office/powerpoint/2010/main" val="10757361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71600" y="1124744"/>
            <a:ext cx="7488832" cy="4154984"/>
          </a:xfrm>
          <a:prstGeom prst="rect">
            <a:avLst/>
          </a:prstGeom>
          <a:noFill/>
        </p:spPr>
        <p:txBody>
          <a:bodyPr wrap="square" rtlCol="0">
            <a:spAutoFit/>
          </a:bodyPr>
          <a:lstStyle/>
          <a:p>
            <a:pPr algn="ctr"/>
            <a:r>
              <a:rPr lang="en-AU" sz="3600" b="1" dirty="0"/>
              <a:t>The International Baccalaureate PYP</a:t>
            </a:r>
          </a:p>
          <a:p>
            <a:pPr algn="ctr"/>
            <a:r>
              <a:rPr lang="en-AU" sz="3200" b="1" dirty="0"/>
              <a:t>Transdisciplinary themes</a:t>
            </a:r>
          </a:p>
          <a:p>
            <a:endParaRPr lang="en-AU" sz="2800" dirty="0"/>
          </a:p>
          <a:p>
            <a:r>
              <a:rPr lang="en-AU" sz="2800" dirty="0"/>
              <a:t>Who we are</a:t>
            </a:r>
          </a:p>
          <a:p>
            <a:r>
              <a:rPr lang="en-AU" sz="2800" dirty="0"/>
              <a:t>Where we are in place and time</a:t>
            </a:r>
          </a:p>
          <a:p>
            <a:r>
              <a:rPr lang="en-AU" sz="2800" dirty="0"/>
              <a:t>How we express ourselves</a:t>
            </a:r>
          </a:p>
          <a:p>
            <a:r>
              <a:rPr lang="en-AU" sz="2800" dirty="0"/>
              <a:t>How the world works</a:t>
            </a:r>
          </a:p>
          <a:p>
            <a:r>
              <a:rPr lang="en-AU" sz="2800" dirty="0"/>
              <a:t>How we organise ourselves</a:t>
            </a:r>
          </a:p>
          <a:p>
            <a:r>
              <a:rPr lang="en-AU" sz="2800" dirty="0"/>
              <a:t>Sharing the planet.</a:t>
            </a:r>
          </a:p>
        </p:txBody>
      </p:sp>
      <p:sp>
        <p:nvSpPr>
          <p:cNvPr id="3" name="Rectangle 2"/>
          <p:cNvSpPr/>
          <p:nvPr/>
        </p:nvSpPr>
        <p:spPr>
          <a:xfrm>
            <a:off x="7308304" y="6381328"/>
            <a:ext cx="1683281" cy="276999"/>
          </a:xfrm>
          <a:prstGeom prst="rect">
            <a:avLst/>
          </a:prstGeom>
        </p:spPr>
        <p:txBody>
          <a:bodyPr wrap="none">
            <a:spAutoFit/>
          </a:bodyPr>
          <a:lstStyle/>
          <a:p>
            <a:r>
              <a:rPr lang="en-AU" baseline="-25000" dirty="0"/>
              <a:t>Copyright Christine Reid</a:t>
            </a:r>
          </a:p>
        </p:txBody>
      </p:sp>
    </p:spTree>
    <p:extLst>
      <p:ext uri="{BB962C8B-B14F-4D97-AF65-F5344CB8AC3E}">
        <p14:creationId xmlns:p14="http://schemas.microsoft.com/office/powerpoint/2010/main" val="32475681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alpha val="48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a:ln>
            <a:solidFill>
              <a:srgbClr val="0070C0"/>
            </a:solidFill>
          </a:ln>
        </p:spPr>
        <p:style>
          <a:lnRef idx="2">
            <a:schemeClr val="accent2"/>
          </a:lnRef>
          <a:fillRef idx="1">
            <a:schemeClr val="lt1"/>
          </a:fillRef>
          <a:effectRef idx="0">
            <a:schemeClr val="accent2"/>
          </a:effectRef>
          <a:fontRef idx="minor">
            <a:schemeClr val="dk1"/>
          </a:fontRef>
        </p:style>
        <p:txBody>
          <a:bodyPr/>
          <a:lstStyle/>
          <a:p>
            <a:r>
              <a:rPr lang="en-US" b="1" dirty="0">
                <a:solidFill>
                  <a:srgbClr val="51361B"/>
                </a:solidFill>
              </a:rPr>
              <a:t>WHO WE ARE</a:t>
            </a:r>
            <a:r>
              <a:rPr lang="en-US" dirty="0">
                <a:solidFill>
                  <a:srgbClr val="51361B"/>
                </a:solidFill>
              </a:rPr>
              <a:t>:</a:t>
            </a:r>
          </a:p>
        </p:txBody>
      </p:sp>
      <p:sp>
        <p:nvSpPr>
          <p:cNvPr id="3" name="Content Placeholder 2"/>
          <p:cNvSpPr>
            <a:spLocks noGrp="1"/>
          </p:cNvSpPr>
          <p:nvPr>
            <p:ph idx="1"/>
          </p:nvPr>
        </p:nvSpPr>
        <p:spPr>
          <a:noFill/>
          <a:ln>
            <a:solidFill>
              <a:srgbClr val="0070C0"/>
            </a:solidFill>
          </a:ln>
        </p:spPr>
        <p:style>
          <a:lnRef idx="2">
            <a:schemeClr val="accent2"/>
          </a:lnRef>
          <a:fillRef idx="1">
            <a:schemeClr val="lt1"/>
          </a:fillRef>
          <a:effectRef idx="0">
            <a:schemeClr val="accent2"/>
          </a:effectRef>
          <a:fontRef idx="minor">
            <a:schemeClr val="dk1"/>
          </a:fontRef>
        </p:style>
        <p:txBody>
          <a:bodyPr/>
          <a:lstStyle/>
          <a:p>
            <a:r>
              <a:rPr lang="en-US" dirty="0">
                <a:solidFill>
                  <a:srgbClr val="51361B"/>
                </a:solidFill>
              </a:rPr>
              <a:t>Identity</a:t>
            </a:r>
          </a:p>
          <a:p>
            <a:r>
              <a:rPr lang="en-US" dirty="0">
                <a:solidFill>
                  <a:srgbClr val="51361B"/>
                </a:solidFill>
              </a:rPr>
              <a:t>Indigenous cultures</a:t>
            </a:r>
          </a:p>
          <a:p>
            <a:r>
              <a:rPr lang="en-US" dirty="0">
                <a:solidFill>
                  <a:srgbClr val="51361B"/>
                </a:solidFill>
              </a:rPr>
              <a:t>Dreaming stories</a:t>
            </a:r>
          </a:p>
          <a:p>
            <a:r>
              <a:rPr lang="en-US" dirty="0">
                <a:solidFill>
                  <a:srgbClr val="51361B"/>
                </a:solidFill>
              </a:rPr>
              <a:t>Indigenous flags</a:t>
            </a:r>
          </a:p>
          <a:p>
            <a:r>
              <a:rPr lang="en-US" dirty="0">
                <a:solidFill>
                  <a:srgbClr val="51361B"/>
                </a:solidFill>
              </a:rPr>
              <a:t>Similarities and differences</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84168" y="3645024"/>
            <a:ext cx="2304256" cy="2304256"/>
          </a:xfrm>
          <a:prstGeom prst="rect">
            <a:avLst/>
          </a:prstGeom>
        </p:spPr>
      </p:pic>
      <p:sp>
        <p:nvSpPr>
          <p:cNvPr id="5" name="Rectangle 4"/>
          <p:cNvSpPr/>
          <p:nvPr/>
        </p:nvSpPr>
        <p:spPr>
          <a:xfrm>
            <a:off x="7236296" y="6453336"/>
            <a:ext cx="1683281" cy="276999"/>
          </a:xfrm>
          <a:prstGeom prst="rect">
            <a:avLst/>
          </a:prstGeom>
        </p:spPr>
        <p:txBody>
          <a:bodyPr wrap="none">
            <a:spAutoFit/>
          </a:bodyPr>
          <a:lstStyle/>
          <a:p>
            <a:r>
              <a:rPr lang="en-AU" baseline="-25000" dirty="0"/>
              <a:t>Copyright Christine Reid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solidFill>
              <a:srgbClr val="0070C0"/>
            </a:solidFill>
          </a:ln>
        </p:spPr>
        <p:style>
          <a:lnRef idx="1">
            <a:schemeClr val="accent3"/>
          </a:lnRef>
          <a:fillRef idx="3">
            <a:schemeClr val="accent3"/>
          </a:fillRef>
          <a:effectRef idx="2">
            <a:schemeClr val="accent3"/>
          </a:effectRef>
          <a:fontRef idx="minor">
            <a:schemeClr val="lt1"/>
          </a:fontRef>
        </p:style>
        <p:txBody>
          <a:bodyPr/>
          <a:lstStyle/>
          <a:p>
            <a:r>
              <a:rPr lang="en-US" sz="4000" b="1" dirty="0">
                <a:solidFill>
                  <a:schemeClr val="tx1"/>
                </a:solidFill>
              </a:rPr>
              <a:t>WHERE WE ARE IN PLACE AND TIME</a:t>
            </a:r>
            <a:r>
              <a:rPr lang="en-US" sz="4000" dirty="0">
                <a:solidFill>
                  <a:schemeClr val="tx1"/>
                </a:solidFill>
              </a:rPr>
              <a:t>:</a:t>
            </a:r>
          </a:p>
        </p:txBody>
      </p:sp>
      <p:sp>
        <p:nvSpPr>
          <p:cNvPr id="3" name="Content Placeholder 2"/>
          <p:cNvSpPr>
            <a:spLocks noGrp="1"/>
          </p:cNvSpPr>
          <p:nvPr>
            <p:ph idx="1"/>
          </p:nvPr>
        </p:nvSpPr>
        <p:spPr>
          <a:noFill/>
          <a:ln>
            <a:solidFill>
              <a:srgbClr val="0070C0"/>
            </a:solidFill>
          </a:ln>
        </p:spPr>
        <p:style>
          <a:lnRef idx="1">
            <a:schemeClr val="accent3"/>
          </a:lnRef>
          <a:fillRef idx="3">
            <a:schemeClr val="accent3"/>
          </a:fillRef>
          <a:effectRef idx="2">
            <a:schemeClr val="accent3"/>
          </a:effectRef>
          <a:fontRef idx="minor">
            <a:schemeClr val="lt1"/>
          </a:fontRef>
        </p:style>
        <p:txBody>
          <a:bodyPr/>
          <a:lstStyle/>
          <a:p>
            <a:r>
              <a:rPr lang="en-US" dirty="0">
                <a:solidFill>
                  <a:schemeClr val="tx1"/>
                </a:solidFill>
              </a:rPr>
              <a:t>Understanding Indigenous cultures</a:t>
            </a:r>
          </a:p>
          <a:p>
            <a:r>
              <a:rPr lang="en-US" dirty="0">
                <a:solidFill>
                  <a:schemeClr val="tx1"/>
                </a:solidFill>
              </a:rPr>
              <a:t>Looking at the map of Indigenous nations</a:t>
            </a:r>
          </a:p>
          <a:p>
            <a:r>
              <a:rPr lang="en-US" dirty="0">
                <a:solidFill>
                  <a:schemeClr val="tx1"/>
                </a:solidFill>
              </a:rPr>
              <a:t>Housing</a:t>
            </a:r>
          </a:p>
          <a:p>
            <a:r>
              <a:rPr lang="en-US" dirty="0">
                <a:solidFill>
                  <a:schemeClr val="tx1"/>
                </a:solidFill>
              </a:rPr>
              <a:t>Stolen Generation</a:t>
            </a:r>
          </a:p>
          <a:p>
            <a:r>
              <a:rPr lang="en-US" dirty="0">
                <a:solidFill>
                  <a:schemeClr val="tx1"/>
                </a:solidFill>
              </a:rPr>
              <a:t>Stories of individuals</a:t>
            </a:r>
          </a:p>
          <a:p>
            <a:r>
              <a:rPr lang="en-US" dirty="0">
                <a:solidFill>
                  <a:schemeClr val="tx1"/>
                </a:solidFill>
              </a:rPr>
              <a:t>Influence of settlement/‘invasion’ of Australia</a:t>
            </a:r>
          </a:p>
          <a:p>
            <a:r>
              <a:rPr lang="en-US" dirty="0">
                <a:solidFill>
                  <a:schemeClr val="tx1"/>
                </a:solidFill>
              </a:rPr>
              <a:t>Changes to Indigenous culture over time</a:t>
            </a:r>
          </a:p>
        </p:txBody>
      </p:sp>
      <p:sp>
        <p:nvSpPr>
          <p:cNvPr id="4" name="Rectangle 3"/>
          <p:cNvSpPr/>
          <p:nvPr/>
        </p:nvSpPr>
        <p:spPr>
          <a:xfrm>
            <a:off x="7008212" y="6453336"/>
            <a:ext cx="1683281" cy="276999"/>
          </a:xfrm>
          <a:prstGeom prst="rect">
            <a:avLst/>
          </a:prstGeom>
        </p:spPr>
        <p:txBody>
          <a:bodyPr wrap="none">
            <a:spAutoFit/>
          </a:bodyPr>
          <a:lstStyle/>
          <a:p>
            <a:r>
              <a:rPr lang="en-AU" baseline="-25000" dirty="0"/>
              <a:t>Copyright Christine Reid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solidFill>
              <a:srgbClr val="0070C0"/>
            </a:solidFill>
          </a:ln>
        </p:spPr>
        <p:style>
          <a:lnRef idx="0">
            <a:schemeClr val="accent2"/>
          </a:lnRef>
          <a:fillRef idx="3">
            <a:schemeClr val="accent2"/>
          </a:fillRef>
          <a:effectRef idx="3">
            <a:schemeClr val="accent2"/>
          </a:effectRef>
          <a:fontRef idx="minor">
            <a:schemeClr val="lt1"/>
          </a:fontRef>
        </p:style>
        <p:txBody>
          <a:bodyPr/>
          <a:lstStyle/>
          <a:p>
            <a:r>
              <a:rPr lang="en-US" b="1" dirty="0">
                <a:solidFill>
                  <a:schemeClr val="tx1"/>
                </a:solidFill>
              </a:rPr>
              <a:t>HOW WE EXPRESS OURSELVES</a:t>
            </a:r>
            <a:r>
              <a:rPr lang="en-US" dirty="0">
                <a:solidFill>
                  <a:schemeClr val="tx1"/>
                </a:solidFill>
              </a:rPr>
              <a:t>:</a:t>
            </a:r>
          </a:p>
        </p:txBody>
      </p:sp>
      <p:sp>
        <p:nvSpPr>
          <p:cNvPr id="3" name="Content Placeholder 2"/>
          <p:cNvSpPr>
            <a:spLocks noGrp="1"/>
          </p:cNvSpPr>
          <p:nvPr>
            <p:ph idx="1"/>
          </p:nvPr>
        </p:nvSpPr>
        <p:spPr>
          <a:noFill/>
          <a:ln>
            <a:solidFill>
              <a:srgbClr val="0070C0"/>
            </a:solidFill>
          </a:ln>
        </p:spPr>
        <p:style>
          <a:lnRef idx="0">
            <a:schemeClr val="accent2"/>
          </a:lnRef>
          <a:fillRef idx="3">
            <a:schemeClr val="accent2"/>
          </a:fillRef>
          <a:effectRef idx="3">
            <a:schemeClr val="accent2"/>
          </a:effectRef>
          <a:fontRef idx="minor">
            <a:schemeClr val="lt1"/>
          </a:fontRef>
        </p:style>
        <p:txBody>
          <a:bodyPr/>
          <a:lstStyle/>
          <a:p>
            <a:r>
              <a:rPr lang="en-US" dirty="0">
                <a:solidFill>
                  <a:schemeClr val="tx1"/>
                </a:solidFill>
              </a:rPr>
              <a:t>Indigenous artists</a:t>
            </a:r>
          </a:p>
          <a:p>
            <a:r>
              <a:rPr lang="en-US" dirty="0">
                <a:solidFill>
                  <a:schemeClr val="tx1"/>
                </a:solidFill>
              </a:rPr>
              <a:t>Indigenous musicians</a:t>
            </a:r>
          </a:p>
          <a:p>
            <a:r>
              <a:rPr lang="en-US" dirty="0">
                <a:solidFill>
                  <a:schemeClr val="tx1"/>
                </a:solidFill>
              </a:rPr>
              <a:t>Creating artwork in the style of Indigenous artists</a:t>
            </a:r>
          </a:p>
          <a:p>
            <a:r>
              <a:rPr lang="en-US" dirty="0">
                <a:solidFill>
                  <a:schemeClr val="tx1"/>
                </a:solidFill>
              </a:rPr>
              <a:t>Indigenous stories</a:t>
            </a:r>
          </a:p>
          <a:p>
            <a:r>
              <a:rPr lang="en-US" dirty="0">
                <a:solidFill>
                  <a:schemeClr val="tx1"/>
                </a:solidFill>
              </a:rPr>
              <a:t>Using Moorditj DVD</a:t>
            </a:r>
          </a:p>
          <a:p>
            <a:r>
              <a:rPr lang="en-US" dirty="0">
                <a:solidFill>
                  <a:schemeClr val="tx1"/>
                </a:solidFill>
              </a:rPr>
              <a:t>Indigenous toys and games</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12160" y="3645024"/>
            <a:ext cx="1905000" cy="1905000"/>
          </a:xfrm>
          <a:prstGeom prst="rect">
            <a:avLst/>
          </a:prstGeom>
        </p:spPr>
      </p:pic>
      <p:sp>
        <p:nvSpPr>
          <p:cNvPr id="5" name="Rectangle 4"/>
          <p:cNvSpPr/>
          <p:nvPr/>
        </p:nvSpPr>
        <p:spPr>
          <a:xfrm>
            <a:off x="7075519" y="6453336"/>
            <a:ext cx="1683281" cy="276999"/>
          </a:xfrm>
          <a:prstGeom prst="rect">
            <a:avLst/>
          </a:prstGeom>
        </p:spPr>
        <p:txBody>
          <a:bodyPr wrap="none">
            <a:spAutoFit/>
          </a:bodyPr>
          <a:lstStyle/>
          <a:p>
            <a:r>
              <a:rPr lang="en-AU" baseline="-25000" dirty="0"/>
              <a:t>Copyright Christine Reid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solidFill>
              <a:srgbClr val="0070C0"/>
            </a:solidFill>
          </a:ln>
        </p:spPr>
        <p:style>
          <a:lnRef idx="0">
            <a:schemeClr val="accent4"/>
          </a:lnRef>
          <a:fillRef idx="3">
            <a:schemeClr val="accent4"/>
          </a:fillRef>
          <a:effectRef idx="3">
            <a:schemeClr val="accent4"/>
          </a:effectRef>
          <a:fontRef idx="minor">
            <a:schemeClr val="lt1"/>
          </a:fontRef>
        </p:style>
        <p:txBody>
          <a:bodyPr/>
          <a:lstStyle/>
          <a:p>
            <a:r>
              <a:rPr lang="en-US" b="1" dirty="0">
                <a:solidFill>
                  <a:schemeClr val="tx1"/>
                </a:solidFill>
              </a:rPr>
              <a:t>HOW THE WORLD WORKS</a:t>
            </a:r>
          </a:p>
        </p:txBody>
      </p:sp>
      <p:sp>
        <p:nvSpPr>
          <p:cNvPr id="3" name="Content Placeholder 2"/>
          <p:cNvSpPr>
            <a:spLocks noGrp="1"/>
          </p:cNvSpPr>
          <p:nvPr>
            <p:ph idx="1"/>
          </p:nvPr>
        </p:nvSpPr>
        <p:spPr>
          <a:noFill/>
          <a:ln>
            <a:solidFill>
              <a:srgbClr val="0070C0"/>
            </a:solidFill>
          </a:ln>
        </p:spPr>
        <p:style>
          <a:lnRef idx="0">
            <a:schemeClr val="accent4"/>
          </a:lnRef>
          <a:fillRef idx="3">
            <a:schemeClr val="accent4"/>
          </a:fillRef>
          <a:effectRef idx="3">
            <a:schemeClr val="accent4"/>
          </a:effectRef>
          <a:fontRef idx="minor">
            <a:schemeClr val="lt1"/>
          </a:fontRef>
        </p:style>
        <p:txBody>
          <a:bodyPr/>
          <a:lstStyle/>
          <a:p>
            <a:r>
              <a:rPr lang="en-US" dirty="0">
                <a:solidFill>
                  <a:schemeClr val="tx1"/>
                </a:solidFill>
              </a:rPr>
              <a:t>Indigenous perspectives on planets</a:t>
            </a:r>
          </a:p>
          <a:p>
            <a:r>
              <a:rPr lang="en-US" dirty="0">
                <a:solidFill>
                  <a:schemeClr val="tx1"/>
                </a:solidFill>
              </a:rPr>
              <a:t>Indigenous perspectives on seasons</a:t>
            </a:r>
          </a:p>
          <a:p>
            <a:r>
              <a:rPr lang="en-US" dirty="0">
                <a:solidFill>
                  <a:schemeClr val="tx1"/>
                </a:solidFill>
              </a:rPr>
              <a:t>Indigenous perspectives on science</a:t>
            </a:r>
          </a:p>
          <a:p>
            <a:r>
              <a:rPr lang="en-US" dirty="0">
                <a:solidFill>
                  <a:schemeClr val="tx1"/>
                </a:solidFill>
              </a:rPr>
              <a:t>Indigenous perspectives on technology</a:t>
            </a:r>
          </a:p>
          <a:p>
            <a:r>
              <a:rPr lang="en-US" dirty="0">
                <a:solidFill>
                  <a:schemeClr val="tx1"/>
                </a:solidFill>
              </a:rPr>
              <a:t>Looking at inventors</a:t>
            </a:r>
          </a:p>
          <a:p>
            <a:r>
              <a:rPr lang="en-US" dirty="0">
                <a:solidFill>
                  <a:schemeClr val="tx1"/>
                </a:solidFill>
              </a:rPr>
              <a:t>The energy of a spear thrower (woomera)</a:t>
            </a:r>
          </a:p>
          <a:p>
            <a:r>
              <a:rPr lang="en-US" dirty="0">
                <a:solidFill>
                  <a:schemeClr val="tx1"/>
                </a:solidFill>
              </a:rPr>
              <a:t>The physics of a boomerang</a:t>
            </a:r>
          </a:p>
        </p:txBody>
      </p:sp>
      <p:sp>
        <p:nvSpPr>
          <p:cNvPr id="4" name="Rectangle 3"/>
          <p:cNvSpPr/>
          <p:nvPr/>
        </p:nvSpPr>
        <p:spPr>
          <a:xfrm>
            <a:off x="7236296" y="6453336"/>
            <a:ext cx="1683281" cy="276999"/>
          </a:xfrm>
          <a:prstGeom prst="rect">
            <a:avLst/>
          </a:prstGeom>
        </p:spPr>
        <p:txBody>
          <a:bodyPr wrap="none">
            <a:spAutoFit/>
          </a:bodyPr>
          <a:lstStyle/>
          <a:p>
            <a:r>
              <a:rPr lang="en-AU" baseline="-25000" dirty="0"/>
              <a:t>Copyright Christine Reid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solidFill>
              <a:srgbClr val="0070C0"/>
            </a:solidFill>
          </a:ln>
        </p:spPr>
        <p:style>
          <a:lnRef idx="1">
            <a:schemeClr val="accent1"/>
          </a:lnRef>
          <a:fillRef idx="2">
            <a:schemeClr val="accent1"/>
          </a:fillRef>
          <a:effectRef idx="1">
            <a:schemeClr val="accent1"/>
          </a:effectRef>
          <a:fontRef idx="minor">
            <a:schemeClr val="dk1"/>
          </a:fontRef>
        </p:style>
        <p:txBody>
          <a:bodyPr/>
          <a:lstStyle/>
          <a:p>
            <a:r>
              <a:rPr lang="en-US" b="1" dirty="0"/>
              <a:t>HOW WE ORGANISE OURSELVES</a:t>
            </a:r>
            <a:r>
              <a:rPr lang="en-US" dirty="0"/>
              <a:t>:</a:t>
            </a:r>
          </a:p>
        </p:txBody>
      </p:sp>
      <p:sp>
        <p:nvSpPr>
          <p:cNvPr id="3" name="Content Placeholder 2"/>
          <p:cNvSpPr>
            <a:spLocks noGrp="1"/>
          </p:cNvSpPr>
          <p:nvPr>
            <p:ph idx="1"/>
          </p:nvPr>
        </p:nvSpPr>
        <p:spPr>
          <a:noFill/>
          <a:ln>
            <a:solidFill>
              <a:srgbClr val="0070C0"/>
            </a:solidFill>
          </a:ln>
        </p:spPr>
        <p:style>
          <a:lnRef idx="1">
            <a:schemeClr val="accent1"/>
          </a:lnRef>
          <a:fillRef idx="2">
            <a:schemeClr val="accent1"/>
          </a:fillRef>
          <a:effectRef idx="1">
            <a:schemeClr val="accent1"/>
          </a:effectRef>
          <a:fontRef idx="minor">
            <a:schemeClr val="dk1"/>
          </a:fontRef>
        </p:style>
        <p:txBody>
          <a:bodyPr/>
          <a:lstStyle/>
          <a:p>
            <a:r>
              <a:rPr lang="en-US" dirty="0"/>
              <a:t>NAIDOC</a:t>
            </a:r>
          </a:p>
          <a:p>
            <a:r>
              <a:rPr lang="en-US" dirty="0"/>
              <a:t>Reconciliation</a:t>
            </a:r>
          </a:p>
          <a:p>
            <a:r>
              <a:rPr lang="en-US" dirty="0"/>
              <a:t>Stolen Generation</a:t>
            </a:r>
          </a:p>
          <a:p>
            <a:r>
              <a:rPr lang="en-US" dirty="0"/>
              <a:t>Aboriginal trade routes</a:t>
            </a:r>
          </a:p>
          <a:p>
            <a:r>
              <a:rPr lang="en-US" dirty="0"/>
              <a:t>Contact History</a:t>
            </a:r>
          </a:p>
          <a:p>
            <a:r>
              <a:rPr lang="en-US" dirty="0"/>
              <a:t>Traditional games</a:t>
            </a:r>
          </a:p>
          <a:p>
            <a:r>
              <a:rPr lang="en-US" dirty="0"/>
              <a:t>Indigenous athletes</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00192" y="3831169"/>
            <a:ext cx="1905000" cy="1905000"/>
          </a:xfrm>
          <a:prstGeom prst="rect">
            <a:avLst/>
          </a:prstGeom>
        </p:spPr>
      </p:pic>
      <p:sp>
        <p:nvSpPr>
          <p:cNvPr id="5" name="Rectangle 4"/>
          <p:cNvSpPr/>
          <p:nvPr/>
        </p:nvSpPr>
        <p:spPr>
          <a:xfrm>
            <a:off x="7252692" y="6453336"/>
            <a:ext cx="1683281" cy="276999"/>
          </a:xfrm>
          <a:prstGeom prst="rect">
            <a:avLst/>
          </a:prstGeom>
        </p:spPr>
        <p:txBody>
          <a:bodyPr wrap="none">
            <a:spAutoFit/>
          </a:bodyPr>
          <a:lstStyle/>
          <a:p>
            <a:r>
              <a:rPr lang="en-AU" baseline="-25000" dirty="0"/>
              <a:t>Copyright Christine Reid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1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dirty="0"/>
              <a:t>What elements should be considered when embedding Aboriginal and Torres Strait Islander Histories and Culture into the curriculum?</a:t>
            </a:r>
          </a:p>
        </p:txBody>
      </p:sp>
      <p:sp>
        <p:nvSpPr>
          <p:cNvPr id="4" name="Rectangle 3"/>
          <p:cNvSpPr/>
          <p:nvPr/>
        </p:nvSpPr>
        <p:spPr>
          <a:xfrm>
            <a:off x="7308304" y="6453336"/>
            <a:ext cx="1683281" cy="276999"/>
          </a:xfrm>
          <a:prstGeom prst="rect">
            <a:avLst/>
          </a:prstGeom>
        </p:spPr>
        <p:txBody>
          <a:bodyPr wrap="none">
            <a:spAutoFit/>
          </a:bodyPr>
          <a:lstStyle/>
          <a:p>
            <a:r>
              <a:rPr lang="en-AU" baseline="-25000" dirty="0"/>
              <a:t>Copyright Christine Reid</a:t>
            </a:r>
          </a:p>
        </p:txBody>
      </p:sp>
    </p:spTree>
    <p:extLst>
      <p:ext uri="{BB962C8B-B14F-4D97-AF65-F5344CB8AC3E}">
        <p14:creationId xmlns:p14="http://schemas.microsoft.com/office/powerpoint/2010/main" val="2982221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solidFill>
              <a:srgbClr val="0070C0"/>
            </a:solidFill>
          </a:ln>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a:t/>
            </a:r>
            <a:br>
              <a:rPr lang="en-US" dirty="0"/>
            </a:br>
            <a:r>
              <a:rPr lang="en-US" b="1" dirty="0"/>
              <a:t>HOW WE SHARE THE PLANET:</a:t>
            </a:r>
            <a:br>
              <a:rPr lang="en-US" b="1" dirty="0"/>
            </a:br>
            <a:endParaRPr lang="en-US" b="1" dirty="0"/>
          </a:p>
        </p:txBody>
      </p:sp>
      <p:sp>
        <p:nvSpPr>
          <p:cNvPr id="3" name="Content Placeholder 2"/>
          <p:cNvSpPr>
            <a:spLocks noGrp="1"/>
          </p:cNvSpPr>
          <p:nvPr>
            <p:ph idx="1"/>
          </p:nvPr>
        </p:nvSpPr>
        <p:spPr>
          <a:noFill/>
          <a:ln>
            <a:solidFill>
              <a:srgbClr val="0070C0"/>
            </a:solidFill>
          </a:ln>
        </p:spPr>
        <p:style>
          <a:lnRef idx="1">
            <a:schemeClr val="accent4"/>
          </a:lnRef>
          <a:fillRef idx="2">
            <a:schemeClr val="accent4"/>
          </a:fillRef>
          <a:effectRef idx="1">
            <a:schemeClr val="accent4"/>
          </a:effectRef>
          <a:fontRef idx="minor">
            <a:schemeClr val="dk1"/>
          </a:fontRef>
        </p:style>
        <p:txBody>
          <a:bodyPr/>
          <a:lstStyle/>
          <a:p>
            <a:r>
              <a:rPr lang="en-US" dirty="0"/>
              <a:t>Freshwater, Indigenous perspectives</a:t>
            </a:r>
          </a:p>
          <a:p>
            <a:r>
              <a:rPr lang="en-US" dirty="0"/>
              <a:t>Indigenous food</a:t>
            </a:r>
          </a:p>
          <a:p>
            <a:r>
              <a:rPr lang="en-US" dirty="0"/>
              <a:t>Indigenous medicine</a:t>
            </a:r>
          </a:p>
          <a:p>
            <a:r>
              <a:rPr lang="en-US" dirty="0"/>
              <a:t>Caring for the environment</a:t>
            </a:r>
          </a:p>
          <a:p>
            <a:r>
              <a:rPr lang="en-US" dirty="0"/>
              <a:t>Totemic responsibility</a:t>
            </a:r>
          </a:p>
          <a:p>
            <a:r>
              <a:rPr lang="en-US" dirty="0"/>
              <a:t>Oceans from an Indigenous perspective</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156176" y="2492896"/>
            <a:ext cx="1905000" cy="1905000"/>
          </a:xfrm>
          <a:prstGeom prst="rect">
            <a:avLst/>
          </a:prstGeom>
        </p:spPr>
      </p:pic>
      <p:sp>
        <p:nvSpPr>
          <p:cNvPr id="5" name="Rectangle 4"/>
          <p:cNvSpPr/>
          <p:nvPr/>
        </p:nvSpPr>
        <p:spPr>
          <a:xfrm>
            <a:off x="7219535" y="6453336"/>
            <a:ext cx="1683281" cy="276999"/>
          </a:xfrm>
          <a:prstGeom prst="rect">
            <a:avLst/>
          </a:prstGeom>
        </p:spPr>
        <p:txBody>
          <a:bodyPr wrap="none">
            <a:spAutoFit/>
          </a:bodyPr>
          <a:lstStyle/>
          <a:p>
            <a:r>
              <a:rPr lang="en-AU" baseline="-25000" dirty="0"/>
              <a:t>Copyright Christine Reid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20688"/>
            <a:ext cx="7802023" cy="4752528"/>
          </a:xfrm>
        </p:spPr>
        <p:txBody>
          <a:bodyPr>
            <a:normAutofit/>
          </a:bodyPr>
          <a:lstStyle/>
          <a:p>
            <a:r>
              <a:rPr lang="en-AU" sz="3600" b="1" dirty="0"/>
              <a:t>Copyright - Christine Reid </a:t>
            </a:r>
            <a:r>
              <a:rPr lang="en-AU" b="1" dirty="0"/>
              <a:t/>
            </a:r>
            <a:br>
              <a:rPr lang="en-AU" b="1" dirty="0"/>
            </a:br>
            <a:r>
              <a:rPr lang="en-AU" sz="2400" b="1" dirty="0">
                <a:solidFill>
                  <a:srgbClr val="0070C0"/>
                </a:solidFill>
              </a:rPr>
              <a:t>Christine Reid Educational Consultant</a:t>
            </a:r>
            <a:r>
              <a:rPr lang="en-AU" sz="2400" b="1" dirty="0"/>
              <a:t/>
            </a:r>
            <a:br>
              <a:rPr lang="en-AU" sz="2400" b="1" dirty="0"/>
            </a:br>
            <a:r>
              <a:rPr lang="en-AU" sz="2400" b="1" dirty="0">
                <a:solidFill>
                  <a:srgbClr val="C00000"/>
                </a:solidFill>
              </a:rPr>
              <a:t>Contact details: </a:t>
            </a:r>
            <a:br>
              <a:rPr lang="en-AU" sz="2400" b="1" dirty="0">
                <a:solidFill>
                  <a:srgbClr val="C00000"/>
                </a:solidFill>
              </a:rPr>
            </a:br>
            <a:r>
              <a:rPr lang="en-AU" sz="2400" b="1" dirty="0">
                <a:solidFill>
                  <a:srgbClr val="C00000"/>
                </a:solidFill>
              </a:rPr>
              <a:t>telephone – 0403816839</a:t>
            </a:r>
            <a:br>
              <a:rPr lang="en-AU" sz="2400" b="1" dirty="0">
                <a:solidFill>
                  <a:srgbClr val="C00000"/>
                </a:solidFill>
              </a:rPr>
            </a:br>
            <a:r>
              <a:rPr lang="en-AU" sz="2400" b="1" dirty="0">
                <a:solidFill>
                  <a:srgbClr val="C00000"/>
                </a:solidFill>
              </a:rPr>
              <a:t>email – </a:t>
            </a:r>
            <a:r>
              <a:rPr lang="en-AU" sz="2400" b="1" dirty="0">
                <a:solidFill>
                  <a:srgbClr val="C00000"/>
                </a:solidFill>
                <a:hlinkClick r:id="rId3"/>
              </a:rPr>
              <a:t>wacareid@tpg.com.au</a:t>
            </a:r>
            <a:r>
              <a:rPr lang="en-AU" sz="2400" b="1" dirty="0">
                <a:solidFill>
                  <a:srgbClr val="C00000"/>
                </a:solidFill>
              </a:rPr>
              <a:t/>
            </a:r>
            <a:br>
              <a:rPr lang="en-AU" sz="2400" b="1" dirty="0">
                <a:solidFill>
                  <a:srgbClr val="C00000"/>
                </a:solidFill>
              </a:rPr>
            </a:br>
            <a:r>
              <a:rPr lang="en-AU" sz="2400" b="1" dirty="0">
                <a:solidFill>
                  <a:srgbClr val="C00000"/>
                </a:solidFill>
              </a:rPr>
              <a:t>www.facebook.com/ChristineReidEducationalConsultant</a:t>
            </a: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251520" y="319065"/>
            <a:ext cx="2308820" cy="2308820"/>
          </a:xfrm>
        </p:spPr>
      </p:pic>
      <p:sp>
        <p:nvSpPr>
          <p:cNvPr id="3" name="TextBox 2"/>
          <p:cNvSpPr txBox="1"/>
          <p:nvPr/>
        </p:nvSpPr>
        <p:spPr>
          <a:xfrm>
            <a:off x="2019268" y="5661248"/>
            <a:ext cx="5289036" cy="369332"/>
          </a:xfrm>
          <a:prstGeom prst="rect">
            <a:avLst/>
          </a:prstGeom>
          <a:noFill/>
        </p:spPr>
        <p:txBody>
          <a:bodyPr wrap="square" rtlCol="0">
            <a:spAutoFit/>
          </a:bodyPr>
          <a:lstStyle/>
          <a:p>
            <a:r>
              <a:rPr lang="en-AU" dirty="0"/>
              <a:t>All web addresses were correct on the 30/03/2015</a:t>
            </a:r>
          </a:p>
        </p:txBody>
      </p:sp>
    </p:spTree>
    <p:extLst>
      <p:ext uri="{BB962C8B-B14F-4D97-AF65-F5344CB8AC3E}">
        <p14:creationId xmlns:p14="http://schemas.microsoft.com/office/powerpoint/2010/main" val="491021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9045518">
            <a:off x="378440" y="2763682"/>
            <a:ext cx="4896544" cy="830997"/>
          </a:xfrm>
          <a:prstGeom prst="rect">
            <a:avLst/>
          </a:prstGeom>
          <a:noFill/>
        </p:spPr>
        <p:txBody>
          <a:bodyPr wrap="square" rtlCol="0">
            <a:spAutoFit/>
          </a:bodyPr>
          <a:lstStyle/>
          <a:p>
            <a:r>
              <a:rPr lang="en-AU" sz="4800" dirty="0"/>
              <a:t>Grab Attention</a:t>
            </a:r>
          </a:p>
        </p:txBody>
      </p:sp>
      <p:sp>
        <p:nvSpPr>
          <p:cNvPr id="5" name="TextBox 4"/>
          <p:cNvSpPr txBox="1"/>
          <p:nvPr/>
        </p:nvSpPr>
        <p:spPr>
          <a:xfrm rot="2253335">
            <a:off x="3892748" y="3288041"/>
            <a:ext cx="4982475" cy="848367"/>
          </a:xfrm>
          <a:prstGeom prst="rect">
            <a:avLst/>
          </a:prstGeom>
          <a:noFill/>
        </p:spPr>
        <p:txBody>
          <a:bodyPr wrap="square" rtlCol="0">
            <a:spAutoFit/>
          </a:bodyPr>
          <a:lstStyle/>
          <a:p>
            <a:r>
              <a:rPr lang="en-AU" sz="4800" dirty="0"/>
              <a:t>Fire Imagination</a:t>
            </a:r>
          </a:p>
        </p:txBody>
      </p:sp>
      <p:sp>
        <p:nvSpPr>
          <p:cNvPr id="6" name="TextBox 5"/>
          <p:cNvSpPr txBox="1"/>
          <p:nvPr/>
        </p:nvSpPr>
        <p:spPr>
          <a:xfrm>
            <a:off x="2195736" y="4721305"/>
            <a:ext cx="5112568" cy="830997"/>
          </a:xfrm>
          <a:prstGeom prst="rect">
            <a:avLst/>
          </a:prstGeom>
          <a:noFill/>
        </p:spPr>
        <p:txBody>
          <a:bodyPr wrap="square" rtlCol="0">
            <a:spAutoFit/>
          </a:bodyPr>
          <a:lstStyle/>
          <a:p>
            <a:r>
              <a:rPr lang="en-AU" sz="4800" dirty="0"/>
              <a:t>  Hold Interest</a:t>
            </a:r>
          </a:p>
        </p:txBody>
      </p:sp>
      <p:sp>
        <p:nvSpPr>
          <p:cNvPr id="2" name="Rectangle 1"/>
          <p:cNvSpPr/>
          <p:nvPr/>
        </p:nvSpPr>
        <p:spPr>
          <a:xfrm>
            <a:off x="7146748" y="6500146"/>
            <a:ext cx="1683281" cy="276999"/>
          </a:xfrm>
          <a:prstGeom prst="rect">
            <a:avLst/>
          </a:prstGeom>
        </p:spPr>
        <p:txBody>
          <a:bodyPr wrap="none">
            <a:spAutoFit/>
          </a:bodyPr>
          <a:lstStyle/>
          <a:p>
            <a:r>
              <a:rPr lang="en-AU" baseline="-25000" dirty="0"/>
              <a:t>Copyright Christine Reid</a:t>
            </a:r>
          </a:p>
        </p:txBody>
      </p:sp>
    </p:spTree>
    <p:extLst>
      <p:ext uri="{BB962C8B-B14F-4D97-AF65-F5344CB8AC3E}">
        <p14:creationId xmlns:p14="http://schemas.microsoft.com/office/powerpoint/2010/main" val="1154258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ustraliancurriculum.edu.au/File/2bf28b58-a26e-40cd-825c-b12dfa83fd5a"/>
          <p:cNvPicPr>
            <a:picLocks noChangeAspect="1" noChangeArrowheads="1"/>
          </p:cNvPicPr>
          <p:nvPr/>
        </p:nvPicPr>
        <p:blipFill>
          <a:blip r:embed="rId3" cstate="print"/>
          <a:srcRect/>
          <a:stretch>
            <a:fillRect/>
          </a:stretch>
        </p:blipFill>
        <p:spPr bwMode="auto">
          <a:xfrm>
            <a:off x="2684892" y="2214416"/>
            <a:ext cx="4032448" cy="3983720"/>
          </a:xfrm>
          <a:prstGeom prst="rect">
            <a:avLst/>
          </a:prstGeom>
          <a:noFill/>
        </p:spPr>
      </p:pic>
      <p:sp>
        <p:nvSpPr>
          <p:cNvPr id="4" name="Title 1"/>
          <p:cNvSpPr>
            <a:spLocks noGrp="1"/>
          </p:cNvSpPr>
          <p:nvPr>
            <p:ph type="title"/>
          </p:nvPr>
        </p:nvSpPr>
        <p:spPr>
          <a:xfrm>
            <a:off x="284344" y="1009403"/>
            <a:ext cx="8640960" cy="927471"/>
          </a:xfrm>
          <a:solidFill>
            <a:schemeClr val="bg1"/>
          </a:solidFill>
        </p:spPr>
        <p:txBody>
          <a:bodyPr>
            <a:noAutofit/>
          </a:bodyPr>
          <a:lstStyle/>
          <a:p>
            <a:pPr algn="ctr">
              <a:lnSpc>
                <a:spcPts val="4500"/>
              </a:lnSpc>
              <a:spcBef>
                <a:spcPct val="110000"/>
              </a:spcBef>
              <a:spcAft>
                <a:spcPts val="600"/>
              </a:spcAft>
            </a:pPr>
            <a:r>
              <a:rPr lang="en-AU" sz="2400" dirty="0"/>
              <a:t>Aboriginal and Torres Strait Islander histories and cultures</a:t>
            </a:r>
            <a:r>
              <a:rPr lang="en-AU" sz="2400" b="1" dirty="0"/>
              <a:t/>
            </a:r>
            <a:br>
              <a:rPr lang="en-AU" sz="2400" b="1" dirty="0"/>
            </a:br>
            <a:r>
              <a:rPr lang="en-AU" sz="3200" dirty="0"/>
              <a:t>Conceptual Framework </a:t>
            </a:r>
          </a:p>
        </p:txBody>
      </p:sp>
      <p:sp>
        <p:nvSpPr>
          <p:cNvPr id="2" name="Rectangle 1"/>
          <p:cNvSpPr/>
          <p:nvPr/>
        </p:nvSpPr>
        <p:spPr>
          <a:xfrm>
            <a:off x="7242023" y="6453336"/>
            <a:ext cx="1683281" cy="276999"/>
          </a:xfrm>
          <a:prstGeom prst="rect">
            <a:avLst/>
          </a:prstGeom>
        </p:spPr>
        <p:txBody>
          <a:bodyPr wrap="none">
            <a:spAutoFit/>
          </a:bodyPr>
          <a:lstStyle/>
          <a:p>
            <a:r>
              <a:rPr lang="en-AU" baseline="-25000" dirty="0"/>
              <a:t>Copyright Christine Reid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294" y="375138"/>
            <a:ext cx="7941568" cy="720080"/>
          </a:xfrm>
        </p:spPr>
        <p:txBody>
          <a:bodyPr>
            <a:noAutofit/>
          </a:bodyPr>
          <a:lstStyle/>
          <a:p>
            <a:r>
              <a:rPr lang="en-AU" sz="3200" dirty="0"/>
              <a:t>Set of Organising Ideas</a:t>
            </a:r>
            <a:br>
              <a:rPr lang="en-AU" sz="3200" dirty="0"/>
            </a:br>
            <a:endParaRPr lang="en-AU" sz="1400" dirty="0"/>
          </a:p>
        </p:txBody>
      </p:sp>
      <p:pic>
        <p:nvPicPr>
          <p:cNvPr id="4710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5120" y="929643"/>
            <a:ext cx="8427816" cy="5841337"/>
          </a:xfrm>
          <a:prstGeom prst="rect">
            <a:avLst/>
          </a:prstGeom>
          <a:noFill/>
          <a:ln w="9525">
            <a:noFill/>
            <a:miter lim="800000"/>
            <a:headEnd/>
            <a:tailEnd/>
          </a:ln>
        </p:spPr>
      </p:pic>
      <p:sp>
        <p:nvSpPr>
          <p:cNvPr id="3" name="Rectangle 2"/>
          <p:cNvSpPr/>
          <p:nvPr/>
        </p:nvSpPr>
        <p:spPr>
          <a:xfrm>
            <a:off x="7237501" y="6605950"/>
            <a:ext cx="1683281" cy="276999"/>
          </a:xfrm>
          <a:prstGeom prst="rect">
            <a:avLst/>
          </a:prstGeom>
        </p:spPr>
        <p:txBody>
          <a:bodyPr wrap="none">
            <a:spAutoFit/>
          </a:bodyPr>
          <a:lstStyle/>
          <a:p>
            <a:r>
              <a:rPr lang="en-AU" baseline="-25000" dirty="0"/>
              <a:t>Copyright Christine Reid</a:t>
            </a:r>
          </a:p>
        </p:txBody>
      </p:sp>
    </p:spTree>
    <p:extLst>
      <p:ext uri="{BB962C8B-B14F-4D97-AF65-F5344CB8AC3E}">
        <p14:creationId xmlns:p14="http://schemas.microsoft.com/office/powerpoint/2010/main" val="3070709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34" y="712519"/>
            <a:ext cx="5690096" cy="584460"/>
          </a:xfrm>
        </p:spPr>
        <p:txBody>
          <a:bodyPr>
            <a:normAutofit/>
          </a:bodyPr>
          <a:lstStyle/>
          <a:p>
            <a:r>
              <a:rPr lang="en-AU" sz="2400" dirty="0"/>
              <a:t>Explore Identity through </a:t>
            </a:r>
            <a:r>
              <a:rPr lang="en-AU" sz="2400" b="1" dirty="0"/>
              <a:t>Country/Place</a:t>
            </a:r>
          </a:p>
        </p:txBody>
      </p:sp>
      <p:sp>
        <p:nvSpPr>
          <p:cNvPr id="24579" name="Rectangle 3"/>
          <p:cNvSpPr>
            <a:spLocks noChangeArrowheads="1"/>
          </p:cNvSpPr>
          <p:nvPr/>
        </p:nvSpPr>
        <p:spPr bwMode="auto">
          <a:xfrm>
            <a:off x="899592" y="1556792"/>
            <a:ext cx="7200800" cy="2161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ts val="3300"/>
              </a:lnSpc>
              <a:spcBef>
                <a:spcPct val="0"/>
              </a:spcBef>
              <a:spcAft>
                <a:spcPct val="0"/>
              </a:spcAft>
              <a:buClrTx/>
              <a:buSzTx/>
              <a:buFontTx/>
              <a:buNone/>
              <a:tabLst/>
            </a:pPr>
            <a:r>
              <a:rPr kumimoji="0" lang="en-US" sz="2000" i="1" u="none" strike="noStrike" cap="none" normalizeH="0" baseline="0" dirty="0">
                <a:ln>
                  <a:noFill/>
                </a:ln>
                <a:solidFill>
                  <a:schemeClr val="tx1"/>
                </a:solidFill>
                <a:effectLst/>
                <a:latin typeface="Albertus Medium" pitchFamily="34" charset="0"/>
                <a:ea typeface="Times New Roman" pitchFamily="18" charset="0"/>
                <a:cs typeface="Arial" pitchFamily="34" charset="0"/>
              </a:rPr>
              <a:t>‘We don't own the land, the land owns us. The land is my mother, my mother is the land. Land is the starting point to where it all began. It's like picking up a piece of dirt and saying this is where I started and this is where I'll go. The land is our food, our culture, our spirit and identity.’</a:t>
            </a:r>
            <a:endParaRPr kumimoji="0" lang="en-US" sz="2000" i="1" u="none" strike="noStrike" cap="none" normalizeH="0" baseline="0" dirty="0">
              <a:ln>
                <a:noFill/>
              </a:ln>
              <a:solidFill>
                <a:schemeClr val="tx1"/>
              </a:solidFill>
              <a:effectLst/>
              <a:latin typeface="Albertus Medium" pitchFamily="34" charset="0"/>
            </a:endParaRPr>
          </a:p>
        </p:txBody>
      </p:sp>
      <p:sp>
        <p:nvSpPr>
          <p:cNvPr id="24581" name="Rectangle 5"/>
          <p:cNvSpPr>
            <a:spLocks noChangeArrowheads="1"/>
          </p:cNvSpPr>
          <p:nvPr/>
        </p:nvSpPr>
        <p:spPr bwMode="auto">
          <a:xfrm>
            <a:off x="2411760" y="3933056"/>
            <a:ext cx="6552728" cy="2619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rgbClr val="000000"/>
                </a:solidFill>
                <a:effectLst/>
                <a:latin typeface="Arial" pitchFamily="34" charset="0"/>
                <a:ea typeface="Times New Roman" pitchFamily="18" charset="0"/>
                <a:cs typeface="Arial" pitchFamily="34" charset="0"/>
              </a:rPr>
              <a:t>*Knight S</a:t>
            </a:r>
            <a:endParaRPr kumimoji="0" lang="en-US" sz="1050" b="0" i="0" u="none" strike="noStrike" cap="none" normalizeH="0" baseline="0" dirty="0">
              <a:ln>
                <a:noFill/>
              </a:ln>
              <a:solidFill>
                <a:schemeClr val="tx1"/>
              </a:solidFill>
              <a:effectLst/>
              <a:latin typeface="Arial" pitchFamily="34" charset="0"/>
            </a:endParaRPr>
          </a:p>
        </p:txBody>
      </p:sp>
      <p:sp>
        <p:nvSpPr>
          <p:cNvPr id="3" name="Rectangle 2"/>
          <p:cNvSpPr/>
          <p:nvPr/>
        </p:nvSpPr>
        <p:spPr>
          <a:xfrm>
            <a:off x="7281207" y="6453336"/>
            <a:ext cx="1683281" cy="276999"/>
          </a:xfrm>
          <a:prstGeom prst="rect">
            <a:avLst/>
          </a:prstGeom>
        </p:spPr>
        <p:txBody>
          <a:bodyPr wrap="none">
            <a:spAutoFit/>
          </a:bodyPr>
          <a:lstStyle/>
          <a:p>
            <a:r>
              <a:rPr lang="en-AU" baseline="-25000" dirty="0"/>
              <a:t>Copyright Christine Reid</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18048" y="3955635"/>
            <a:ext cx="3563888" cy="2672916"/>
          </a:xfrm>
          <a:prstGeom prst="rect">
            <a:avLst/>
          </a:prstGeom>
        </p:spPr>
      </p:pic>
    </p:spTree>
  </p:cSld>
  <p:clrMapOvr>
    <a:masterClrMapping/>
  </p:clrMapOvr>
</p:sld>
</file>

<file path=ppt/theme/theme1.xml><?xml version="1.0" encoding="utf-8"?>
<a:theme xmlns:a="http://schemas.openxmlformats.org/drawingml/2006/main" name="Office Them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9071</TotalTime>
  <Words>8548</Words>
  <Application>Microsoft Office PowerPoint</Application>
  <PresentationFormat>On-screen Show (4:3)</PresentationFormat>
  <Paragraphs>1865</Paragraphs>
  <Slides>51</Slides>
  <Notes>44</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Incorporating Aboriginal and Torres Strait Islander Histories and Cultures into the curriculum.</vt:lpstr>
      <vt:lpstr>PowerPoint Presentation</vt:lpstr>
      <vt:lpstr>PowerPoint Presentation</vt:lpstr>
      <vt:lpstr>Preparation</vt:lpstr>
      <vt:lpstr>PowerPoint Presentation</vt:lpstr>
      <vt:lpstr>PowerPoint Presentation</vt:lpstr>
      <vt:lpstr>Aboriginal and Torres Strait Islander histories and cultures Conceptual Framework </vt:lpstr>
      <vt:lpstr>Set of Organising Ideas </vt:lpstr>
      <vt:lpstr>Explore Identity through Country/Place</vt:lpstr>
      <vt:lpstr>Spiritual Song of the Aborigine </vt:lpstr>
      <vt:lpstr>Explore Identity through Country/Place</vt:lpstr>
      <vt:lpstr>Explore Identity through Country/Place</vt:lpstr>
      <vt:lpstr>PowerPoint Presentation</vt:lpstr>
      <vt:lpstr>PowerPoint Presentation</vt:lpstr>
      <vt:lpstr>What is the Indigenous Perspective on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WE ARE:</vt:lpstr>
      <vt:lpstr>WHERE WE ARE IN PLACE AND TIME:</vt:lpstr>
      <vt:lpstr>HOW WE EXPRESS OURSELVES:</vt:lpstr>
      <vt:lpstr>HOW THE WORLD WORKS</vt:lpstr>
      <vt:lpstr>HOW WE ORGANISE OURSELVES:</vt:lpstr>
      <vt:lpstr> HOW WE SHARE THE PLANET: </vt:lpstr>
      <vt:lpstr>Copyright - Christine Reid  Christine Reid Educational Consultant Contact details:  telephone – 0403816839 email – wacareid@tpg.com.au www.facebook.com/ChristineReidEducationalConsultant</vt:lpstr>
    </vt:vector>
  </TitlesOfParts>
  <Company>Catholic Education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stringer kathy</dc:creator>
  <cp:lastModifiedBy>A&amp;P</cp:lastModifiedBy>
  <cp:revision>837</cp:revision>
  <cp:lastPrinted>2013-09-25T02:48:06Z</cp:lastPrinted>
  <dcterms:created xsi:type="dcterms:W3CDTF">2011-04-29T01:22:28Z</dcterms:created>
  <dcterms:modified xsi:type="dcterms:W3CDTF">2017-03-16T12:26:21Z</dcterms:modified>
</cp:coreProperties>
</file>